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slides/slide428.xml" ContentType="application/vnd.openxmlformats-officedocument.presentationml.slide+xml"/>
  <Override PartName="/ppt/slides/slide429.xml" ContentType="application/vnd.openxmlformats-officedocument.presentationml.slide+xml"/>
  <Override PartName="/ppt/slides/slide430.xml" ContentType="application/vnd.openxmlformats-officedocument.presentationml.slide+xml"/>
  <Override PartName="/ppt/slides/slide431.xml" ContentType="application/vnd.openxmlformats-officedocument.presentationml.slide+xml"/>
  <Override PartName="/ppt/slides/slide432.xml" ContentType="application/vnd.openxmlformats-officedocument.presentationml.slide+xml"/>
  <Override PartName="/ppt/slides/slide433.xml" ContentType="application/vnd.openxmlformats-officedocument.presentationml.slide+xml"/>
  <Override PartName="/ppt/slides/slide434.xml" ContentType="application/vnd.openxmlformats-officedocument.presentationml.slide+xml"/>
  <Override PartName="/ppt/slides/slide435.xml" ContentType="application/vnd.openxmlformats-officedocument.presentationml.slide+xml"/>
  <Override PartName="/ppt/slides/slide436.xml" ContentType="application/vnd.openxmlformats-officedocument.presentationml.slide+xml"/>
  <Override PartName="/ppt/slides/slide437.xml" ContentType="application/vnd.openxmlformats-officedocument.presentationml.slide+xml"/>
  <Override PartName="/ppt/slides/slide438.xml" ContentType="application/vnd.openxmlformats-officedocument.presentationml.slide+xml"/>
  <Override PartName="/ppt/slides/slide439.xml" ContentType="application/vnd.openxmlformats-officedocument.presentationml.slide+xml"/>
  <Override PartName="/ppt/slides/slide440.xml" ContentType="application/vnd.openxmlformats-officedocument.presentationml.slide+xml"/>
  <Override PartName="/ppt/slides/slide441.xml" ContentType="application/vnd.openxmlformats-officedocument.presentationml.slide+xml"/>
  <Override PartName="/ppt/slides/slide442.xml" ContentType="application/vnd.openxmlformats-officedocument.presentationml.slide+xml"/>
  <Override PartName="/ppt/slides/slide443.xml" ContentType="application/vnd.openxmlformats-officedocument.presentationml.slide+xml"/>
  <Override PartName="/ppt/slides/slide444.xml" ContentType="application/vnd.openxmlformats-officedocument.presentationml.slide+xml"/>
  <Override PartName="/ppt/slides/slide445.xml" ContentType="application/vnd.openxmlformats-officedocument.presentationml.slide+xml"/>
  <Override PartName="/ppt/slides/slide446.xml" ContentType="application/vnd.openxmlformats-officedocument.presentationml.slide+xml"/>
  <Override PartName="/ppt/slides/slide447.xml" ContentType="application/vnd.openxmlformats-officedocument.presentationml.slide+xml"/>
  <Override PartName="/ppt/slides/slide448.xml" ContentType="application/vnd.openxmlformats-officedocument.presentationml.slide+xml"/>
  <Override PartName="/ppt/slides/slide449.xml" ContentType="application/vnd.openxmlformats-officedocument.presentationml.slide+xml"/>
  <Override PartName="/ppt/slides/slide450.xml" ContentType="application/vnd.openxmlformats-officedocument.presentationml.slide+xml"/>
  <Override PartName="/ppt/slides/slide451.xml" ContentType="application/vnd.openxmlformats-officedocument.presentationml.slide+xml"/>
  <Override PartName="/ppt/slides/slide452.xml" ContentType="application/vnd.openxmlformats-officedocument.presentationml.slide+xml"/>
  <Override PartName="/ppt/slides/slide453.xml" ContentType="application/vnd.openxmlformats-officedocument.presentationml.slide+xml"/>
  <Override PartName="/ppt/slides/slide454.xml" ContentType="application/vnd.openxmlformats-officedocument.presentationml.slide+xml"/>
  <Override PartName="/ppt/slides/slide455.xml" ContentType="application/vnd.openxmlformats-officedocument.presentationml.slide+xml"/>
  <Override PartName="/ppt/slides/slide456.xml" ContentType="application/vnd.openxmlformats-officedocument.presentationml.slide+xml"/>
  <Override PartName="/ppt/slides/slide457.xml" ContentType="application/vnd.openxmlformats-officedocument.presentationml.slide+xml"/>
  <Override PartName="/ppt/slides/slide458.xml" ContentType="application/vnd.openxmlformats-officedocument.presentationml.slide+xml"/>
  <Override PartName="/ppt/slides/slide459.xml" ContentType="application/vnd.openxmlformats-officedocument.presentationml.slide+xml"/>
  <Override PartName="/ppt/slides/slide460.xml" ContentType="application/vnd.openxmlformats-officedocument.presentationml.slide+xml"/>
  <Override PartName="/ppt/slides/slide461.xml" ContentType="application/vnd.openxmlformats-officedocument.presentationml.slide+xml"/>
  <Override PartName="/ppt/slides/slide462.xml" ContentType="application/vnd.openxmlformats-officedocument.presentationml.slide+xml"/>
  <Override PartName="/ppt/slides/slide463.xml" ContentType="application/vnd.openxmlformats-officedocument.presentationml.slide+xml"/>
  <Override PartName="/ppt/slides/slide464.xml" ContentType="application/vnd.openxmlformats-officedocument.presentationml.slide+xml"/>
  <Override PartName="/ppt/slides/slide465.xml" ContentType="application/vnd.openxmlformats-officedocument.presentationml.slide+xml"/>
  <Override PartName="/ppt/slides/slide466.xml" ContentType="application/vnd.openxmlformats-officedocument.presentationml.slide+xml"/>
  <Override PartName="/ppt/slides/slide467.xml" ContentType="application/vnd.openxmlformats-officedocument.presentationml.slide+xml"/>
  <Override PartName="/ppt/slides/slide468.xml" ContentType="application/vnd.openxmlformats-officedocument.presentationml.slide+xml"/>
  <Override PartName="/ppt/slides/slide469.xml" ContentType="application/vnd.openxmlformats-officedocument.presentationml.slide+xml"/>
  <Override PartName="/ppt/slides/slide470.xml" ContentType="application/vnd.openxmlformats-officedocument.presentationml.slide+xml"/>
  <Override PartName="/ppt/slides/slide471.xml" ContentType="application/vnd.openxmlformats-officedocument.presentationml.slide+xml"/>
  <Override PartName="/ppt/slides/slide472.xml" ContentType="application/vnd.openxmlformats-officedocument.presentationml.slide+xml"/>
  <Override PartName="/ppt/slides/slide473.xml" ContentType="application/vnd.openxmlformats-officedocument.presentationml.slide+xml"/>
  <Override PartName="/ppt/slides/slide474.xml" ContentType="application/vnd.openxmlformats-officedocument.presentationml.slide+xml"/>
  <Override PartName="/ppt/slides/slide475.xml" ContentType="application/vnd.openxmlformats-officedocument.presentationml.slide+xml"/>
  <Override PartName="/ppt/slides/slide476.xml" ContentType="application/vnd.openxmlformats-officedocument.presentationml.slide+xml"/>
  <Override PartName="/ppt/slides/slide477.xml" ContentType="application/vnd.openxmlformats-officedocument.presentationml.slide+xml"/>
  <Override PartName="/ppt/slides/slide47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80"/>
  </p:notesMasterIdLst>
  <p:handoutMasterIdLst>
    <p:handoutMasterId r:id="rId481"/>
  </p:handoutMasterIdLst>
  <p:sldIdLst>
    <p:sldId id="686" r:id="rId2"/>
    <p:sldId id="1385" r:id="rId3"/>
    <p:sldId id="1328" r:id="rId4"/>
    <p:sldId id="1329" r:id="rId5"/>
    <p:sldId id="1330" r:id="rId6"/>
    <p:sldId id="1331" r:id="rId7"/>
    <p:sldId id="1332" r:id="rId8"/>
    <p:sldId id="1334" r:id="rId9"/>
    <p:sldId id="1335" r:id="rId10"/>
    <p:sldId id="1336" r:id="rId11"/>
    <p:sldId id="1337" r:id="rId12"/>
    <p:sldId id="1338" r:id="rId13"/>
    <p:sldId id="1339" r:id="rId14"/>
    <p:sldId id="1340" r:id="rId15"/>
    <p:sldId id="1341" r:id="rId16"/>
    <p:sldId id="1342" r:id="rId17"/>
    <p:sldId id="1343" r:id="rId18"/>
    <p:sldId id="1460" r:id="rId19"/>
    <p:sldId id="1344" r:id="rId20"/>
    <p:sldId id="1345" r:id="rId21"/>
    <p:sldId id="1346" r:id="rId22"/>
    <p:sldId id="1386" r:id="rId23"/>
    <p:sldId id="1383" r:id="rId24"/>
    <p:sldId id="1348" r:id="rId25"/>
    <p:sldId id="1349" r:id="rId26"/>
    <p:sldId id="1350" r:id="rId27"/>
    <p:sldId id="1351" r:id="rId28"/>
    <p:sldId id="1352" r:id="rId29"/>
    <p:sldId id="1353" r:id="rId30"/>
    <p:sldId id="1354" r:id="rId31"/>
    <p:sldId id="1355" r:id="rId32"/>
    <p:sldId id="1356" r:id="rId33"/>
    <p:sldId id="1357" r:id="rId34"/>
    <p:sldId id="1358" r:id="rId35"/>
    <p:sldId id="1359" r:id="rId36"/>
    <p:sldId id="1360" r:id="rId37"/>
    <p:sldId id="1361" r:id="rId38"/>
    <p:sldId id="1362" r:id="rId39"/>
    <p:sldId id="1363" r:id="rId40"/>
    <p:sldId id="1364" r:id="rId41"/>
    <p:sldId id="1365" r:id="rId42"/>
    <p:sldId id="1366" r:id="rId43"/>
    <p:sldId id="1367" r:id="rId44"/>
    <p:sldId id="1368" r:id="rId45"/>
    <p:sldId id="1369" r:id="rId46"/>
    <p:sldId id="1370" r:id="rId47"/>
    <p:sldId id="1375" r:id="rId48"/>
    <p:sldId id="1376" r:id="rId49"/>
    <p:sldId id="1377" r:id="rId50"/>
    <p:sldId id="1378" r:id="rId51"/>
    <p:sldId id="1379" r:id="rId52"/>
    <p:sldId id="1380" r:id="rId53"/>
    <p:sldId id="1381" r:id="rId54"/>
    <p:sldId id="1382" r:id="rId55"/>
    <p:sldId id="1371" r:id="rId56"/>
    <p:sldId id="1372" r:id="rId57"/>
    <p:sldId id="1373" r:id="rId58"/>
    <p:sldId id="1374" r:id="rId59"/>
    <p:sldId id="1384" r:id="rId60"/>
    <p:sldId id="862" r:id="rId61"/>
    <p:sldId id="1279" r:id="rId62"/>
    <p:sldId id="1291" r:id="rId63"/>
    <p:sldId id="1280" r:id="rId64"/>
    <p:sldId id="1281" r:id="rId65"/>
    <p:sldId id="1283" r:id="rId66"/>
    <p:sldId id="1284" r:id="rId67"/>
    <p:sldId id="1285" r:id="rId68"/>
    <p:sldId id="1286" r:id="rId69"/>
    <p:sldId id="1287" r:id="rId70"/>
    <p:sldId id="1292" r:id="rId71"/>
    <p:sldId id="1293" r:id="rId72"/>
    <p:sldId id="1295" r:id="rId73"/>
    <p:sldId id="1296" r:id="rId74"/>
    <p:sldId id="1288" r:id="rId75"/>
    <p:sldId id="1297" r:id="rId76"/>
    <p:sldId id="1298" r:id="rId77"/>
    <p:sldId id="1299" r:id="rId78"/>
    <p:sldId id="1294" r:id="rId79"/>
    <p:sldId id="1300" r:id="rId80"/>
    <p:sldId id="1289" r:id="rId81"/>
    <p:sldId id="1301" r:id="rId82"/>
    <p:sldId id="1302" r:id="rId83"/>
    <p:sldId id="1303" r:id="rId84"/>
    <p:sldId id="1306" r:id="rId85"/>
    <p:sldId id="1387" r:id="rId86"/>
    <p:sldId id="1389" r:id="rId87"/>
    <p:sldId id="1390" r:id="rId88"/>
    <p:sldId id="1391" r:id="rId89"/>
    <p:sldId id="1392" r:id="rId90"/>
    <p:sldId id="1393" r:id="rId91"/>
    <p:sldId id="1394" r:id="rId92"/>
    <p:sldId id="1464" r:id="rId93"/>
    <p:sldId id="1395" r:id="rId94"/>
    <p:sldId id="1396" r:id="rId95"/>
    <p:sldId id="1397" r:id="rId96"/>
    <p:sldId id="1401" r:id="rId97"/>
    <p:sldId id="1398" r:id="rId98"/>
    <p:sldId id="1399" r:id="rId99"/>
    <p:sldId id="1402" r:id="rId100"/>
    <p:sldId id="1403" r:id="rId101"/>
    <p:sldId id="1404" r:id="rId102"/>
    <p:sldId id="1410" r:id="rId103"/>
    <p:sldId id="1411" r:id="rId104"/>
    <p:sldId id="1405" r:id="rId105"/>
    <p:sldId id="1406" r:id="rId106"/>
    <p:sldId id="1412" r:id="rId107"/>
    <p:sldId id="1413" r:id="rId108"/>
    <p:sldId id="1414" r:id="rId109"/>
    <p:sldId id="1415" r:id="rId110"/>
    <p:sldId id="1416" r:id="rId111"/>
    <p:sldId id="1417" r:id="rId112"/>
    <p:sldId id="1418" r:id="rId113"/>
    <p:sldId id="1307" r:id="rId114"/>
    <p:sldId id="1419" r:id="rId115"/>
    <p:sldId id="1420" r:id="rId116"/>
    <p:sldId id="1388" r:id="rId117"/>
    <p:sldId id="1308" r:id="rId118"/>
    <p:sldId id="1309" r:id="rId119"/>
    <p:sldId id="1310" r:id="rId120"/>
    <p:sldId id="1311" r:id="rId121"/>
    <p:sldId id="1312" r:id="rId122"/>
    <p:sldId id="1313" r:id="rId123"/>
    <p:sldId id="1314" r:id="rId124"/>
    <p:sldId id="1315" r:id="rId125"/>
    <p:sldId id="1316" r:id="rId126"/>
    <p:sldId id="1317" r:id="rId127"/>
    <p:sldId id="1318" r:id="rId128"/>
    <p:sldId id="1319" r:id="rId129"/>
    <p:sldId id="1320" r:id="rId130"/>
    <p:sldId id="1321" r:id="rId131"/>
    <p:sldId id="1322" r:id="rId132"/>
    <p:sldId id="1323" r:id="rId133"/>
    <p:sldId id="1324" r:id="rId134"/>
    <p:sldId id="1325" r:id="rId135"/>
    <p:sldId id="1326" r:id="rId136"/>
    <p:sldId id="1327" r:id="rId137"/>
    <p:sldId id="571" r:id="rId138"/>
    <p:sldId id="863" r:id="rId139"/>
    <p:sldId id="572" r:id="rId140"/>
    <p:sldId id="864" r:id="rId141"/>
    <p:sldId id="573" r:id="rId142"/>
    <p:sldId id="865" r:id="rId143"/>
    <p:sldId id="574" r:id="rId144"/>
    <p:sldId id="866" r:id="rId145"/>
    <p:sldId id="767" r:id="rId146"/>
    <p:sldId id="867" r:id="rId147"/>
    <p:sldId id="576" r:id="rId148"/>
    <p:sldId id="868" r:id="rId149"/>
    <p:sldId id="580" r:id="rId150"/>
    <p:sldId id="869" r:id="rId151"/>
    <p:sldId id="581" r:id="rId152"/>
    <p:sldId id="870" r:id="rId153"/>
    <p:sldId id="607" r:id="rId154"/>
    <p:sldId id="871" r:id="rId155"/>
    <p:sldId id="713" r:id="rId156"/>
    <p:sldId id="872" r:id="rId157"/>
    <p:sldId id="608" r:id="rId158"/>
    <p:sldId id="873" r:id="rId159"/>
    <p:sldId id="716" r:id="rId160"/>
    <p:sldId id="874" r:id="rId161"/>
    <p:sldId id="577" r:id="rId162"/>
    <p:sldId id="875" r:id="rId163"/>
    <p:sldId id="609" r:id="rId164"/>
    <p:sldId id="876" r:id="rId165"/>
    <p:sldId id="610" r:id="rId166"/>
    <p:sldId id="877" r:id="rId167"/>
    <p:sldId id="714" r:id="rId168"/>
    <p:sldId id="878" r:id="rId169"/>
    <p:sldId id="715" r:id="rId170"/>
    <p:sldId id="879" r:id="rId171"/>
    <p:sldId id="718" r:id="rId172"/>
    <p:sldId id="1056" r:id="rId173"/>
    <p:sldId id="880" r:id="rId174"/>
    <p:sldId id="1055" r:id="rId175"/>
    <p:sldId id="881" r:id="rId176"/>
    <p:sldId id="720" r:id="rId177"/>
    <p:sldId id="719" r:id="rId178"/>
    <p:sldId id="882" r:id="rId179"/>
    <p:sldId id="884" r:id="rId180"/>
    <p:sldId id="582" r:id="rId181"/>
    <p:sldId id="1117" r:id="rId182"/>
    <p:sldId id="1118" r:id="rId183"/>
    <p:sldId id="1116" r:id="rId184"/>
    <p:sldId id="717" r:id="rId185"/>
    <p:sldId id="723" r:id="rId186"/>
    <p:sldId id="1124" r:id="rId187"/>
    <p:sldId id="1123" r:id="rId188"/>
    <p:sldId id="887" r:id="rId189"/>
    <p:sldId id="890" r:id="rId190"/>
    <p:sldId id="726" r:id="rId191"/>
    <p:sldId id="1125" r:id="rId192"/>
    <p:sldId id="1127" r:id="rId193"/>
    <p:sldId id="1126" r:id="rId194"/>
    <p:sldId id="579" r:id="rId195"/>
    <p:sldId id="615" r:id="rId196"/>
    <p:sldId id="894" r:id="rId197"/>
    <p:sldId id="1130" r:id="rId198"/>
    <p:sldId id="1474" r:id="rId199"/>
    <p:sldId id="1131" r:id="rId200"/>
    <p:sldId id="1132" r:id="rId201"/>
    <p:sldId id="727" r:id="rId202"/>
    <p:sldId id="896" r:id="rId203"/>
    <p:sldId id="1143" r:id="rId204"/>
    <p:sldId id="728" r:id="rId205"/>
    <p:sldId id="1144" r:id="rId206"/>
    <p:sldId id="1145" r:id="rId207"/>
    <p:sldId id="1146" r:id="rId208"/>
    <p:sldId id="1147" r:id="rId209"/>
    <p:sldId id="1148" r:id="rId210"/>
    <p:sldId id="1149" r:id="rId211"/>
    <p:sldId id="1150" r:id="rId212"/>
    <p:sldId id="1151" r:id="rId213"/>
    <p:sldId id="1152" r:id="rId214"/>
    <p:sldId id="1153" r:id="rId215"/>
    <p:sldId id="1154" r:id="rId216"/>
    <p:sldId id="1155" r:id="rId217"/>
    <p:sldId id="1156" r:id="rId218"/>
    <p:sldId id="1461" r:id="rId219"/>
    <p:sldId id="1463" r:id="rId220"/>
    <p:sldId id="1462" r:id="rId221"/>
    <p:sldId id="1159" r:id="rId222"/>
    <p:sldId id="898" r:id="rId223"/>
    <p:sldId id="733" r:id="rId224"/>
    <p:sldId id="899" r:id="rId225"/>
    <p:sldId id="768" r:id="rId226"/>
    <p:sldId id="900" r:id="rId227"/>
    <p:sldId id="1157" r:id="rId228"/>
    <p:sldId id="1134" r:id="rId229"/>
    <p:sldId id="1158" r:id="rId230"/>
    <p:sldId id="1135" r:id="rId231"/>
    <p:sldId id="1136" r:id="rId232"/>
    <p:sldId id="1137" r:id="rId233"/>
    <p:sldId id="1133" r:id="rId234"/>
    <p:sldId id="1139" r:id="rId235"/>
    <p:sldId id="1141" r:id="rId236"/>
    <p:sldId id="1142" r:id="rId237"/>
    <p:sldId id="1140" r:id="rId238"/>
    <p:sldId id="586" r:id="rId239"/>
    <p:sldId id="909" r:id="rId240"/>
    <p:sldId id="618" r:id="rId241"/>
    <p:sldId id="910" r:id="rId242"/>
    <p:sldId id="619" r:id="rId243"/>
    <p:sldId id="911" r:id="rId244"/>
    <p:sldId id="587" r:id="rId245"/>
    <p:sldId id="1465" r:id="rId246"/>
    <p:sldId id="1162" r:id="rId247"/>
    <p:sldId id="1160" r:id="rId248"/>
    <p:sldId id="1161" r:id="rId249"/>
    <p:sldId id="912" r:id="rId250"/>
    <p:sldId id="746" r:id="rId251"/>
    <p:sldId id="913" r:id="rId252"/>
    <p:sldId id="620" r:id="rId253"/>
    <p:sldId id="1163" r:id="rId254"/>
    <p:sldId id="914" r:id="rId255"/>
    <p:sldId id="747" r:id="rId256"/>
    <p:sldId id="1122" r:id="rId257"/>
    <p:sldId id="1164" r:id="rId258"/>
    <p:sldId id="915" r:id="rId259"/>
    <p:sldId id="588" r:id="rId260"/>
    <p:sldId id="1422" r:id="rId261"/>
    <p:sldId id="1421" r:id="rId262"/>
    <p:sldId id="916" r:id="rId263"/>
    <p:sldId id="1165" r:id="rId264"/>
    <p:sldId id="748" r:id="rId265"/>
    <p:sldId id="1166" r:id="rId266"/>
    <p:sldId id="917" r:id="rId267"/>
    <p:sldId id="749" r:id="rId268"/>
    <p:sldId id="919" r:id="rId269"/>
    <p:sldId id="920" r:id="rId270"/>
    <p:sldId id="622" r:id="rId271"/>
    <p:sldId id="921" r:id="rId272"/>
    <p:sldId id="750" r:id="rId273"/>
    <p:sldId id="922" r:id="rId274"/>
    <p:sldId id="621" r:id="rId275"/>
    <p:sldId id="924" r:id="rId276"/>
    <p:sldId id="589" r:id="rId277"/>
    <p:sldId id="925" r:id="rId278"/>
    <p:sldId id="624" r:id="rId279"/>
    <p:sldId id="926" r:id="rId280"/>
    <p:sldId id="625" r:id="rId281"/>
    <p:sldId id="1425" r:id="rId282"/>
    <p:sldId id="1426" r:id="rId283"/>
    <p:sldId id="1427" r:id="rId284"/>
    <p:sldId id="1428" r:id="rId285"/>
    <p:sldId id="1429" r:id="rId286"/>
    <p:sldId id="1430" r:id="rId287"/>
    <p:sldId id="1431" r:id="rId288"/>
    <p:sldId id="1432" r:id="rId289"/>
    <p:sldId id="927" r:id="rId290"/>
    <p:sldId id="928" r:id="rId291"/>
    <p:sldId id="1179" r:id="rId292"/>
    <p:sldId id="752" r:id="rId293"/>
    <p:sldId id="779" r:id="rId294"/>
    <p:sldId id="590" r:id="rId295"/>
    <p:sldId id="1423" r:id="rId296"/>
    <p:sldId id="929" r:id="rId297"/>
    <p:sldId id="1433" r:id="rId298"/>
    <p:sldId id="1424" r:id="rId299"/>
    <p:sldId id="1180" r:id="rId300"/>
    <p:sldId id="1434" r:id="rId301"/>
    <p:sldId id="930" r:id="rId302"/>
    <p:sldId id="1183" r:id="rId303"/>
    <p:sldId id="1184" r:id="rId304"/>
    <p:sldId id="626" r:id="rId305"/>
    <p:sldId id="931" r:id="rId306"/>
    <p:sldId id="847" r:id="rId307"/>
    <p:sldId id="1181" r:id="rId308"/>
    <p:sldId id="1182" r:id="rId309"/>
    <p:sldId id="932" r:id="rId310"/>
    <p:sldId id="933" r:id="rId311"/>
    <p:sldId id="934" r:id="rId312"/>
    <p:sldId id="842" r:id="rId313"/>
    <p:sldId id="936" r:id="rId314"/>
    <p:sldId id="939" r:id="rId315"/>
    <p:sldId id="735" r:id="rId316"/>
    <p:sldId id="945" r:id="rId317"/>
    <p:sldId id="736" r:id="rId318"/>
    <p:sldId id="946" r:id="rId319"/>
    <p:sldId id="737" r:id="rId320"/>
    <p:sldId id="947" r:id="rId321"/>
    <p:sldId id="593" r:id="rId322"/>
    <p:sldId id="948" r:id="rId323"/>
    <p:sldId id="738" r:id="rId324"/>
    <p:sldId id="949" r:id="rId325"/>
    <p:sldId id="631" r:id="rId326"/>
    <p:sldId id="1466" r:id="rId327"/>
    <p:sldId id="950" r:id="rId328"/>
    <p:sldId id="1196" r:id="rId329"/>
    <p:sldId id="1467" r:id="rId330"/>
    <p:sldId id="632" r:id="rId331"/>
    <p:sldId id="1468" r:id="rId332"/>
    <p:sldId id="951" r:id="rId333"/>
    <p:sldId id="739" r:id="rId334"/>
    <p:sldId id="1469" r:id="rId335"/>
    <p:sldId id="952" r:id="rId336"/>
    <p:sldId id="1197" r:id="rId337"/>
    <p:sldId id="1199" r:id="rId338"/>
    <p:sldId id="1470" r:id="rId339"/>
    <p:sldId id="1471" r:id="rId340"/>
    <p:sldId id="1200" r:id="rId341"/>
    <p:sldId id="594" r:id="rId342"/>
    <p:sldId id="1201" r:id="rId343"/>
    <p:sldId id="953" r:id="rId344"/>
    <p:sldId id="633" r:id="rId345"/>
    <p:sldId id="954" r:id="rId346"/>
    <p:sldId id="740" r:id="rId347"/>
    <p:sldId id="1472" r:id="rId348"/>
    <p:sldId id="955" r:id="rId349"/>
    <p:sldId id="744" r:id="rId350"/>
    <p:sldId id="1473" r:id="rId351"/>
    <p:sldId id="956" r:id="rId352"/>
    <p:sldId id="598" r:id="rId353"/>
    <p:sldId id="599" r:id="rId354"/>
    <p:sldId id="1202" r:id="rId355"/>
    <p:sldId id="958" r:id="rId356"/>
    <p:sldId id="1203" r:id="rId357"/>
    <p:sldId id="1204" r:id="rId358"/>
    <p:sldId id="1205" r:id="rId359"/>
    <p:sldId id="1206" r:id="rId360"/>
    <p:sldId id="1207" r:id="rId361"/>
    <p:sldId id="1208" r:id="rId362"/>
    <p:sldId id="1209" r:id="rId363"/>
    <p:sldId id="1210" r:id="rId364"/>
    <p:sldId id="1211" r:id="rId365"/>
    <p:sldId id="1214" r:id="rId366"/>
    <p:sldId id="1215" r:id="rId367"/>
    <p:sldId id="1216" r:id="rId368"/>
    <p:sldId id="1222" r:id="rId369"/>
    <p:sldId id="1217" r:id="rId370"/>
    <p:sldId id="1218" r:id="rId371"/>
    <p:sldId id="1223" r:id="rId372"/>
    <p:sldId id="1219" r:id="rId373"/>
    <p:sldId id="1220" r:id="rId374"/>
    <p:sldId id="1267" r:id="rId375"/>
    <p:sldId id="1268" r:id="rId376"/>
    <p:sldId id="1269" r:id="rId377"/>
    <p:sldId id="1270" r:id="rId378"/>
    <p:sldId id="1271" r:id="rId379"/>
    <p:sldId id="1272" r:id="rId380"/>
    <p:sldId id="1093" r:id="rId381"/>
    <p:sldId id="1094" r:id="rId382"/>
    <p:sldId id="603" r:id="rId383"/>
    <p:sldId id="1098" r:id="rId384"/>
    <p:sldId id="959" r:id="rId385"/>
    <p:sldId id="960" r:id="rId386"/>
    <p:sldId id="1096" r:id="rId387"/>
    <p:sldId id="1095" r:id="rId388"/>
    <p:sldId id="787" r:id="rId389"/>
    <p:sldId id="1097" r:id="rId390"/>
    <p:sldId id="775" r:id="rId391"/>
    <p:sldId id="1099" r:id="rId392"/>
    <p:sldId id="788" r:id="rId393"/>
    <p:sldId id="963" r:id="rId394"/>
    <p:sldId id="770" r:id="rId395"/>
    <p:sldId id="762" r:id="rId396"/>
    <p:sldId id="789" r:id="rId397"/>
    <p:sldId id="966" r:id="rId398"/>
    <p:sldId id="967" r:id="rId399"/>
    <p:sldId id="1230" r:id="rId400"/>
    <p:sldId id="771" r:id="rId401"/>
    <p:sldId id="968" r:id="rId402"/>
    <p:sldId id="791" r:id="rId403"/>
    <p:sldId id="1100" r:id="rId404"/>
    <p:sldId id="793" r:id="rId405"/>
    <p:sldId id="1101" r:id="rId406"/>
    <p:sldId id="1102" r:id="rId407"/>
    <p:sldId id="1103" r:id="rId408"/>
    <p:sldId id="1105" r:id="rId409"/>
    <p:sldId id="1104" r:id="rId410"/>
    <p:sldId id="1237" r:id="rId411"/>
    <p:sldId id="1233" r:id="rId412"/>
    <p:sldId id="1232" r:id="rId413"/>
    <p:sldId id="1234" r:id="rId414"/>
    <p:sldId id="1235" r:id="rId415"/>
    <p:sldId id="1236" r:id="rId416"/>
    <p:sldId id="1057" r:id="rId417"/>
    <p:sldId id="1060" r:id="rId418"/>
    <p:sldId id="1212" r:id="rId419"/>
    <p:sldId id="1213" r:id="rId420"/>
    <p:sldId id="1068" r:id="rId421"/>
    <p:sldId id="1250" r:id="rId422"/>
    <p:sldId id="1251" r:id="rId423"/>
    <p:sldId id="1252" r:id="rId424"/>
    <p:sldId id="1253" r:id="rId425"/>
    <p:sldId id="783" r:id="rId426"/>
    <p:sldId id="980" r:id="rId427"/>
    <p:sldId id="1238" r:id="rId428"/>
    <p:sldId id="605" r:id="rId429"/>
    <p:sldId id="1239" r:id="rId430"/>
    <p:sldId id="982" r:id="rId431"/>
    <p:sldId id="808" r:id="rId432"/>
    <p:sldId id="810" r:id="rId433"/>
    <p:sldId id="985" r:id="rId434"/>
    <p:sldId id="983" r:id="rId435"/>
    <p:sldId id="1256" r:id="rId436"/>
    <p:sldId id="1255" r:id="rId437"/>
    <p:sldId id="1087" r:id="rId438"/>
    <p:sldId id="1089" r:id="rId439"/>
    <p:sldId id="1090" r:id="rId440"/>
    <p:sldId id="1257" r:id="rId441"/>
    <p:sldId id="1435" r:id="rId442"/>
    <p:sldId id="1436" r:id="rId443"/>
    <p:sldId id="1437" r:id="rId444"/>
    <p:sldId id="1438" r:id="rId445"/>
    <p:sldId id="1439" r:id="rId446"/>
    <p:sldId id="1440" r:id="rId447"/>
    <p:sldId id="1441" r:id="rId448"/>
    <p:sldId id="1442" r:id="rId449"/>
    <p:sldId id="1459" r:id="rId450"/>
    <p:sldId id="1443" r:id="rId451"/>
    <p:sldId id="1444" r:id="rId452"/>
    <p:sldId id="1445" r:id="rId453"/>
    <p:sldId id="1446" r:id="rId454"/>
    <p:sldId id="1447" r:id="rId455"/>
    <p:sldId id="1448" r:id="rId456"/>
    <p:sldId id="1449" r:id="rId457"/>
    <p:sldId id="1450" r:id="rId458"/>
    <p:sldId id="1451" r:id="rId459"/>
    <p:sldId id="1452" r:id="rId460"/>
    <p:sldId id="1453" r:id="rId461"/>
    <p:sldId id="1454" r:id="rId462"/>
    <p:sldId id="1455" r:id="rId463"/>
    <p:sldId id="1456" r:id="rId464"/>
    <p:sldId id="1457" r:id="rId465"/>
    <p:sldId id="1458" r:id="rId466"/>
    <p:sldId id="1258" r:id="rId467"/>
    <p:sldId id="1259" r:id="rId468"/>
    <p:sldId id="1168" r:id="rId469"/>
    <p:sldId id="1171" r:id="rId470"/>
    <p:sldId id="1260" r:id="rId471"/>
    <p:sldId id="1262" r:id="rId472"/>
    <p:sldId id="1261" r:id="rId473"/>
    <p:sldId id="1273" r:id="rId474"/>
    <p:sldId id="1274" r:id="rId475"/>
    <p:sldId id="1275" r:id="rId476"/>
    <p:sldId id="1276" r:id="rId477"/>
    <p:sldId id="1277" r:id="rId478"/>
    <p:sldId id="1278" r:id="rId479"/>
  </p:sldIdLst>
  <p:sldSz cx="14401800" cy="10801350"/>
  <p:notesSz cx="7099300" cy="10234613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b="1" kern="1200">
        <a:solidFill>
          <a:schemeClr val="tx1"/>
        </a:solidFill>
        <a:latin typeface="Arial" pitchFamily="34" charset="0"/>
        <a:ea typeface="휴먼둥근고딕" pitchFamily="2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b="1" kern="1200">
        <a:solidFill>
          <a:schemeClr val="tx1"/>
        </a:solidFill>
        <a:latin typeface="Arial" pitchFamily="34" charset="0"/>
        <a:ea typeface="휴먼둥근고딕" pitchFamily="2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b="1" kern="1200">
        <a:solidFill>
          <a:schemeClr val="tx1"/>
        </a:solidFill>
        <a:latin typeface="Arial" pitchFamily="34" charset="0"/>
        <a:ea typeface="휴먼둥근고딕" pitchFamily="2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b="1" kern="1200">
        <a:solidFill>
          <a:schemeClr val="tx1"/>
        </a:solidFill>
        <a:latin typeface="Arial" pitchFamily="34" charset="0"/>
        <a:ea typeface="휴먼둥근고딕" pitchFamily="2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b="1" kern="1200">
        <a:solidFill>
          <a:schemeClr val="tx1"/>
        </a:solidFill>
        <a:latin typeface="Arial" pitchFamily="34" charset="0"/>
        <a:ea typeface="휴먼둥근고딕" pitchFamily="2" charset="-127"/>
        <a:cs typeface="+mn-cs"/>
      </a:defRPr>
    </a:lvl5pPr>
    <a:lvl6pPr marL="2286000" algn="l" defTabSz="914400" rtl="0" eaLnBrk="1" latinLnBrk="1" hangingPunct="1">
      <a:defRPr kumimoji="1" b="1" kern="1200">
        <a:solidFill>
          <a:schemeClr val="tx1"/>
        </a:solidFill>
        <a:latin typeface="Arial" pitchFamily="34" charset="0"/>
        <a:ea typeface="휴먼둥근고딕" pitchFamily="2" charset="-127"/>
        <a:cs typeface="+mn-cs"/>
      </a:defRPr>
    </a:lvl6pPr>
    <a:lvl7pPr marL="2743200" algn="l" defTabSz="914400" rtl="0" eaLnBrk="1" latinLnBrk="1" hangingPunct="1">
      <a:defRPr kumimoji="1" b="1" kern="1200">
        <a:solidFill>
          <a:schemeClr val="tx1"/>
        </a:solidFill>
        <a:latin typeface="Arial" pitchFamily="34" charset="0"/>
        <a:ea typeface="휴먼둥근고딕" pitchFamily="2" charset="-127"/>
        <a:cs typeface="+mn-cs"/>
      </a:defRPr>
    </a:lvl7pPr>
    <a:lvl8pPr marL="3200400" algn="l" defTabSz="914400" rtl="0" eaLnBrk="1" latinLnBrk="1" hangingPunct="1">
      <a:defRPr kumimoji="1" b="1" kern="1200">
        <a:solidFill>
          <a:schemeClr val="tx1"/>
        </a:solidFill>
        <a:latin typeface="Arial" pitchFamily="34" charset="0"/>
        <a:ea typeface="휴먼둥근고딕" pitchFamily="2" charset="-127"/>
        <a:cs typeface="+mn-cs"/>
      </a:defRPr>
    </a:lvl8pPr>
    <a:lvl9pPr marL="3657600" algn="l" defTabSz="914400" rtl="0" eaLnBrk="1" latinLnBrk="1" hangingPunct="1">
      <a:defRPr kumimoji="1" b="1" kern="1200">
        <a:solidFill>
          <a:schemeClr val="tx1"/>
        </a:solidFill>
        <a:latin typeface="Arial" pitchFamily="34" charset="0"/>
        <a:ea typeface="휴먼둥근고딕" pitchFamily="2" charset="-127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-756">
          <p15:clr>
            <a:srgbClr val="A4A3A4"/>
          </p15:clr>
        </p15:guide>
        <p15:guide id="2" pos="2094">
          <p15:clr>
            <a:srgbClr val="A4A3A4"/>
          </p15:clr>
        </p15:guide>
        <p15:guide id="3" pos="732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3198">
          <p15:clr>
            <a:srgbClr val="A4A3A4"/>
          </p15:clr>
        </p15:guide>
        <p15:guide id="2" pos="190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66"/>
    <a:srgbClr val="FFFF66"/>
    <a:srgbClr val="080808"/>
    <a:srgbClr val="800000"/>
    <a:srgbClr val="F9EBD3"/>
    <a:srgbClr val="FAEFDC"/>
    <a:srgbClr val="FFD7D7"/>
    <a:srgbClr val="E2EC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1" autoAdjust="0"/>
    <p:restoredTop sz="92217" autoAdjust="0"/>
  </p:normalViewPr>
  <p:slideViewPr>
    <p:cSldViewPr>
      <p:cViewPr varScale="1">
        <p:scale>
          <a:sx n="46" d="100"/>
          <a:sy n="46" d="100"/>
        </p:scale>
        <p:origin x="-1050" y="-108"/>
      </p:cViewPr>
      <p:guideLst>
        <p:guide orient="horz" pos="-756"/>
        <p:guide pos="2094"/>
        <p:guide pos="7327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141060"/>
    </p:cViewPr>
  </p:sorterViewPr>
  <p:notesViewPr>
    <p:cSldViewPr>
      <p:cViewPr varScale="1">
        <p:scale>
          <a:sx n="57" d="100"/>
          <a:sy n="57" d="100"/>
        </p:scale>
        <p:origin x="-1794" y="-84"/>
      </p:cViewPr>
      <p:guideLst>
        <p:guide orient="horz" pos="3198"/>
        <p:guide pos="190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324" Type="http://schemas.openxmlformats.org/officeDocument/2006/relationships/slide" Target="slides/slide323.xml"/><Relationship Id="rId366" Type="http://schemas.openxmlformats.org/officeDocument/2006/relationships/slide" Target="slides/slide365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433" Type="http://schemas.openxmlformats.org/officeDocument/2006/relationships/slide" Target="slides/slide432.xml"/><Relationship Id="rId268" Type="http://schemas.openxmlformats.org/officeDocument/2006/relationships/slide" Target="slides/slide267.xml"/><Relationship Id="rId475" Type="http://schemas.openxmlformats.org/officeDocument/2006/relationships/slide" Target="slides/slide474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335" Type="http://schemas.openxmlformats.org/officeDocument/2006/relationships/slide" Target="slides/slide334.xml"/><Relationship Id="rId377" Type="http://schemas.openxmlformats.org/officeDocument/2006/relationships/slide" Target="slides/slide376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402" Type="http://schemas.openxmlformats.org/officeDocument/2006/relationships/slide" Target="slides/slide401.xml"/><Relationship Id="rId279" Type="http://schemas.openxmlformats.org/officeDocument/2006/relationships/slide" Target="slides/slide278.xml"/><Relationship Id="rId444" Type="http://schemas.openxmlformats.org/officeDocument/2006/relationships/slide" Target="slides/slide443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346" Type="http://schemas.openxmlformats.org/officeDocument/2006/relationships/slide" Target="slides/slide345.xml"/><Relationship Id="rId388" Type="http://schemas.openxmlformats.org/officeDocument/2006/relationships/slide" Target="slides/slide387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413" Type="http://schemas.openxmlformats.org/officeDocument/2006/relationships/slide" Target="slides/slide412.xml"/><Relationship Id="rId248" Type="http://schemas.openxmlformats.org/officeDocument/2006/relationships/slide" Target="slides/slide247.xml"/><Relationship Id="rId455" Type="http://schemas.openxmlformats.org/officeDocument/2006/relationships/slide" Target="slides/slide454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315" Type="http://schemas.openxmlformats.org/officeDocument/2006/relationships/slide" Target="slides/slide314.xml"/><Relationship Id="rId357" Type="http://schemas.openxmlformats.org/officeDocument/2006/relationships/slide" Target="slides/slide356.xml"/><Relationship Id="rId54" Type="http://schemas.openxmlformats.org/officeDocument/2006/relationships/slide" Target="slides/slide53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217" Type="http://schemas.openxmlformats.org/officeDocument/2006/relationships/slide" Target="slides/slide216.xml"/><Relationship Id="rId399" Type="http://schemas.openxmlformats.org/officeDocument/2006/relationships/slide" Target="slides/slide398.xml"/><Relationship Id="rId259" Type="http://schemas.openxmlformats.org/officeDocument/2006/relationships/slide" Target="slides/slide258.xml"/><Relationship Id="rId424" Type="http://schemas.openxmlformats.org/officeDocument/2006/relationships/slide" Target="slides/slide423.xml"/><Relationship Id="rId466" Type="http://schemas.openxmlformats.org/officeDocument/2006/relationships/slide" Target="slides/slide46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326" Type="http://schemas.openxmlformats.org/officeDocument/2006/relationships/slide" Target="slides/slide325.xml"/><Relationship Id="rId65" Type="http://schemas.openxmlformats.org/officeDocument/2006/relationships/slide" Target="slides/slide64.xml"/><Relationship Id="rId130" Type="http://schemas.openxmlformats.org/officeDocument/2006/relationships/slide" Target="slides/slide129.xml"/><Relationship Id="rId368" Type="http://schemas.openxmlformats.org/officeDocument/2006/relationships/slide" Target="slides/slide367.xml"/><Relationship Id="rId172" Type="http://schemas.openxmlformats.org/officeDocument/2006/relationships/slide" Target="slides/slide171.xml"/><Relationship Id="rId228" Type="http://schemas.openxmlformats.org/officeDocument/2006/relationships/slide" Target="slides/slide227.xml"/><Relationship Id="rId435" Type="http://schemas.openxmlformats.org/officeDocument/2006/relationships/slide" Target="slides/slide434.xml"/><Relationship Id="rId477" Type="http://schemas.openxmlformats.org/officeDocument/2006/relationships/slide" Target="slides/slide476.xml"/><Relationship Id="rId281" Type="http://schemas.openxmlformats.org/officeDocument/2006/relationships/slide" Target="slides/slide280.xml"/><Relationship Id="rId337" Type="http://schemas.openxmlformats.org/officeDocument/2006/relationships/slide" Target="slides/slide336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358" Type="http://schemas.openxmlformats.org/officeDocument/2006/relationships/slide" Target="slides/slide357.xml"/><Relationship Id="rId379" Type="http://schemas.openxmlformats.org/officeDocument/2006/relationships/slide" Target="slides/slide378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390" Type="http://schemas.openxmlformats.org/officeDocument/2006/relationships/slide" Target="slides/slide389.xml"/><Relationship Id="rId404" Type="http://schemas.openxmlformats.org/officeDocument/2006/relationships/slide" Target="slides/slide403.xml"/><Relationship Id="rId425" Type="http://schemas.openxmlformats.org/officeDocument/2006/relationships/slide" Target="slides/slide424.xml"/><Relationship Id="rId446" Type="http://schemas.openxmlformats.org/officeDocument/2006/relationships/slide" Target="slides/slide445.xml"/><Relationship Id="rId467" Type="http://schemas.openxmlformats.org/officeDocument/2006/relationships/slide" Target="slides/slide466.xml"/><Relationship Id="rId250" Type="http://schemas.openxmlformats.org/officeDocument/2006/relationships/slide" Target="slides/slide249.xml"/><Relationship Id="rId271" Type="http://schemas.openxmlformats.org/officeDocument/2006/relationships/slide" Target="slides/slide270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327" Type="http://schemas.openxmlformats.org/officeDocument/2006/relationships/slide" Target="slides/slide326.xml"/><Relationship Id="rId348" Type="http://schemas.openxmlformats.org/officeDocument/2006/relationships/slide" Target="slides/slide347.xml"/><Relationship Id="rId369" Type="http://schemas.openxmlformats.org/officeDocument/2006/relationships/slide" Target="slides/slide368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380" Type="http://schemas.openxmlformats.org/officeDocument/2006/relationships/slide" Target="slides/slide379.xml"/><Relationship Id="rId415" Type="http://schemas.openxmlformats.org/officeDocument/2006/relationships/slide" Target="slides/slide414.xml"/><Relationship Id="rId436" Type="http://schemas.openxmlformats.org/officeDocument/2006/relationships/slide" Target="slides/slide435.xml"/><Relationship Id="rId457" Type="http://schemas.openxmlformats.org/officeDocument/2006/relationships/slide" Target="slides/slide456.xml"/><Relationship Id="rId240" Type="http://schemas.openxmlformats.org/officeDocument/2006/relationships/slide" Target="slides/slide239.xml"/><Relationship Id="rId261" Type="http://schemas.openxmlformats.org/officeDocument/2006/relationships/slide" Target="slides/slide260.xml"/><Relationship Id="rId478" Type="http://schemas.openxmlformats.org/officeDocument/2006/relationships/slide" Target="slides/slide477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17" Type="http://schemas.openxmlformats.org/officeDocument/2006/relationships/slide" Target="slides/slide316.xml"/><Relationship Id="rId338" Type="http://schemas.openxmlformats.org/officeDocument/2006/relationships/slide" Target="slides/slide337.xml"/><Relationship Id="rId359" Type="http://schemas.openxmlformats.org/officeDocument/2006/relationships/slide" Target="slides/slide358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370" Type="http://schemas.openxmlformats.org/officeDocument/2006/relationships/slide" Target="slides/slide369.xml"/><Relationship Id="rId391" Type="http://schemas.openxmlformats.org/officeDocument/2006/relationships/slide" Target="slides/slide390.xml"/><Relationship Id="rId405" Type="http://schemas.openxmlformats.org/officeDocument/2006/relationships/slide" Target="slides/slide404.xml"/><Relationship Id="rId426" Type="http://schemas.openxmlformats.org/officeDocument/2006/relationships/slide" Target="slides/slide425.xml"/><Relationship Id="rId447" Type="http://schemas.openxmlformats.org/officeDocument/2006/relationships/slide" Target="slides/slide446.xml"/><Relationship Id="rId230" Type="http://schemas.openxmlformats.org/officeDocument/2006/relationships/slide" Target="slides/slide229.xml"/><Relationship Id="rId251" Type="http://schemas.openxmlformats.org/officeDocument/2006/relationships/slide" Target="slides/slide250.xml"/><Relationship Id="rId468" Type="http://schemas.openxmlformats.org/officeDocument/2006/relationships/slide" Target="slides/slide467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328" Type="http://schemas.openxmlformats.org/officeDocument/2006/relationships/slide" Target="slides/slide327.xml"/><Relationship Id="rId349" Type="http://schemas.openxmlformats.org/officeDocument/2006/relationships/slide" Target="slides/slide348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360" Type="http://schemas.openxmlformats.org/officeDocument/2006/relationships/slide" Target="slides/slide359.xml"/><Relationship Id="rId381" Type="http://schemas.openxmlformats.org/officeDocument/2006/relationships/slide" Target="slides/slide380.xml"/><Relationship Id="rId416" Type="http://schemas.openxmlformats.org/officeDocument/2006/relationships/slide" Target="slides/slide415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437" Type="http://schemas.openxmlformats.org/officeDocument/2006/relationships/slide" Target="slides/slide436.xml"/><Relationship Id="rId458" Type="http://schemas.openxmlformats.org/officeDocument/2006/relationships/slide" Target="slides/slide457.xml"/><Relationship Id="rId479" Type="http://schemas.openxmlformats.org/officeDocument/2006/relationships/slide" Target="slides/slide478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283" Type="http://schemas.openxmlformats.org/officeDocument/2006/relationships/slide" Target="slides/slide282.xml"/><Relationship Id="rId318" Type="http://schemas.openxmlformats.org/officeDocument/2006/relationships/slide" Target="slides/slide317.xml"/><Relationship Id="rId339" Type="http://schemas.openxmlformats.org/officeDocument/2006/relationships/slide" Target="slides/slide338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350" Type="http://schemas.openxmlformats.org/officeDocument/2006/relationships/slide" Target="slides/slide349.xml"/><Relationship Id="rId371" Type="http://schemas.openxmlformats.org/officeDocument/2006/relationships/slide" Target="slides/slide370.xml"/><Relationship Id="rId406" Type="http://schemas.openxmlformats.org/officeDocument/2006/relationships/slide" Target="slides/slide405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392" Type="http://schemas.openxmlformats.org/officeDocument/2006/relationships/slide" Target="slides/slide391.xml"/><Relationship Id="rId427" Type="http://schemas.openxmlformats.org/officeDocument/2006/relationships/slide" Target="slides/slide426.xml"/><Relationship Id="rId448" Type="http://schemas.openxmlformats.org/officeDocument/2006/relationships/slide" Target="slides/slide447.xml"/><Relationship Id="rId469" Type="http://schemas.openxmlformats.org/officeDocument/2006/relationships/slide" Target="slides/slide468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slide" Target="slides/slide272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329" Type="http://schemas.openxmlformats.org/officeDocument/2006/relationships/slide" Target="slides/slide328.xml"/><Relationship Id="rId480" Type="http://schemas.openxmlformats.org/officeDocument/2006/relationships/notesMaster" Target="notesMasters/notesMaster1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340" Type="http://schemas.openxmlformats.org/officeDocument/2006/relationships/slide" Target="slides/slide339.xml"/><Relationship Id="rId361" Type="http://schemas.openxmlformats.org/officeDocument/2006/relationships/slide" Target="slides/slide360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382" Type="http://schemas.openxmlformats.org/officeDocument/2006/relationships/slide" Target="slides/slide381.xml"/><Relationship Id="rId417" Type="http://schemas.openxmlformats.org/officeDocument/2006/relationships/slide" Target="slides/slide416.xml"/><Relationship Id="rId438" Type="http://schemas.openxmlformats.org/officeDocument/2006/relationships/slide" Target="slides/slide437.xml"/><Relationship Id="rId459" Type="http://schemas.openxmlformats.org/officeDocument/2006/relationships/slide" Target="slides/slide458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284" Type="http://schemas.openxmlformats.org/officeDocument/2006/relationships/slide" Target="slides/slide283.xml"/><Relationship Id="rId319" Type="http://schemas.openxmlformats.org/officeDocument/2006/relationships/slide" Target="slides/slide318.xml"/><Relationship Id="rId470" Type="http://schemas.openxmlformats.org/officeDocument/2006/relationships/slide" Target="slides/slide469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330" Type="http://schemas.openxmlformats.org/officeDocument/2006/relationships/slide" Target="slides/slide329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351" Type="http://schemas.openxmlformats.org/officeDocument/2006/relationships/slide" Target="slides/slide350.xml"/><Relationship Id="rId372" Type="http://schemas.openxmlformats.org/officeDocument/2006/relationships/slide" Target="slides/slide371.xml"/><Relationship Id="rId393" Type="http://schemas.openxmlformats.org/officeDocument/2006/relationships/slide" Target="slides/slide392.xml"/><Relationship Id="rId407" Type="http://schemas.openxmlformats.org/officeDocument/2006/relationships/slide" Target="slides/slide406.xml"/><Relationship Id="rId428" Type="http://schemas.openxmlformats.org/officeDocument/2006/relationships/slide" Target="slides/slide427.xml"/><Relationship Id="rId449" Type="http://schemas.openxmlformats.org/officeDocument/2006/relationships/slide" Target="slides/slide448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460" Type="http://schemas.openxmlformats.org/officeDocument/2006/relationships/slide" Target="slides/slide459.xml"/><Relationship Id="rId481" Type="http://schemas.openxmlformats.org/officeDocument/2006/relationships/handoutMaster" Target="handoutMasters/handoutMaster1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320" Type="http://schemas.openxmlformats.org/officeDocument/2006/relationships/slide" Target="slides/slide319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341" Type="http://schemas.openxmlformats.org/officeDocument/2006/relationships/slide" Target="slides/slide340.xml"/><Relationship Id="rId362" Type="http://schemas.openxmlformats.org/officeDocument/2006/relationships/slide" Target="slides/slide361.xml"/><Relationship Id="rId383" Type="http://schemas.openxmlformats.org/officeDocument/2006/relationships/slide" Target="slides/slide382.xml"/><Relationship Id="rId418" Type="http://schemas.openxmlformats.org/officeDocument/2006/relationships/slide" Target="slides/slide417.xml"/><Relationship Id="rId439" Type="http://schemas.openxmlformats.org/officeDocument/2006/relationships/slide" Target="slides/slide438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slide" Target="slides/slide284.xml"/><Relationship Id="rId450" Type="http://schemas.openxmlformats.org/officeDocument/2006/relationships/slide" Target="slides/slide449.xml"/><Relationship Id="rId471" Type="http://schemas.openxmlformats.org/officeDocument/2006/relationships/slide" Target="slides/slide470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310" Type="http://schemas.openxmlformats.org/officeDocument/2006/relationships/slide" Target="slides/slide309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331" Type="http://schemas.openxmlformats.org/officeDocument/2006/relationships/slide" Target="slides/slide330.xml"/><Relationship Id="rId352" Type="http://schemas.openxmlformats.org/officeDocument/2006/relationships/slide" Target="slides/slide351.xml"/><Relationship Id="rId373" Type="http://schemas.openxmlformats.org/officeDocument/2006/relationships/slide" Target="slides/slide372.xml"/><Relationship Id="rId394" Type="http://schemas.openxmlformats.org/officeDocument/2006/relationships/slide" Target="slides/slide393.xml"/><Relationship Id="rId408" Type="http://schemas.openxmlformats.org/officeDocument/2006/relationships/slide" Target="slides/slide407.xml"/><Relationship Id="rId429" Type="http://schemas.openxmlformats.org/officeDocument/2006/relationships/slide" Target="slides/slide428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440" Type="http://schemas.openxmlformats.org/officeDocument/2006/relationships/slide" Target="slides/slide439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slide" Target="slides/slide299.xml"/><Relationship Id="rId461" Type="http://schemas.openxmlformats.org/officeDocument/2006/relationships/slide" Target="slides/slide460.xml"/><Relationship Id="rId482" Type="http://schemas.openxmlformats.org/officeDocument/2006/relationships/presProps" Target="presProps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321" Type="http://schemas.openxmlformats.org/officeDocument/2006/relationships/slide" Target="slides/slide320.xml"/><Relationship Id="rId342" Type="http://schemas.openxmlformats.org/officeDocument/2006/relationships/slide" Target="slides/slide341.xml"/><Relationship Id="rId363" Type="http://schemas.openxmlformats.org/officeDocument/2006/relationships/slide" Target="slides/slide362.xml"/><Relationship Id="rId384" Type="http://schemas.openxmlformats.org/officeDocument/2006/relationships/slide" Target="slides/slide383.xml"/><Relationship Id="rId419" Type="http://schemas.openxmlformats.org/officeDocument/2006/relationships/slide" Target="slides/slide418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430" Type="http://schemas.openxmlformats.org/officeDocument/2006/relationships/slide" Target="slides/slide429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451" Type="http://schemas.openxmlformats.org/officeDocument/2006/relationships/slide" Target="slides/slide450.xml"/><Relationship Id="rId472" Type="http://schemas.openxmlformats.org/officeDocument/2006/relationships/slide" Target="slides/slide471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332" Type="http://schemas.openxmlformats.org/officeDocument/2006/relationships/slide" Target="slides/slide331.xml"/><Relationship Id="rId353" Type="http://schemas.openxmlformats.org/officeDocument/2006/relationships/slide" Target="slides/slide352.xml"/><Relationship Id="rId374" Type="http://schemas.openxmlformats.org/officeDocument/2006/relationships/slide" Target="slides/slide373.xml"/><Relationship Id="rId395" Type="http://schemas.openxmlformats.org/officeDocument/2006/relationships/slide" Target="slides/slide394.xml"/><Relationship Id="rId409" Type="http://schemas.openxmlformats.org/officeDocument/2006/relationships/slide" Target="slides/slide408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420" Type="http://schemas.openxmlformats.org/officeDocument/2006/relationships/slide" Target="slides/slide419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Relationship Id="rId441" Type="http://schemas.openxmlformats.org/officeDocument/2006/relationships/slide" Target="slides/slide440.xml"/><Relationship Id="rId462" Type="http://schemas.openxmlformats.org/officeDocument/2006/relationships/slide" Target="slides/slide461.xml"/><Relationship Id="rId483" Type="http://schemas.openxmlformats.org/officeDocument/2006/relationships/viewProps" Target="viewProps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322" Type="http://schemas.openxmlformats.org/officeDocument/2006/relationships/slide" Target="slides/slide321.xml"/><Relationship Id="rId343" Type="http://schemas.openxmlformats.org/officeDocument/2006/relationships/slide" Target="slides/slide342.xml"/><Relationship Id="rId364" Type="http://schemas.openxmlformats.org/officeDocument/2006/relationships/slide" Target="slides/slide363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385" Type="http://schemas.openxmlformats.org/officeDocument/2006/relationships/slide" Target="slides/slide384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410" Type="http://schemas.openxmlformats.org/officeDocument/2006/relationships/slide" Target="slides/slide409.xml"/><Relationship Id="rId431" Type="http://schemas.openxmlformats.org/officeDocument/2006/relationships/slide" Target="slides/slide430.xml"/><Relationship Id="rId452" Type="http://schemas.openxmlformats.org/officeDocument/2006/relationships/slide" Target="slides/slide451.xml"/><Relationship Id="rId473" Type="http://schemas.openxmlformats.org/officeDocument/2006/relationships/slide" Target="slides/slide472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312" Type="http://schemas.openxmlformats.org/officeDocument/2006/relationships/slide" Target="slides/slide311.xml"/><Relationship Id="rId333" Type="http://schemas.openxmlformats.org/officeDocument/2006/relationships/slide" Target="slides/slide332.xml"/><Relationship Id="rId354" Type="http://schemas.openxmlformats.org/officeDocument/2006/relationships/slide" Target="slides/slide353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75" Type="http://schemas.openxmlformats.org/officeDocument/2006/relationships/slide" Target="slides/slide374.xml"/><Relationship Id="rId396" Type="http://schemas.openxmlformats.org/officeDocument/2006/relationships/slide" Target="slides/slide395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400" Type="http://schemas.openxmlformats.org/officeDocument/2006/relationships/slide" Target="slides/slide399.xml"/><Relationship Id="rId421" Type="http://schemas.openxmlformats.org/officeDocument/2006/relationships/slide" Target="slides/slide420.xml"/><Relationship Id="rId442" Type="http://schemas.openxmlformats.org/officeDocument/2006/relationships/slide" Target="slides/slide441.xml"/><Relationship Id="rId463" Type="http://schemas.openxmlformats.org/officeDocument/2006/relationships/slide" Target="slides/slide462.xml"/><Relationship Id="rId484" Type="http://schemas.openxmlformats.org/officeDocument/2006/relationships/theme" Target="theme/theme1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302" Type="http://schemas.openxmlformats.org/officeDocument/2006/relationships/slide" Target="slides/slide301.xml"/><Relationship Id="rId323" Type="http://schemas.openxmlformats.org/officeDocument/2006/relationships/slide" Target="slides/slide322.xml"/><Relationship Id="rId344" Type="http://schemas.openxmlformats.org/officeDocument/2006/relationships/slide" Target="slides/slide343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365" Type="http://schemas.openxmlformats.org/officeDocument/2006/relationships/slide" Target="slides/slide364.xml"/><Relationship Id="rId386" Type="http://schemas.openxmlformats.org/officeDocument/2006/relationships/slide" Target="slides/slide385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411" Type="http://schemas.openxmlformats.org/officeDocument/2006/relationships/slide" Target="slides/slide410.xml"/><Relationship Id="rId432" Type="http://schemas.openxmlformats.org/officeDocument/2006/relationships/slide" Target="slides/slide431.xml"/><Relationship Id="rId453" Type="http://schemas.openxmlformats.org/officeDocument/2006/relationships/slide" Target="slides/slide452.xml"/><Relationship Id="rId474" Type="http://schemas.openxmlformats.org/officeDocument/2006/relationships/slide" Target="slides/slide473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313" Type="http://schemas.openxmlformats.org/officeDocument/2006/relationships/slide" Target="slides/slide312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334" Type="http://schemas.openxmlformats.org/officeDocument/2006/relationships/slide" Target="slides/slide333.xml"/><Relationship Id="rId355" Type="http://schemas.openxmlformats.org/officeDocument/2006/relationships/slide" Target="slides/slide354.xml"/><Relationship Id="rId376" Type="http://schemas.openxmlformats.org/officeDocument/2006/relationships/slide" Target="slides/slide375.xml"/><Relationship Id="rId397" Type="http://schemas.openxmlformats.org/officeDocument/2006/relationships/slide" Target="slides/slide396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401" Type="http://schemas.openxmlformats.org/officeDocument/2006/relationships/slide" Target="slides/slide400.xml"/><Relationship Id="rId422" Type="http://schemas.openxmlformats.org/officeDocument/2006/relationships/slide" Target="slides/slide421.xml"/><Relationship Id="rId443" Type="http://schemas.openxmlformats.org/officeDocument/2006/relationships/slide" Target="slides/slide442.xml"/><Relationship Id="rId464" Type="http://schemas.openxmlformats.org/officeDocument/2006/relationships/slide" Target="slides/slide463.xml"/><Relationship Id="rId303" Type="http://schemas.openxmlformats.org/officeDocument/2006/relationships/slide" Target="slides/slide302.xml"/><Relationship Id="rId485" Type="http://schemas.openxmlformats.org/officeDocument/2006/relationships/tableStyles" Target="tableStyles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345" Type="http://schemas.openxmlformats.org/officeDocument/2006/relationships/slide" Target="slides/slide344.xml"/><Relationship Id="rId387" Type="http://schemas.openxmlformats.org/officeDocument/2006/relationships/slide" Target="slides/slide386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412" Type="http://schemas.openxmlformats.org/officeDocument/2006/relationships/slide" Target="slides/slide411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454" Type="http://schemas.openxmlformats.org/officeDocument/2006/relationships/slide" Target="slides/slide453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356" Type="http://schemas.openxmlformats.org/officeDocument/2006/relationships/slide" Target="slides/slide355.xml"/><Relationship Id="rId398" Type="http://schemas.openxmlformats.org/officeDocument/2006/relationships/slide" Target="slides/slide397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423" Type="http://schemas.openxmlformats.org/officeDocument/2006/relationships/slide" Target="slides/slide422.xml"/><Relationship Id="rId258" Type="http://schemas.openxmlformats.org/officeDocument/2006/relationships/slide" Target="slides/slide257.xml"/><Relationship Id="rId465" Type="http://schemas.openxmlformats.org/officeDocument/2006/relationships/slide" Target="slides/slide464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325" Type="http://schemas.openxmlformats.org/officeDocument/2006/relationships/slide" Target="slides/slide324.xml"/><Relationship Id="rId367" Type="http://schemas.openxmlformats.org/officeDocument/2006/relationships/slide" Target="slides/slide366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434" Type="http://schemas.openxmlformats.org/officeDocument/2006/relationships/slide" Target="slides/slide433.xml"/><Relationship Id="rId476" Type="http://schemas.openxmlformats.org/officeDocument/2006/relationships/slide" Target="slides/slide475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336" Type="http://schemas.openxmlformats.org/officeDocument/2006/relationships/slide" Target="slides/slide335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378" Type="http://schemas.openxmlformats.org/officeDocument/2006/relationships/slide" Target="slides/slide377.xml"/><Relationship Id="rId403" Type="http://schemas.openxmlformats.org/officeDocument/2006/relationships/slide" Target="slides/slide402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445" Type="http://schemas.openxmlformats.org/officeDocument/2006/relationships/slide" Target="slides/slide444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347" Type="http://schemas.openxmlformats.org/officeDocument/2006/relationships/slide" Target="slides/slide346.xml"/><Relationship Id="rId44" Type="http://schemas.openxmlformats.org/officeDocument/2006/relationships/slide" Target="slides/slide43.xml"/><Relationship Id="rId86" Type="http://schemas.openxmlformats.org/officeDocument/2006/relationships/slide" Target="slides/slide85.xml"/><Relationship Id="rId151" Type="http://schemas.openxmlformats.org/officeDocument/2006/relationships/slide" Target="slides/slide150.xml"/><Relationship Id="rId389" Type="http://schemas.openxmlformats.org/officeDocument/2006/relationships/slide" Target="slides/slide388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49" Type="http://schemas.openxmlformats.org/officeDocument/2006/relationships/slide" Target="slides/slide248.xml"/><Relationship Id="rId414" Type="http://schemas.openxmlformats.org/officeDocument/2006/relationships/slide" Target="slides/slide413.xml"/><Relationship Id="rId456" Type="http://schemas.openxmlformats.org/officeDocument/2006/relationships/slide" Target="slides/slide455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316" Type="http://schemas.openxmlformats.org/officeDocument/2006/relationships/slide" Target="slides/slide315.xml"/></Relationships>
</file>

<file path=ppt/_rels/viewProps.xml.rels><?xml version="1.0" encoding="UTF-8" standalone="yes"?>
<Relationships xmlns="http://schemas.openxmlformats.org/package/2006/relationships"><Relationship Id="rId8" Type="http://schemas.openxmlformats.org/officeDocument/2006/relationships/slide" Target="slides/slide288.xml"/><Relationship Id="rId3" Type="http://schemas.openxmlformats.org/officeDocument/2006/relationships/slide" Target="slides/slide283.xml"/><Relationship Id="rId7" Type="http://schemas.openxmlformats.org/officeDocument/2006/relationships/slide" Target="slides/slide287.xml"/><Relationship Id="rId2" Type="http://schemas.openxmlformats.org/officeDocument/2006/relationships/slide" Target="slides/slide282.xml"/><Relationship Id="rId1" Type="http://schemas.openxmlformats.org/officeDocument/2006/relationships/slide" Target="slides/slide281.xml"/><Relationship Id="rId6" Type="http://schemas.openxmlformats.org/officeDocument/2006/relationships/slide" Target="slides/slide286.xml"/><Relationship Id="rId5" Type="http://schemas.openxmlformats.org/officeDocument/2006/relationships/slide" Target="slides/slide285.xml"/><Relationship Id="rId4" Type="http://schemas.openxmlformats.org/officeDocument/2006/relationships/slide" Target="slides/slide28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7B7E429-3913-429D-A84B-ECCC4CCC9C75}" type="doc">
      <dgm:prSet loTypeId="urn:microsoft.com/office/officeart/2005/8/layout/hProcess9" loCatId="process" qsTypeId="urn:microsoft.com/office/officeart/2005/8/quickstyle/simple2" qsCatId="simple" csTypeId="urn:microsoft.com/office/officeart/2005/8/colors/accent1_2" csCatId="accent1" phldr="1"/>
      <dgm:spPr/>
    </dgm:pt>
    <dgm:pt modelId="{F4AB6B14-9090-4269-A359-88A3C0C27A66}">
      <dgm:prSet phldrT="[텍스트]"/>
      <dgm:spPr>
        <a:solidFill>
          <a:srgbClr val="92D050"/>
        </a:solidFill>
      </dgm:spPr>
      <dgm:t>
        <a:bodyPr/>
        <a:lstStyle/>
        <a:p>
          <a:pPr latinLnBrk="1"/>
          <a:r>
            <a:rPr lang="en-US" altLang="ko-KR" smtClean="0">
              <a:latin typeface="HY중고딕" pitchFamily="18" charset="-127"/>
              <a:ea typeface="HY중고딕" pitchFamily="18" charset="-127"/>
            </a:rPr>
            <a:t>(1) </a:t>
          </a:r>
          <a:r>
            <a:rPr lang="ko-KR" altLang="en-US" smtClean="0">
              <a:latin typeface="HY중고딕" pitchFamily="18" charset="-127"/>
              <a:ea typeface="HY중고딕" pitchFamily="18" charset="-127"/>
            </a:rPr>
            <a:t>조사범위 결정</a:t>
          </a:r>
          <a:endParaRPr lang="ko-KR" altLang="en-US">
            <a:latin typeface="HY중고딕" pitchFamily="18" charset="-127"/>
            <a:ea typeface="HY중고딕" pitchFamily="18" charset="-127"/>
          </a:endParaRPr>
        </a:p>
      </dgm:t>
    </dgm:pt>
    <dgm:pt modelId="{9BF301D2-33C6-45AA-903A-36E4345EF69D}" type="parTrans" cxnId="{BFDDEBDF-E1A3-42C7-80FC-055C0C69FFC0}">
      <dgm:prSet/>
      <dgm:spPr/>
      <dgm:t>
        <a:bodyPr/>
        <a:lstStyle/>
        <a:p>
          <a:pPr latinLnBrk="1"/>
          <a:endParaRPr lang="ko-KR" altLang="en-US">
            <a:latin typeface="HY중고딕" pitchFamily="18" charset="-127"/>
            <a:ea typeface="HY중고딕" pitchFamily="18" charset="-127"/>
          </a:endParaRPr>
        </a:p>
      </dgm:t>
    </dgm:pt>
    <dgm:pt modelId="{2ED47654-4176-4824-A06B-EF7122149FAC}" type="sibTrans" cxnId="{BFDDEBDF-E1A3-42C7-80FC-055C0C69FFC0}">
      <dgm:prSet/>
      <dgm:spPr/>
      <dgm:t>
        <a:bodyPr/>
        <a:lstStyle/>
        <a:p>
          <a:pPr latinLnBrk="1"/>
          <a:endParaRPr lang="ko-KR" altLang="en-US">
            <a:latin typeface="HY중고딕" pitchFamily="18" charset="-127"/>
            <a:ea typeface="HY중고딕" pitchFamily="18" charset="-127"/>
          </a:endParaRPr>
        </a:p>
      </dgm:t>
    </dgm:pt>
    <dgm:pt modelId="{76B47E8F-30C4-43A8-80FD-0E6D7B391398}">
      <dgm:prSet phldrT="[텍스트]"/>
      <dgm:spPr>
        <a:solidFill>
          <a:srgbClr val="00B0F0"/>
        </a:solidFill>
      </dgm:spPr>
      <dgm:t>
        <a:bodyPr/>
        <a:lstStyle/>
        <a:p>
          <a:pPr latinLnBrk="1"/>
          <a:r>
            <a:rPr lang="en-US" altLang="ko-KR" smtClean="0">
              <a:latin typeface="HY중고딕" pitchFamily="18" charset="-127"/>
              <a:ea typeface="HY중고딕" pitchFamily="18" charset="-127"/>
            </a:rPr>
            <a:t>(2) </a:t>
          </a:r>
          <a:r>
            <a:rPr lang="ko-KR" altLang="en-US" smtClean="0">
              <a:latin typeface="HY중고딕" pitchFamily="18" charset="-127"/>
              <a:ea typeface="HY중고딕" pitchFamily="18" charset="-127"/>
            </a:rPr>
            <a:t>요구사항 수집</a:t>
          </a:r>
          <a:endParaRPr lang="ko-KR" altLang="en-US">
            <a:latin typeface="HY중고딕" pitchFamily="18" charset="-127"/>
            <a:ea typeface="HY중고딕" pitchFamily="18" charset="-127"/>
          </a:endParaRPr>
        </a:p>
      </dgm:t>
    </dgm:pt>
    <dgm:pt modelId="{AF9CE20C-6B59-43D0-99C8-64BFDBE14A58}" type="parTrans" cxnId="{7B48F341-DC17-4870-B25C-3B41513050CE}">
      <dgm:prSet/>
      <dgm:spPr/>
      <dgm:t>
        <a:bodyPr/>
        <a:lstStyle/>
        <a:p>
          <a:pPr latinLnBrk="1"/>
          <a:endParaRPr lang="ko-KR" altLang="en-US">
            <a:latin typeface="HY중고딕" pitchFamily="18" charset="-127"/>
            <a:ea typeface="HY중고딕" pitchFamily="18" charset="-127"/>
          </a:endParaRPr>
        </a:p>
      </dgm:t>
    </dgm:pt>
    <dgm:pt modelId="{6B4702A6-D420-47A4-A66C-4AA94E3D13C6}" type="sibTrans" cxnId="{7B48F341-DC17-4870-B25C-3B41513050CE}">
      <dgm:prSet/>
      <dgm:spPr/>
      <dgm:t>
        <a:bodyPr/>
        <a:lstStyle/>
        <a:p>
          <a:pPr latinLnBrk="1"/>
          <a:endParaRPr lang="ko-KR" altLang="en-US">
            <a:latin typeface="HY중고딕" pitchFamily="18" charset="-127"/>
            <a:ea typeface="HY중고딕" pitchFamily="18" charset="-127"/>
          </a:endParaRPr>
        </a:p>
      </dgm:t>
    </dgm:pt>
    <dgm:pt modelId="{2CC0E8FC-287C-4D33-BEEE-B74A540D8076}">
      <dgm:prSet phldrT="[텍스트]"/>
      <dgm:spPr>
        <a:solidFill>
          <a:srgbClr val="0070C0"/>
        </a:solidFill>
      </dgm:spPr>
      <dgm:t>
        <a:bodyPr/>
        <a:lstStyle/>
        <a:p>
          <a:pPr latinLnBrk="1"/>
          <a:r>
            <a:rPr lang="en-US" altLang="ko-KR" smtClean="0">
              <a:latin typeface="HY중고딕" pitchFamily="18" charset="-127"/>
              <a:ea typeface="HY중고딕" pitchFamily="18" charset="-127"/>
            </a:rPr>
            <a:t>(3) </a:t>
          </a:r>
          <a:r>
            <a:rPr lang="ko-KR" altLang="en-US" smtClean="0">
              <a:latin typeface="HY중고딕" pitchFamily="18" charset="-127"/>
              <a:ea typeface="HY중고딕" pitchFamily="18" charset="-127"/>
            </a:rPr>
            <a:t>요구사항 검토</a:t>
          </a:r>
          <a:r>
            <a:rPr lang="en-US" altLang="ko-KR" smtClean="0">
              <a:latin typeface="HY중고딕" pitchFamily="18" charset="-127"/>
              <a:ea typeface="HY중고딕" pitchFamily="18" charset="-127"/>
            </a:rPr>
            <a:t>/</a:t>
          </a:r>
          <a:r>
            <a:rPr lang="ko-KR" altLang="en-US" smtClean="0">
              <a:latin typeface="HY중고딕" pitchFamily="18" charset="-127"/>
              <a:ea typeface="HY중고딕" pitchFamily="18" charset="-127"/>
            </a:rPr>
            <a:t>승인</a:t>
          </a:r>
          <a:endParaRPr lang="ko-KR" altLang="en-US">
            <a:latin typeface="HY중고딕" pitchFamily="18" charset="-127"/>
            <a:ea typeface="HY중고딕" pitchFamily="18" charset="-127"/>
          </a:endParaRPr>
        </a:p>
      </dgm:t>
    </dgm:pt>
    <dgm:pt modelId="{086BEC15-08B9-4DC0-8042-8D1FF1F6FAEB}" type="parTrans" cxnId="{2A167920-4E09-47A0-8657-E6B4F029B289}">
      <dgm:prSet/>
      <dgm:spPr/>
      <dgm:t>
        <a:bodyPr/>
        <a:lstStyle/>
        <a:p>
          <a:pPr latinLnBrk="1"/>
          <a:endParaRPr lang="ko-KR" altLang="en-US">
            <a:latin typeface="HY중고딕" pitchFamily="18" charset="-127"/>
            <a:ea typeface="HY중고딕" pitchFamily="18" charset="-127"/>
          </a:endParaRPr>
        </a:p>
      </dgm:t>
    </dgm:pt>
    <dgm:pt modelId="{4B2E23FA-6F83-415F-9638-E8268DFDD6BB}" type="sibTrans" cxnId="{2A167920-4E09-47A0-8657-E6B4F029B289}">
      <dgm:prSet/>
      <dgm:spPr/>
      <dgm:t>
        <a:bodyPr/>
        <a:lstStyle/>
        <a:p>
          <a:pPr latinLnBrk="1"/>
          <a:endParaRPr lang="ko-KR" altLang="en-US">
            <a:latin typeface="HY중고딕" pitchFamily="18" charset="-127"/>
            <a:ea typeface="HY중고딕" pitchFamily="18" charset="-127"/>
          </a:endParaRPr>
        </a:p>
      </dgm:t>
    </dgm:pt>
    <dgm:pt modelId="{F6258211-47F7-409D-AE22-2A75AB454323}" type="pres">
      <dgm:prSet presAssocID="{07B7E429-3913-429D-A84B-ECCC4CCC9C75}" presName="CompostProcess" presStyleCnt="0">
        <dgm:presLayoutVars>
          <dgm:dir/>
          <dgm:resizeHandles val="exact"/>
        </dgm:presLayoutVars>
      </dgm:prSet>
      <dgm:spPr/>
    </dgm:pt>
    <dgm:pt modelId="{5560D231-7C84-4074-9E2D-23624694086E}" type="pres">
      <dgm:prSet presAssocID="{07B7E429-3913-429D-A84B-ECCC4CCC9C75}" presName="arrow" presStyleLbl="bgShp" presStyleIdx="0" presStyleCnt="1"/>
      <dgm:spPr/>
    </dgm:pt>
    <dgm:pt modelId="{BF2A62AE-3AE5-40B0-B8D2-261B256C653D}" type="pres">
      <dgm:prSet presAssocID="{07B7E429-3913-429D-A84B-ECCC4CCC9C75}" presName="linearProcess" presStyleCnt="0"/>
      <dgm:spPr/>
    </dgm:pt>
    <dgm:pt modelId="{29284521-0F61-4E08-A6DE-C766D72C4BB2}" type="pres">
      <dgm:prSet presAssocID="{F4AB6B14-9090-4269-A359-88A3C0C27A66}" presName="text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E267784-7B9C-448F-B8CB-AAA8B18C9279}" type="pres">
      <dgm:prSet presAssocID="{2ED47654-4176-4824-A06B-EF7122149FAC}" presName="sibTrans" presStyleCnt="0"/>
      <dgm:spPr/>
    </dgm:pt>
    <dgm:pt modelId="{AEBAF0F9-FA46-493F-9ADB-77A5837937C3}" type="pres">
      <dgm:prSet presAssocID="{76B47E8F-30C4-43A8-80FD-0E6D7B391398}" presName="text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31A3DF3-B124-4A1D-9D99-818D99BAD348}" type="pres">
      <dgm:prSet presAssocID="{6B4702A6-D420-47A4-A66C-4AA94E3D13C6}" presName="sibTrans" presStyleCnt="0"/>
      <dgm:spPr/>
    </dgm:pt>
    <dgm:pt modelId="{3083B10D-5D84-40DB-AD8E-29FC74377DCA}" type="pres">
      <dgm:prSet presAssocID="{2CC0E8FC-287C-4D33-BEEE-B74A540D8076}" presName="text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7CE6BC50-2737-443D-B8F0-703DFDD18DD5}" type="presOf" srcId="{76B47E8F-30C4-43A8-80FD-0E6D7B391398}" destId="{AEBAF0F9-FA46-493F-9ADB-77A5837937C3}" srcOrd="0" destOrd="0" presId="urn:microsoft.com/office/officeart/2005/8/layout/hProcess9"/>
    <dgm:cxn modelId="{2A167920-4E09-47A0-8657-E6B4F029B289}" srcId="{07B7E429-3913-429D-A84B-ECCC4CCC9C75}" destId="{2CC0E8FC-287C-4D33-BEEE-B74A540D8076}" srcOrd="2" destOrd="0" parTransId="{086BEC15-08B9-4DC0-8042-8D1FF1F6FAEB}" sibTransId="{4B2E23FA-6F83-415F-9638-E8268DFDD6BB}"/>
    <dgm:cxn modelId="{7B48F341-DC17-4870-B25C-3B41513050CE}" srcId="{07B7E429-3913-429D-A84B-ECCC4CCC9C75}" destId="{76B47E8F-30C4-43A8-80FD-0E6D7B391398}" srcOrd="1" destOrd="0" parTransId="{AF9CE20C-6B59-43D0-99C8-64BFDBE14A58}" sibTransId="{6B4702A6-D420-47A4-A66C-4AA94E3D13C6}"/>
    <dgm:cxn modelId="{666791B5-2166-42F3-B1A5-AA7B52EEFE68}" type="presOf" srcId="{2CC0E8FC-287C-4D33-BEEE-B74A540D8076}" destId="{3083B10D-5D84-40DB-AD8E-29FC74377DCA}" srcOrd="0" destOrd="0" presId="urn:microsoft.com/office/officeart/2005/8/layout/hProcess9"/>
    <dgm:cxn modelId="{BFDDEBDF-E1A3-42C7-80FC-055C0C69FFC0}" srcId="{07B7E429-3913-429D-A84B-ECCC4CCC9C75}" destId="{F4AB6B14-9090-4269-A359-88A3C0C27A66}" srcOrd="0" destOrd="0" parTransId="{9BF301D2-33C6-45AA-903A-36E4345EF69D}" sibTransId="{2ED47654-4176-4824-A06B-EF7122149FAC}"/>
    <dgm:cxn modelId="{05327502-17FD-4EED-9A3F-1BA972B66652}" type="presOf" srcId="{07B7E429-3913-429D-A84B-ECCC4CCC9C75}" destId="{F6258211-47F7-409D-AE22-2A75AB454323}" srcOrd="0" destOrd="0" presId="urn:microsoft.com/office/officeart/2005/8/layout/hProcess9"/>
    <dgm:cxn modelId="{5478F687-E4FB-4DB1-B925-4CA74AA8F032}" type="presOf" srcId="{F4AB6B14-9090-4269-A359-88A3C0C27A66}" destId="{29284521-0F61-4E08-A6DE-C766D72C4BB2}" srcOrd="0" destOrd="0" presId="urn:microsoft.com/office/officeart/2005/8/layout/hProcess9"/>
    <dgm:cxn modelId="{21E66481-EBE9-44A6-8D1F-13670BBBF439}" type="presParOf" srcId="{F6258211-47F7-409D-AE22-2A75AB454323}" destId="{5560D231-7C84-4074-9E2D-23624694086E}" srcOrd="0" destOrd="0" presId="urn:microsoft.com/office/officeart/2005/8/layout/hProcess9"/>
    <dgm:cxn modelId="{140FC0C3-3CFB-408E-B40F-D43D95304CB1}" type="presParOf" srcId="{F6258211-47F7-409D-AE22-2A75AB454323}" destId="{BF2A62AE-3AE5-40B0-B8D2-261B256C653D}" srcOrd="1" destOrd="0" presId="urn:microsoft.com/office/officeart/2005/8/layout/hProcess9"/>
    <dgm:cxn modelId="{75E37790-389A-4097-AD33-D9126800BD49}" type="presParOf" srcId="{BF2A62AE-3AE5-40B0-B8D2-261B256C653D}" destId="{29284521-0F61-4E08-A6DE-C766D72C4BB2}" srcOrd="0" destOrd="0" presId="urn:microsoft.com/office/officeart/2005/8/layout/hProcess9"/>
    <dgm:cxn modelId="{8034C2E3-9A88-4893-83D8-AE878B3B682B}" type="presParOf" srcId="{BF2A62AE-3AE5-40B0-B8D2-261B256C653D}" destId="{9E267784-7B9C-448F-B8CB-AAA8B18C9279}" srcOrd="1" destOrd="0" presId="urn:microsoft.com/office/officeart/2005/8/layout/hProcess9"/>
    <dgm:cxn modelId="{2ACC0D6A-205F-48FA-A960-8BD2B43DD76C}" type="presParOf" srcId="{BF2A62AE-3AE5-40B0-B8D2-261B256C653D}" destId="{AEBAF0F9-FA46-493F-9ADB-77A5837937C3}" srcOrd="2" destOrd="0" presId="urn:microsoft.com/office/officeart/2005/8/layout/hProcess9"/>
    <dgm:cxn modelId="{3CE1B5BF-8726-48C2-84A4-3D6EC73D320B}" type="presParOf" srcId="{BF2A62AE-3AE5-40B0-B8D2-261B256C653D}" destId="{331A3DF3-B124-4A1D-9D99-818D99BAD348}" srcOrd="3" destOrd="0" presId="urn:microsoft.com/office/officeart/2005/8/layout/hProcess9"/>
    <dgm:cxn modelId="{DC0E133F-ECB2-4685-AA4C-F861AFC3D560}" type="presParOf" srcId="{BF2A62AE-3AE5-40B0-B8D2-261B256C653D}" destId="{3083B10D-5D84-40DB-AD8E-29FC74377DCA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9151D8D-8C79-433D-A384-F8A9194F4CE1}" type="doc">
      <dgm:prSet loTypeId="urn:microsoft.com/office/officeart/2005/8/layout/vList5" loCatId="list" qsTypeId="urn:microsoft.com/office/officeart/2005/8/quickstyle/3d2#1" qsCatId="3D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A4F9510A-5939-45F0-B803-7E90DB25FD4D}">
      <dgm:prSet phldrT="[텍스트]"/>
      <dgm:spPr>
        <a:solidFill>
          <a:srgbClr val="92D050"/>
        </a:solidFill>
      </dgm:spPr>
      <dgm:t>
        <a:bodyPr/>
        <a:lstStyle/>
        <a:p>
          <a:pPr latinLnBrk="1"/>
          <a:r>
            <a:rPr lang="ko-KR" altLang="en-US" smtClean="0">
              <a:latin typeface="HY중고딕" pitchFamily="18" charset="-127"/>
              <a:ea typeface="HY중고딕" pitchFamily="18" charset="-127"/>
            </a:rPr>
            <a:t>개체</a:t>
          </a:r>
          <a:endParaRPr lang="ko-KR" altLang="en-US">
            <a:latin typeface="HY중고딕" pitchFamily="18" charset="-127"/>
            <a:ea typeface="HY중고딕" pitchFamily="18" charset="-127"/>
          </a:endParaRPr>
        </a:p>
      </dgm:t>
    </dgm:pt>
    <dgm:pt modelId="{FA3E9A41-3D27-4535-99A5-9147140088C5}" type="parTrans" cxnId="{FF27AAE5-BB4D-4309-8556-C091AA1906ED}">
      <dgm:prSet/>
      <dgm:spPr/>
      <dgm:t>
        <a:bodyPr/>
        <a:lstStyle/>
        <a:p>
          <a:pPr latinLnBrk="1"/>
          <a:endParaRPr lang="ko-KR" altLang="en-US">
            <a:latin typeface="HY중고딕" pitchFamily="18" charset="-127"/>
            <a:ea typeface="HY중고딕" pitchFamily="18" charset="-127"/>
          </a:endParaRPr>
        </a:p>
      </dgm:t>
    </dgm:pt>
    <dgm:pt modelId="{47EF1B9A-C09A-4EAA-B122-C236E4428FC3}" type="sibTrans" cxnId="{FF27AAE5-BB4D-4309-8556-C091AA1906ED}">
      <dgm:prSet/>
      <dgm:spPr/>
      <dgm:t>
        <a:bodyPr/>
        <a:lstStyle/>
        <a:p>
          <a:pPr latinLnBrk="1"/>
          <a:endParaRPr lang="ko-KR" altLang="en-US">
            <a:latin typeface="HY중고딕" pitchFamily="18" charset="-127"/>
            <a:ea typeface="HY중고딕" pitchFamily="18" charset="-127"/>
          </a:endParaRPr>
        </a:p>
      </dgm:t>
    </dgm:pt>
    <dgm:pt modelId="{5FA0006D-A687-4C84-9340-87D8E321157C}">
      <dgm:prSet phldrT="[텍스트]"/>
      <dgm:spPr/>
      <dgm:t>
        <a:bodyPr/>
        <a:lstStyle/>
        <a:p>
          <a:pPr latinLnBrk="1"/>
          <a:r>
            <a:rPr lang="ko-KR" altLang="en-US" smtClean="0">
              <a:latin typeface="HY중고딕" pitchFamily="18" charset="-127"/>
              <a:ea typeface="HY중고딕" pitchFamily="18" charset="-127"/>
            </a:rPr>
            <a:t>한국건설의 사원</a:t>
          </a:r>
          <a:r>
            <a:rPr lang="en-US" altLang="en-US" smtClean="0">
              <a:latin typeface="HY중고딕" pitchFamily="18" charset="-127"/>
              <a:ea typeface="HY중고딕" pitchFamily="18" charset="-127"/>
            </a:rPr>
            <a:t>, </a:t>
          </a:r>
          <a:r>
            <a:rPr lang="ko-KR" altLang="en-US" smtClean="0">
              <a:latin typeface="HY중고딕" pitchFamily="18" charset="-127"/>
              <a:ea typeface="HY중고딕" pitchFamily="18" charset="-127"/>
            </a:rPr>
            <a:t>사업장</a:t>
          </a:r>
          <a:r>
            <a:rPr lang="en-US" altLang="en-US" smtClean="0">
              <a:latin typeface="HY중고딕" pitchFamily="18" charset="-127"/>
              <a:ea typeface="HY중고딕" pitchFamily="18" charset="-127"/>
            </a:rPr>
            <a:t>, </a:t>
          </a:r>
          <a:r>
            <a:rPr lang="ko-KR" altLang="en-US" smtClean="0">
              <a:latin typeface="HY중고딕" pitchFamily="18" charset="-127"/>
              <a:ea typeface="HY중고딕" pitchFamily="18" charset="-127"/>
            </a:rPr>
            <a:t>사업장자재는 모두 개체이며 서로 구별 가능</a:t>
          </a:r>
          <a:endParaRPr lang="ko-KR" altLang="en-US">
            <a:latin typeface="HY중고딕" pitchFamily="18" charset="-127"/>
            <a:ea typeface="HY중고딕" pitchFamily="18" charset="-127"/>
          </a:endParaRPr>
        </a:p>
      </dgm:t>
    </dgm:pt>
    <dgm:pt modelId="{0C3155BC-4CB1-43F9-ABBF-0425887D12D9}" type="parTrans" cxnId="{4C65D83E-BAE5-457D-BDC7-EB6D8100466E}">
      <dgm:prSet/>
      <dgm:spPr/>
      <dgm:t>
        <a:bodyPr/>
        <a:lstStyle/>
        <a:p>
          <a:pPr latinLnBrk="1"/>
          <a:endParaRPr lang="ko-KR" altLang="en-US">
            <a:latin typeface="HY중고딕" pitchFamily="18" charset="-127"/>
            <a:ea typeface="HY중고딕" pitchFamily="18" charset="-127"/>
          </a:endParaRPr>
        </a:p>
      </dgm:t>
    </dgm:pt>
    <dgm:pt modelId="{C94865EC-41EF-4BD8-AA1D-6571588584E6}" type="sibTrans" cxnId="{4C65D83E-BAE5-457D-BDC7-EB6D8100466E}">
      <dgm:prSet/>
      <dgm:spPr/>
      <dgm:t>
        <a:bodyPr/>
        <a:lstStyle/>
        <a:p>
          <a:pPr latinLnBrk="1"/>
          <a:endParaRPr lang="ko-KR" altLang="en-US">
            <a:latin typeface="HY중고딕" pitchFamily="18" charset="-127"/>
            <a:ea typeface="HY중고딕" pitchFamily="18" charset="-127"/>
          </a:endParaRPr>
        </a:p>
      </dgm:t>
    </dgm:pt>
    <dgm:pt modelId="{33D7E7F2-1935-4E7F-974C-6FED5B9BC8D6}">
      <dgm:prSet phldrT="[텍스트]"/>
      <dgm:spPr>
        <a:solidFill>
          <a:srgbClr val="00B0F0"/>
        </a:solidFill>
      </dgm:spPr>
      <dgm:t>
        <a:bodyPr/>
        <a:lstStyle/>
        <a:p>
          <a:pPr latinLnBrk="1"/>
          <a:r>
            <a:rPr lang="ko-KR" altLang="en-US" smtClean="0">
              <a:latin typeface="HY중고딕" pitchFamily="18" charset="-127"/>
              <a:ea typeface="HY중고딕" pitchFamily="18" charset="-127"/>
            </a:rPr>
            <a:t>속성</a:t>
          </a:r>
          <a:endParaRPr lang="ko-KR" altLang="en-US">
            <a:latin typeface="HY중고딕" pitchFamily="18" charset="-127"/>
            <a:ea typeface="HY중고딕" pitchFamily="18" charset="-127"/>
          </a:endParaRPr>
        </a:p>
      </dgm:t>
    </dgm:pt>
    <dgm:pt modelId="{BAB27687-A84A-47B4-946A-70CC22B9C15C}" type="parTrans" cxnId="{BE4C4388-2EB8-492C-90A9-1405C2A57D1E}">
      <dgm:prSet/>
      <dgm:spPr/>
      <dgm:t>
        <a:bodyPr/>
        <a:lstStyle/>
        <a:p>
          <a:pPr latinLnBrk="1"/>
          <a:endParaRPr lang="ko-KR" altLang="en-US">
            <a:latin typeface="HY중고딕" pitchFamily="18" charset="-127"/>
            <a:ea typeface="HY중고딕" pitchFamily="18" charset="-127"/>
          </a:endParaRPr>
        </a:p>
      </dgm:t>
    </dgm:pt>
    <dgm:pt modelId="{8BD5D408-CD48-4B03-AC06-FF7C4B6939B9}" type="sibTrans" cxnId="{BE4C4388-2EB8-492C-90A9-1405C2A57D1E}">
      <dgm:prSet/>
      <dgm:spPr/>
      <dgm:t>
        <a:bodyPr/>
        <a:lstStyle/>
        <a:p>
          <a:pPr latinLnBrk="1"/>
          <a:endParaRPr lang="ko-KR" altLang="en-US">
            <a:latin typeface="HY중고딕" pitchFamily="18" charset="-127"/>
            <a:ea typeface="HY중고딕" pitchFamily="18" charset="-127"/>
          </a:endParaRPr>
        </a:p>
      </dgm:t>
    </dgm:pt>
    <dgm:pt modelId="{DF233E8E-5007-46E6-AFEA-AFDAF352E1F5}">
      <dgm:prSet phldrT="[텍스트]"/>
      <dgm:spPr/>
      <dgm:t>
        <a:bodyPr/>
        <a:lstStyle/>
        <a:p>
          <a:pPr latinLnBrk="1"/>
          <a:r>
            <a:rPr lang="ko-KR" altLang="en-US" smtClean="0">
              <a:latin typeface="HY중고딕" pitchFamily="18" charset="-127"/>
              <a:ea typeface="HY중고딕" pitchFamily="18" charset="-127"/>
            </a:rPr>
            <a:t>사원 개체는 속성으로 사원번호</a:t>
          </a:r>
          <a:r>
            <a:rPr lang="en-US" altLang="en-US" smtClean="0">
              <a:latin typeface="HY중고딕" pitchFamily="18" charset="-127"/>
              <a:ea typeface="HY중고딕" pitchFamily="18" charset="-127"/>
            </a:rPr>
            <a:t>, </a:t>
          </a:r>
          <a:r>
            <a:rPr lang="ko-KR" altLang="en-US" smtClean="0">
              <a:latin typeface="HY중고딕" pitchFamily="18" charset="-127"/>
              <a:ea typeface="HY중고딕" pitchFamily="18" charset="-127"/>
            </a:rPr>
            <a:t>사원명</a:t>
          </a:r>
          <a:r>
            <a:rPr lang="en-US" altLang="en-US" smtClean="0">
              <a:latin typeface="HY중고딕" pitchFamily="18" charset="-127"/>
              <a:ea typeface="HY중고딕" pitchFamily="18" charset="-127"/>
            </a:rPr>
            <a:t>, </a:t>
          </a:r>
          <a:r>
            <a:rPr lang="ko-KR" altLang="en-US" smtClean="0">
              <a:latin typeface="HY중고딕" pitchFamily="18" charset="-127"/>
              <a:ea typeface="HY중고딕" pitchFamily="18" charset="-127"/>
            </a:rPr>
            <a:t>주소</a:t>
          </a:r>
          <a:r>
            <a:rPr lang="en-US" altLang="en-US" smtClean="0">
              <a:latin typeface="HY중고딕" pitchFamily="18" charset="-127"/>
              <a:ea typeface="HY중고딕" pitchFamily="18" charset="-127"/>
            </a:rPr>
            <a:t>, </a:t>
          </a:r>
          <a:r>
            <a:rPr lang="ko-KR" altLang="en-US" smtClean="0">
              <a:latin typeface="HY중고딕" pitchFamily="18" charset="-127"/>
              <a:ea typeface="HY중고딕" pitchFamily="18" charset="-127"/>
            </a:rPr>
            <a:t>전화번호</a:t>
          </a:r>
          <a:r>
            <a:rPr lang="en-US" altLang="en-US" smtClean="0">
              <a:latin typeface="HY중고딕" pitchFamily="18" charset="-127"/>
              <a:ea typeface="HY중고딕" pitchFamily="18" charset="-127"/>
            </a:rPr>
            <a:t>, </a:t>
          </a:r>
          <a:r>
            <a:rPr lang="ko-KR" altLang="en-US" smtClean="0">
              <a:latin typeface="HY중고딕" pitchFamily="18" charset="-127"/>
              <a:ea typeface="HY중고딕" pitchFamily="18" charset="-127"/>
            </a:rPr>
            <a:t>직급</a:t>
          </a:r>
          <a:r>
            <a:rPr lang="en-US" altLang="en-US" smtClean="0">
              <a:latin typeface="HY중고딕" pitchFamily="18" charset="-127"/>
              <a:ea typeface="HY중고딕" pitchFamily="18" charset="-127"/>
            </a:rPr>
            <a:t>, </a:t>
          </a:r>
          <a:r>
            <a:rPr lang="ko-KR" altLang="en-US" smtClean="0">
              <a:latin typeface="HY중고딕" pitchFamily="18" charset="-127"/>
              <a:ea typeface="HY중고딕" pitchFamily="18" charset="-127"/>
            </a:rPr>
            <a:t>부서명 등의 속성을 가짐</a:t>
          </a:r>
          <a:endParaRPr lang="ko-KR" altLang="en-US">
            <a:latin typeface="HY중고딕" pitchFamily="18" charset="-127"/>
            <a:ea typeface="HY중고딕" pitchFamily="18" charset="-127"/>
          </a:endParaRPr>
        </a:p>
      </dgm:t>
    </dgm:pt>
    <dgm:pt modelId="{F2517881-5266-4945-A199-8A04F6DE093F}" type="parTrans" cxnId="{7F2896AD-5A67-4614-BDBD-FD7A435588A3}">
      <dgm:prSet/>
      <dgm:spPr/>
      <dgm:t>
        <a:bodyPr/>
        <a:lstStyle/>
        <a:p>
          <a:pPr latinLnBrk="1"/>
          <a:endParaRPr lang="ko-KR" altLang="en-US">
            <a:latin typeface="HY중고딕" pitchFamily="18" charset="-127"/>
            <a:ea typeface="HY중고딕" pitchFamily="18" charset="-127"/>
          </a:endParaRPr>
        </a:p>
      </dgm:t>
    </dgm:pt>
    <dgm:pt modelId="{D0F69C0C-1278-4EA4-B067-735E2EEE75C2}" type="sibTrans" cxnId="{7F2896AD-5A67-4614-BDBD-FD7A435588A3}">
      <dgm:prSet/>
      <dgm:spPr/>
      <dgm:t>
        <a:bodyPr/>
        <a:lstStyle/>
        <a:p>
          <a:pPr latinLnBrk="1"/>
          <a:endParaRPr lang="ko-KR" altLang="en-US">
            <a:latin typeface="HY중고딕" pitchFamily="18" charset="-127"/>
            <a:ea typeface="HY중고딕" pitchFamily="18" charset="-127"/>
          </a:endParaRPr>
        </a:p>
      </dgm:t>
    </dgm:pt>
    <dgm:pt modelId="{F6DFAD17-9E7C-4AA0-85D7-906BCFCCEBDE}">
      <dgm:prSet phldrT="[텍스트]"/>
      <dgm:spPr/>
      <dgm:t>
        <a:bodyPr/>
        <a:lstStyle/>
        <a:p>
          <a:pPr latinLnBrk="1"/>
          <a:r>
            <a:rPr lang="ko-KR" altLang="en-US" smtClean="0">
              <a:latin typeface="HY중고딕" pitchFamily="18" charset="-127"/>
              <a:ea typeface="HY중고딕" pitchFamily="18" charset="-127"/>
            </a:rPr>
            <a:t>사원번호는 한국건설의 특정 사원을 유일하게 구분</a:t>
          </a:r>
          <a:endParaRPr lang="ko-KR" altLang="en-US">
            <a:latin typeface="HY중고딕" pitchFamily="18" charset="-127"/>
            <a:ea typeface="HY중고딕" pitchFamily="18" charset="-127"/>
          </a:endParaRPr>
        </a:p>
      </dgm:t>
    </dgm:pt>
    <dgm:pt modelId="{38B1D40C-4455-4471-889F-DD862AAAF192}" type="parTrans" cxnId="{CBF61F99-6D16-4C67-AAA4-4FDBDE11594F}">
      <dgm:prSet/>
      <dgm:spPr/>
      <dgm:t>
        <a:bodyPr/>
        <a:lstStyle/>
        <a:p>
          <a:pPr latinLnBrk="1"/>
          <a:endParaRPr lang="ko-KR" altLang="en-US">
            <a:latin typeface="HY중고딕" pitchFamily="18" charset="-127"/>
            <a:ea typeface="HY중고딕" pitchFamily="18" charset="-127"/>
          </a:endParaRPr>
        </a:p>
      </dgm:t>
    </dgm:pt>
    <dgm:pt modelId="{9D8D8F2C-8A54-4CE8-B52F-1F84CF232D72}" type="sibTrans" cxnId="{CBF61F99-6D16-4C67-AAA4-4FDBDE11594F}">
      <dgm:prSet/>
      <dgm:spPr/>
      <dgm:t>
        <a:bodyPr/>
        <a:lstStyle/>
        <a:p>
          <a:pPr latinLnBrk="1"/>
          <a:endParaRPr lang="ko-KR" altLang="en-US">
            <a:latin typeface="HY중고딕" pitchFamily="18" charset="-127"/>
            <a:ea typeface="HY중고딕" pitchFamily="18" charset="-127"/>
          </a:endParaRPr>
        </a:p>
      </dgm:t>
    </dgm:pt>
    <dgm:pt modelId="{E4B7C535-461C-41E8-8D86-5B583A04287C}">
      <dgm:prSet phldrT="[텍스트]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pPr latinLnBrk="1"/>
          <a:r>
            <a:rPr lang="ko-KR" altLang="en-US" smtClean="0">
              <a:latin typeface="HY중고딕" pitchFamily="18" charset="-127"/>
              <a:ea typeface="HY중고딕" pitchFamily="18" charset="-127"/>
            </a:rPr>
            <a:t>관계</a:t>
          </a:r>
          <a:endParaRPr lang="ko-KR" altLang="en-US">
            <a:latin typeface="HY중고딕" pitchFamily="18" charset="-127"/>
            <a:ea typeface="HY중고딕" pitchFamily="18" charset="-127"/>
          </a:endParaRPr>
        </a:p>
      </dgm:t>
    </dgm:pt>
    <dgm:pt modelId="{EBC48E90-3A04-48A6-BE97-0966EBB8AF24}" type="parTrans" cxnId="{A9D448C1-C480-4368-A677-BB4C57F9E8C0}">
      <dgm:prSet/>
      <dgm:spPr/>
      <dgm:t>
        <a:bodyPr/>
        <a:lstStyle/>
        <a:p>
          <a:pPr latinLnBrk="1"/>
          <a:endParaRPr lang="ko-KR" altLang="en-US">
            <a:latin typeface="HY중고딕" pitchFamily="18" charset="-127"/>
            <a:ea typeface="HY중고딕" pitchFamily="18" charset="-127"/>
          </a:endParaRPr>
        </a:p>
      </dgm:t>
    </dgm:pt>
    <dgm:pt modelId="{B5D97263-B191-49B4-9084-2EB840D35B4E}" type="sibTrans" cxnId="{A9D448C1-C480-4368-A677-BB4C57F9E8C0}">
      <dgm:prSet/>
      <dgm:spPr/>
      <dgm:t>
        <a:bodyPr/>
        <a:lstStyle/>
        <a:p>
          <a:pPr latinLnBrk="1"/>
          <a:endParaRPr lang="ko-KR" altLang="en-US">
            <a:latin typeface="HY중고딕" pitchFamily="18" charset="-127"/>
            <a:ea typeface="HY중고딕" pitchFamily="18" charset="-127"/>
          </a:endParaRPr>
        </a:p>
      </dgm:t>
    </dgm:pt>
    <dgm:pt modelId="{CAD73D86-3254-4DE2-88DF-A21B26EB724E}">
      <dgm:prSet phldrT="[텍스트]"/>
      <dgm:spPr/>
      <dgm:t>
        <a:bodyPr/>
        <a:lstStyle/>
        <a:p>
          <a:pPr latinLnBrk="1"/>
          <a:r>
            <a:rPr lang="ko-KR" altLang="en-US" smtClean="0">
              <a:latin typeface="HY중고딕" pitchFamily="18" charset="-127"/>
              <a:ea typeface="HY중고딕" pitchFamily="18" charset="-127"/>
            </a:rPr>
            <a:t>사원이 사업장에서 근무를 하고 있다면 사원과 사업장간에 근무라는 관계가 성립</a:t>
          </a:r>
          <a:endParaRPr lang="ko-KR" altLang="en-US">
            <a:latin typeface="HY중고딕" pitchFamily="18" charset="-127"/>
            <a:ea typeface="HY중고딕" pitchFamily="18" charset="-127"/>
          </a:endParaRPr>
        </a:p>
      </dgm:t>
    </dgm:pt>
    <dgm:pt modelId="{23618835-1DCA-434C-959B-21B60C370214}" type="parTrans" cxnId="{B68CAF2F-A2C5-457C-BAC2-9444F01BEB3C}">
      <dgm:prSet/>
      <dgm:spPr/>
      <dgm:t>
        <a:bodyPr/>
        <a:lstStyle/>
        <a:p>
          <a:pPr latinLnBrk="1"/>
          <a:endParaRPr lang="ko-KR" altLang="en-US">
            <a:latin typeface="HY중고딕" pitchFamily="18" charset="-127"/>
            <a:ea typeface="HY중고딕" pitchFamily="18" charset="-127"/>
          </a:endParaRPr>
        </a:p>
      </dgm:t>
    </dgm:pt>
    <dgm:pt modelId="{E8A22CFA-F61E-4E72-8211-F01E595E31ED}" type="sibTrans" cxnId="{B68CAF2F-A2C5-457C-BAC2-9444F01BEB3C}">
      <dgm:prSet/>
      <dgm:spPr/>
      <dgm:t>
        <a:bodyPr/>
        <a:lstStyle/>
        <a:p>
          <a:pPr latinLnBrk="1"/>
          <a:endParaRPr lang="ko-KR" altLang="en-US">
            <a:latin typeface="HY중고딕" pitchFamily="18" charset="-127"/>
            <a:ea typeface="HY중고딕" pitchFamily="18" charset="-127"/>
          </a:endParaRPr>
        </a:p>
      </dgm:t>
    </dgm:pt>
    <dgm:pt modelId="{7871DC54-11C2-485E-A873-960D4A4E7A86}">
      <dgm:prSet phldrT="[텍스트]"/>
      <dgm:spPr/>
      <dgm:t>
        <a:bodyPr/>
        <a:lstStyle/>
        <a:p>
          <a:pPr latinLnBrk="1"/>
          <a:r>
            <a:rPr lang="ko-KR" altLang="en-US" smtClean="0">
              <a:latin typeface="HY중고딕" pitchFamily="18" charset="-127"/>
              <a:ea typeface="HY중고딕" pitchFamily="18" charset="-127"/>
            </a:rPr>
            <a:t>한 사업장에서는 여러 개의 사업장자재를 관리하는 관계가 성립</a:t>
          </a:r>
          <a:endParaRPr lang="ko-KR" altLang="en-US">
            <a:latin typeface="HY중고딕" pitchFamily="18" charset="-127"/>
            <a:ea typeface="HY중고딕" pitchFamily="18" charset="-127"/>
          </a:endParaRPr>
        </a:p>
      </dgm:t>
    </dgm:pt>
    <dgm:pt modelId="{A3F36F2C-729B-4D53-8C2E-1B8BF877B712}" type="parTrans" cxnId="{CDC7A0CF-0C2A-4898-B5E6-A1C6314AB0D8}">
      <dgm:prSet/>
      <dgm:spPr/>
      <dgm:t>
        <a:bodyPr/>
        <a:lstStyle/>
        <a:p>
          <a:pPr latinLnBrk="1"/>
          <a:endParaRPr lang="ko-KR" altLang="en-US">
            <a:latin typeface="HY중고딕" pitchFamily="18" charset="-127"/>
            <a:ea typeface="HY중고딕" pitchFamily="18" charset="-127"/>
          </a:endParaRPr>
        </a:p>
      </dgm:t>
    </dgm:pt>
    <dgm:pt modelId="{33D193B8-038F-43D8-A0A8-080568066D35}" type="sibTrans" cxnId="{CDC7A0CF-0C2A-4898-B5E6-A1C6314AB0D8}">
      <dgm:prSet/>
      <dgm:spPr/>
      <dgm:t>
        <a:bodyPr/>
        <a:lstStyle/>
        <a:p>
          <a:pPr latinLnBrk="1"/>
          <a:endParaRPr lang="ko-KR" altLang="en-US">
            <a:latin typeface="HY중고딕" pitchFamily="18" charset="-127"/>
            <a:ea typeface="HY중고딕" pitchFamily="18" charset="-127"/>
          </a:endParaRPr>
        </a:p>
      </dgm:t>
    </dgm:pt>
    <dgm:pt modelId="{5C9CADA1-33F8-4EBA-9916-DBB91465E87E}" type="pres">
      <dgm:prSet presAssocID="{89151D8D-8C79-433D-A384-F8A9194F4CE1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B19D6D9-663E-4547-B803-72F2F9F66736}" type="pres">
      <dgm:prSet presAssocID="{A4F9510A-5939-45F0-B803-7E90DB25FD4D}" presName="linNode" presStyleCnt="0"/>
      <dgm:spPr/>
    </dgm:pt>
    <dgm:pt modelId="{AB88F8EF-18EF-401B-AB0E-BE0D0813B134}" type="pres">
      <dgm:prSet presAssocID="{A4F9510A-5939-45F0-B803-7E90DB25FD4D}" presName="parentText" presStyleLbl="node1" presStyleIdx="0" presStyleCnt="3" custScaleX="65279">
        <dgm:presLayoutVars>
          <dgm:chMax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3CA681F-4FD0-44DE-B45E-A72FA687F78D}" type="pres">
      <dgm:prSet presAssocID="{A4F9510A-5939-45F0-B803-7E90DB25FD4D}" presName="descendantText" presStyleLbl="alignAccFollowNode1" presStyleIdx="0" presStyleCnt="3" custScaleX="117966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396BA13-E4F9-412B-9A70-84ED7B0F1A6D}" type="pres">
      <dgm:prSet presAssocID="{47EF1B9A-C09A-4EAA-B122-C236E4428FC3}" presName="sp" presStyleCnt="0"/>
      <dgm:spPr/>
    </dgm:pt>
    <dgm:pt modelId="{F35E4B24-5D78-4D5F-8DCA-C7C57F7E697E}" type="pres">
      <dgm:prSet presAssocID="{33D7E7F2-1935-4E7F-974C-6FED5B9BC8D6}" presName="linNode" presStyleCnt="0"/>
      <dgm:spPr/>
    </dgm:pt>
    <dgm:pt modelId="{B73CD239-2B43-41A0-9790-B70D1BFCFBCD}" type="pres">
      <dgm:prSet presAssocID="{33D7E7F2-1935-4E7F-974C-6FED5B9BC8D6}" presName="parentText" presStyleLbl="node1" presStyleIdx="1" presStyleCnt="3" custScaleX="65279">
        <dgm:presLayoutVars>
          <dgm:chMax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9332B4F-2D75-40C2-ACED-3D8615E79C18}" type="pres">
      <dgm:prSet presAssocID="{33D7E7F2-1935-4E7F-974C-6FED5B9BC8D6}" presName="descendantText" presStyleLbl="alignAccFollowNode1" presStyleIdx="1" presStyleCnt="3" custScaleX="117966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5001680-F22A-4CC0-8C27-42896C7E7CDB}" type="pres">
      <dgm:prSet presAssocID="{8BD5D408-CD48-4B03-AC06-FF7C4B6939B9}" presName="sp" presStyleCnt="0"/>
      <dgm:spPr/>
    </dgm:pt>
    <dgm:pt modelId="{48053A73-B85E-40CC-80BB-FA965FC73A5D}" type="pres">
      <dgm:prSet presAssocID="{E4B7C535-461C-41E8-8D86-5B583A04287C}" presName="linNode" presStyleCnt="0"/>
      <dgm:spPr/>
    </dgm:pt>
    <dgm:pt modelId="{820BEE86-82E1-4A71-BF6D-6DAA0CBC7DA8}" type="pres">
      <dgm:prSet presAssocID="{E4B7C535-461C-41E8-8D86-5B583A04287C}" presName="parentText" presStyleLbl="node1" presStyleIdx="2" presStyleCnt="3" custScaleX="65279">
        <dgm:presLayoutVars>
          <dgm:chMax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543158B-104D-4166-94C2-893BA9661B51}" type="pres">
      <dgm:prSet presAssocID="{E4B7C535-461C-41E8-8D86-5B583A04287C}" presName="descendantText" presStyleLbl="alignAccFollowNode1" presStyleIdx="2" presStyleCnt="3" custScaleX="117966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8CDD26E3-643E-4EBA-9FE3-D4BF86DDCA78}" type="presOf" srcId="{5FA0006D-A687-4C84-9340-87D8E321157C}" destId="{83CA681F-4FD0-44DE-B45E-A72FA687F78D}" srcOrd="0" destOrd="0" presId="urn:microsoft.com/office/officeart/2005/8/layout/vList5"/>
    <dgm:cxn modelId="{EBD3F314-9C3A-4B92-AF62-E0BE269BE289}" type="presOf" srcId="{33D7E7F2-1935-4E7F-974C-6FED5B9BC8D6}" destId="{B73CD239-2B43-41A0-9790-B70D1BFCFBCD}" srcOrd="0" destOrd="0" presId="urn:microsoft.com/office/officeart/2005/8/layout/vList5"/>
    <dgm:cxn modelId="{B68CAF2F-A2C5-457C-BAC2-9444F01BEB3C}" srcId="{E4B7C535-461C-41E8-8D86-5B583A04287C}" destId="{CAD73D86-3254-4DE2-88DF-A21B26EB724E}" srcOrd="0" destOrd="0" parTransId="{23618835-1DCA-434C-959B-21B60C370214}" sibTransId="{E8A22CFA-F61E-4E72-8211-F01E595E31ED}"/>
    <dgm:cxn modelId="{7F2896AD-5A67-4614-BDBD-FD7A435588A3}" srcId="{33D7E7F2-1935-4E7F-974C-6FED5B9BC8D6}" destId="{DF233E8E-5007-46E6-AFEA-AFDAF352E1F5}" srcOrd="0" destOrd="0" parTransId="{F2517881-5266-4945-A199-8A04F6DE093F}" sibTransId="{D0F69C0C-1278-4EA4-B067-735E2EEE75C2}"/>
    <dgm:cxn modelId="{CBF61F99-6D16-4C67-AAA4-4FDBDE11594F}" srcId="{33D7E7F2-1935-4E7F-974C-6FED5B9BC8D6}" destId="{F6DFAD17-9E7C-4AA0-85D7-906BCFCCEBDE}" srcOrd="1" destOrd="0" parTransId="{38B1D40C-4455-4471-889F-DD862AAAF192}" sibTransId="{9D8D8F2C-8A54-4CE8-B52F-1F84CF232D72}"/>
    <dgm:cxn modelId="{A9D448C1-C480-4368-A677-BB4C57F9E8C0}" srcId="{89151D8D-8C79-433D-A384-F8A9194F4CE1}" destId="{E4B7C535-461C-41E8-8D86-5B583A04287C}" srcOrd="2" destOrd="0" parTransId="{EBC48E90-3A04-48A6-BE97-0966EBB8AF24}" sibTransId="{B5D97263-B191-49B4-9084-2EB840D35B4E}"/>
    <dgm:cxn modelId="{BE9CCA1C-73D2-49BF-978C-A6BF241BF771}" type="presOf" srcId="{89151D8D-8C79-433D-A384-F8A9194F4CE1}" destId="{5C9CADA1-33F8-4EBA-9916-DBB91465E87E}" srcOrd="0" destOrd="0" presId="urn:microsoft.com/office/officeart/2005/8/layout/vList5"/>
    <dgm:cxn modelId="{77130B66-C4E4-4B65-A34A-96D8EFCEE285}" type="presOf" srcId="{A4F9510A-5939-45F0-B803-7E90DB25FD4D}" destId="{AB88F8EF-18EF-401B-AB0E-BE0D0813B134}" srcOrd="0" destOrd="0" presId="urn:microsoft.com/office/officeart/2005/8/layout/vList5"/>
    <dgm:cxn modelId="{FF27AAE5-BB4D-4309-8556-C091AA1906ED}" srcId="{89151D8D-8C79-433D-A384-F8A9194F4CE1}" destId="{A4F9510A-5939-45F0-B803-7E90DB25FD4D}" srcOrd="0" destOrd="0" parTransId="{FA3E9A41-3D27-4535-99A5-9147140088C5}" sibTransId="{47EF1B9A-C09A-4EAA-B122-C236E4428FC3}"/>
    <dgm:cxn modelId="{B87CBAAA-3D6B-428D-AEF2-02F7743D919A}" type="presOf" srcId="{CAD73D86-3254-4DE2-88DF-A21B26EB724E}" destId="{D543158B-104D-4166-94C2-893BA9661B51}" srcOrd="0" destOrd="0" presId="urn:microsoft.com/office/officeart/2005/8/layout/vList5"/>
    <dgm:cxn modelId="{C445584D-054B-4861-8AE2-BB71CE430B36}" type="presOf" srcId="{DF233E8E-5007-46E6-AFEA-AFDAF352E1F5}" destId="{79332B4F-2D75-40C2-ACED-3D8615E79C18}" srcOrd="0" destOrd="0" presId="urn:microsoft.com/office/officeart/2005/8/layout/vList5"/>
    <dgm:cxn modelId="{6D566240-2CEF-404E-9F32-B01D37500417}" type="presOf" srcId="{7871DC54-11C2-485E-A873-960D4A4E7A86}" destId="{D543158B-104D-4166-94C2-893BA9661B51}" srcOrd="0" destOrd="1" presId="urn:microsoft.com/office/officeart/2005/8/layout/vList5"/>
    <dgm:cxn modelId="{4C65D83E-BAE5-457D-BDC7-EB6D8100466E}" srcId="{A4F9510A-5939-45F0-B803-7E90DB25FD4D}" destId="{5FA0006D-A687-4C84-9340-87D8E321157C}" srcOrd="0" destOrd="0" parTransId="{0C3155BC-4CB1-43F9-ABBF-0425887D12D9}" sibTransId="{C94865EC-41EF-4BD8-AA1D-6571588584E6}"/>
    <dgm:cxn modelId="{CDC7A0CF-0C2A-4898-B5E6-A1C6314AB0D8}" srcId="{E4B7C535-461C-41E8-8D86-5B583A04287C}" destId="{7871DC54-11C2-485E-A873-960D4A4E7A86}" srcOrd="1" destOrd="0" parTransId="{A3F36F2C-729B-4D53-8C2E-1B8BF877B712}" sibTransId="{33D193B8-038F-43D8-A0A8-080568066D35}"/>
    <dgm:cxn modelId="{BE4C4388-2EB8-492C-90A9-1405C2A57D1E}" srcId="{89151D8D-8C79-433D-A384-F8A9194F4CE1}" destId="{33D7E7F2-1935-4E7F-974C-6FED5B9BC8D6}" srcOrd="1" destOrd="0" parTransId="{BAB27687-A84A-47B4-946A-70CC22B9C15C}" sibTransId="{8BD5D408-CD48-4B03-AC06-FF7C4B6939B9}"/>
    <dgm:cxn modelId="{BBA494E2-FEF4-4FB3-B9B2-BFD81DD6ECC1}" type="presOf" srcId="{E4B7C535-461C-41E8-8D86-5B583A04287C}" destId="{820BEE86-82E1-4A71-BF6D-6DAA0CBC7DA8}" srcOrd="0" destOrd="0" presId="urn:microsoft.com/office/officeart/2005/8/layout/vList5"/>
    <dgm:cxn modelId="{F409AF48-EF29-4DC4-86E5-F6420BA4AA9B}" type="presOf" srcId="{F6DFAD17-9E7C-4AA0-85D7-906BCFCCEBDE}" destId="{79332B4F-2D75-40C2-ACED-3D8615E79C18}" srcOrd="0" destOrd="1" presId="urn:microsoft.com/office/officeart/2005/8/layout/vList5"/>
    <dgm:cxn modelId="{DFCE6EC3-4666-4834-B8C9-FA4F04F3FCE6}" type="presParOf" srcId="{5C9CADA1-33F8-4EBA-9916-DBB91465E87E}" destId="{8B19D6D9-663E-4547-B803-72F2F9F66736}" srcOrd="0" destOrd="0" presId="urn:microsoft.com/office/officeart/2005/8/layout/vList5"/>
    <dgm:cxn modelId="{F6614790-B300-4A12-85B5-3B788A63C52D}" type="presParOf" srcId="{8B19D6D9-663E-4547-B803-72F2F9F66736}" destId="{AB88F8EF-18EF-401B-AB0E-BE0D0813B134}" srcOrd="0" destOrd="0" presId="urn:microsoft.com/office/officeart/2005/8/layout/vList5"/>
    <dgm:cxn modelId="{E6FF4B4F-7343-40F7-8715-0D38850D937A}" type="presParOf" srcId="{8B19D6D9-663E-4547-B803-72F2F9F66736}" destId="{83CA681F-4FD0-44DE-B45E-A72FA687F78D}" srcOrd="1" destOrd="0" presId="urn:microsoft.com/office/officeart/2005/8/layout/vList5"/>
    <dgm:cxn modelId="{D43F9C0D-52B7-4FAA-8789-F1C567371740}" type="presParOf" srcId="{5C9CADA1-33F8-4EBA-9916-DBB91465E87E}" destId="{B396BA13-E4F9-412B-9A70-84ED7B0F1A6D}" srcOrd="1" destOrd="0" presId="urn:microsoft.com/office/officeart/2005/8/layout/vList5"/>
    <dgm:cxn modelId="{8792FC3F-35AB-4E65-8502-4E41B6C114B9}" type="presParOf" srcId="{5C9CADA1-33F8-4EBA-9916-DBB91465E87E}" destId="{F35E4B24-5D78-4D5F-8DCA-C7C57F7E697E}" srcOrd="2" destOrd="0" presId="urn:microsoft.com/office/officeart/2005/8/layout/vList5"/>
    <dgm:cxn modelId="{6D8D29BE-0FF2-47CD-8737-DCDD378545EA}" type="presParOf" srcId="{F35E4B24-5D78-4D5F-8DCA-C7C57F7E697E}" destId="{B73CD239-2B43-41A0-9790-B70D1BFCFBCD}" srcOrd="0" destOrd="0" presId="urn:microsoft.com/office/officeart/2005/8/layout/vList5"/>
    <dgm:cxn modelId="{2A1FD090-1898-49E3-A4E2-9D62EDB052E1}" type="presParOf" srcId="{F35E4B24-5D78-4D5F-8DCA-C7C57F7E697E}" destId="{79332B4F-2D75-40C2-ACED-3D8615E79C18}" srcOrd="1" destOrd="0" presId="urn:microsoft.com/office/officeart/2005/8/layout/vList5"/>
    <dgm:cxn modelId="{EB5A6305-B05F-4F92-B932-22F9727288BC}" type="presParOf" srcId="{5C9CADA1-33F8-4EBA-9916-DBB91465E87E}" destId="{45001680-F22A-4CC0-8C27-42896C7E7CDB}" srcOrd="3" destOrd="0" presId="urn:microsoft.com/office/officeart/2005/8/layout/vList5"/>
    <dgm:cxn modelId="{C602A489-F421-4DB0-9F59-A2FBC92E4A70}" type="presParOf" srcId="{5C9CADA1-33F8-4EBA-9916-DBB91465E87E}" destId="{48053A73-B85E-40CC-80BB-FA965FC73A5D}" srcOrd="4" destOrd="0" presId="urn:microsoft.com/office/officeart/2005/8/layout/vList5"/>
    <dgm:cxn modelId="{F2A228A4-C9D4-454A-932B-72A718461806}" type="presParOf" srcId="{48053A73-B85E-40CC-80BB-FA965FC73A5D}" destId="{820BEE86-82E1-4A71-BF6D-6DAA0CBC7DA8}" srcOrd="0" destOrd="0" presId="urn:microsoft.com/office/officeart/2005/8/layout/vList5"/>
    <dgm:cxn modelId="{C2E7C003-0C07-4C18-AC3E-0DA419014749}" type="presParOf" srcId="{48053A73-B85E-40CC-80BB-FA965FC73A5D}" destId="{D543158B-104D-4166-94C2-893BA9661B51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9151D8D-8C79-433D-A384-F8A9194F4CE1}" type="doc">
      <dgm:prSet loTypeId="urn:microsoft.com/office/officeart/2005/8/layout/vList5" loCatId="list" qsTypeId="urn:microsoft.com/office/officeart/2005/8/quickstyle/3d2#2" qsCatId="3D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A4F9510A-5939-45F0-B803-7E90DB25FD4D}">
      <dgm:prSet phldrT="[텍스트]"/>
      <dgm:spPr>
        <a:solidFill>
          <a:srgbClr val="92D050"/>
        </a:solidFill>
      </dgm:spPr>
      <dgm:t>
        <a:bodyPr/>
        <a:lstStyle/>
        <a:p>
          <a:pPr latinLnBrk="1"/>
          <a:r>
            <a:rPr lang="ko-KR" altLang="en-US" smtClean="0">
              <a:latin typeface="HY중고딕" pitchFamily="18" charset="-127"/>
              <a:ea typeface="HY중고딕" pitchFamily="18" charset="-127"/>
            </a:rPr>
            <a:t>개념 </a:t>
          </a:r>
          <a:endParaRPr lang="en-US" altLang="ko-KR" smtClean="0">
            <a:latin typeface="HY중고딕" pitchFamily="18" charset="-127"/>
            <a:ea typeface="HY중고딕" pitchFamily="18" charset="-127"/>
          </a:endParaRPr>
        </a:p>
        <a:p>
          <a:pPr latinLnBrk="1"/>
          <a:r>
            <a:rPr lang="ko-KR" altLang="en-US" smtClean="0">
              <a:latin typeface="HY중고딕" pitchFamily="18" charset="-127"/>
              <a:ea typeface="HY중고딕" pitchFamily="18" charset="-127"/>
            </a:rPr>
            <a:t>데이터 </a:t>
          </a:r>
          <a:endParaRPr lang="en-US" altLang="ko-KR" smtClean="0">
            <a:latin typeface="HY중고딕" pitchFamily="18" charset="-127"/>
            <a:ea typeface="HY중고딕" pitchFamily="18" charset="-127"/>
          </a:endParaRPr>
        </a:p>
        <a:p>
          <a:pPr latinLnBrk="1"/>
          <a:r>
            <a:rPr lang="ko-KR" altLang="en-US" smtClean="0">
              <a:latin typeface="HY중고딕" pitchFamily="18" charset="-127"/>
              <a:ea typeface="HY중고딕" pitchFamily="18" charset="-127"/>
            </a:rPr>
            <a:t>모델링</a:t>
          </a:r>
          <a:endParaRPr lang="ko-KR" altLang="en-US">
            <a:latin typeface="HY중고딕" pitchFamily="18" charset="-127"/>
            <a:ea typeface="HY중고딕" pitchFamily="18" charset="-127"/>
          </a:endParaRPr>
        </a:p>
      </dgm:t>
    </dgm:pt>
    <dgm:pt modelId="{FA3E9A41-3D27-4535-99A5-9147140088C5}" type="parTrans" cxnId="{FF27AAE5-BB4D-4309-8556-C091AA1906ED}">
      <dgm:prSet/>
      <dgm:spPr/>
      <dgm:t>
        <a:bodyPr/>
        <a:lstStyle/>
        <a:p>
          <a:pPr latinLnBrk="1"/>
          <a:endParaRPr lang="ko-KR" altLang="en-US">
            <a:latin typeface="HY중고딕" pitchFamily="18" charset="-127"/>
            <a:ea typeface="HY중고딕" pitchFamily="18" charset="-127"/>
          </a:endParaRPr>
        </a:p>
      </dgm:t>
    </dgm:pt>
    <dgm:pt modelId="{47EF1B9A-C09A-4EAA-B122-C236E4428FC3}" type="sibTrans" cxnId="{FF27AAE5-BB4D-4309-8556-C091AA1906ED}">
      <dgm:prSet/>
      <dgm:spPr/>
      <dgm:t>
        <a:bodyPr/>
        <a:lstStyle/>
        <a:p>
          <a:pPr latinLnBrk="1"/>
          <a:endParaRPr lang="ko-KR" altLang="en-US">
            <a:latin typeface="HY중고딕" pitchFamily="18" charset="-127"/>
            <a:ea typeface="HY중고딕" pitchFamily="18" charset="-127"/>
          </a:endParaRPr>
        </a:p>
      </dgm:t>
    </dgm:pt>
    <dgm:pt modelId="{5FA0006D-A687-4C84-9340-87D8E321157C}">
      <dgm:prSet phldrT="[텍스트]"/>
      <dgm:spPr/>
      <dgm:t>
        <a:bodyPr/>
        <a:lstStyle/>
        <a:p>
          <a:pPr latinLnBrk="1"/>
          <a:r>
            <a:rPr lang="ko-KR" altLang="en-US" smtClean="0">
              <a:latin typeface="HY중고딕" pitchFamily="18" charset="-127"/>
              <a:ea typeface="HY중고딕" pitchFamily="18" charset="-127"/>
            </a:rPr>
            <a:t>주제별로 분류 가능한 업무를 분석한 후 핵심 </a:t>
          </a:r>
          <a:r>
            <a:rPr lang="ko-KR" altLang="en-US" err="1" smtClean="0">
              <a:latin typeface="HY중고딕" pitchFamily="18" charset="-127"/>
              <a:ea typeface="HY중고딕" pitchFamily="18" charset="-127"/>
            </a:rPr>
            <a:t>엔터티</a:t>
          </a:r>
          <a:r>
            <a:rPr lang="en-US" altLang="ko-KR" smtClean="0">
              <a:latin typeface="HY중고딕" pitchFamily="18" charset="-127"/>
              <a:ea typeface="HY중고딕" pitchFamily="18" charset="-127"/>
            </a:rPr>
            <a:t>(Entity)</a:t>
          </a:r>
          <a:r>
            <a:rPr lang="ko-KR" altLang="en-US" smtClean="0">
              <a:latin typeface="HY중고딕" pitchFamily="18" charset="-127"/>
              <a:ea typeface="HY중고딕" pitchFamily="18" charset="-127"/>
            </a:rPr>
            <a:t>를 추출하고</a:t>
          </a:r>
          <a:r>
            <a:rPr lang="en-US" altLang="ko-KR" smtClean="0">
              <a:latin typeface="HY중고딕" pitchFamily="18" charset="-127"/>
              <a:ea typeface="HY중고딕" pitchFamily="18" charset="-127"/>
            </a:rPr>
            <a:t>, </a:t>
          </a:r>
          <a:r>
            <a:rPr lang="ko-KR" altLang="en-US" smtClean="0">
              <a:latin typeface="HY중고딕" pitchFamily="18" charset="-127"/>
              <a:ea typeface="HY중고딕" pitchFamily="18" charset="-127"/>
            </a:rPr>
            <a:t>그들 간의 관계를 정의하여 전체 데이터 모델의 골격을 생성</a:t>
          </a:r>
          <a:endParaRPr lang="ko-KR" altLang="en-US">
            <a:latin typeface="HY중고딕" pitchFamily="18" charset="-127"/>
            <a:ea typeface="HY중고딕" pitchFamily="18" charset="-127"/>
          </a:endParaRPr>
        </a:p>
      </dgm:t>
    </dgm:pt>
    <dgm:pt modelId="{0C3155BC-4CB1-43F9-ABBF-0425887D12D9}" type="parTrans" cxnId="{4C65D83E-BAE5-457D-BDC7-EB6D8100466E}">
      <dgm:prSet/>
      <dgm:spPr/>
      <dgm:t>
        <a:bodyPr/>
        <a:lstStyle/>
        <a:p>
          <a:pPr latinLnBrk="1"/>
          <a:endParaRPr lang="ko-KR" altLang="en-US">
            <a:latin typeface="HY중고딕" pitchFamily="18" charset="-127"/>
            <a:ea typeface="HY중고딕" pitchFamily="18" charset="-127"/>
          </a:endParaRPr>
        </a:p>
      </dgm:t>
    </dgm:pt>
    <dgm:pt modelId="{C94865EC-41EF-4BD8-AA1D-6571588584E6}" type="sibTrans" cxnId="{4C65D83E-BAE5-457D-BDC7-EB6D8100466E}">
      <dgm:prSet/>
      <dgm:spPr/>
      <dgm:t>
        <a:bodyPr/>
        <a:lstStyle/>
        <a:p>
          <a:pPr latinLnBrk="1"/>
          <a:endParaRPr lang="ko-KR" altLang="en-US">
            <a:latin typeface="HY중고딕" pitchFamily="18" charset="-127"/>
            <a:ea typeface="HY중고딕" pitchFamily="18" charset="-127"/>
          </a:endParaRPr>
        </a:p>
      </dgm:t>
    </dgm:pt>
    <dgm:pt modelId="{33D7E7F2-1935-4E7F-974C-6FED5B9BC8D6}">
      <dgm:prSet phldrT="[텍스트]"/>
      <dgm:spPr>
        <a:solidFill>
          <a:srgbClr val="00B0F0"/>
        </a:solidFill>
      </dgm:spPr>
      <dgm:t>
        <a:bodyPr/>
        <a:lstStyle/>
        <a:p>
          <a:pPr latinLnBrk="1"/>
          <a:r>
            <a:rPr lang="ko-KR" altLang="en-US" smtClean="0">
              <a:latin typeface="HY중고딕" pitchFamily="18" charset="-127"/>
              <a:ea typeface="HY중고딕" pitchFamily="18" charset="-127"/>
            </a:rPr>
            <a:t>논리 </a:t>
          </a:r>
          <a:endParaRPr lang="en-US" altLang="ko-KR" smtClean="0">
            <a:latin typeface="HY중고딕" pitchFamily="18" charset="-127"/>
            <a:ea typeface="HY중고딕" pitchFamily="18" charset="-127"/>
          </a:endParaRPr>
        </a:p>
        <a:p>
          <a:pPr latinLnBrk="1"/>
          <a:r>
            <a:rPr lang="ko-KR" altLang="en-US" smtClean="0">
              <a:latin typeface="HY중고딕" pitchFamily="18" charset="-127"/>
              <a:ea typeface="HY중고딕" pitchFamily="18" charset="-127"/>
            </a:rPr>
            <a:t>데이터 </a:t>
          </a:r>
          <a:endParaRPr lang="en-US" altLang="ko-KR" smtClean="0">
            <a:latin typeface="HY중고딕" pitchFamily="18" charset="-127"/>
            <a:ea typeface="HY중고딕" pitchFamily="18" charset="-127"/>
          </a:endParaRPr>
        </a:p>
        <a:p>
          <a:pPr latinLnBrk="1"/>
          <a:r>
            <a:rPr lang="ko-KR" altLang="en-US" smtClean="0">
              <a:latin typeface="HY중고딕" pitchFamily="18" charset="-127"/>
              <a:ea typeface="HY중고딕" pitchFamily="18" charset="-127"/>
            </a:rPr>
            <a:t>모델링</a:t>
          </a:r>
          <a:endParaRPr lang="ko-KR" altLang="en-US">
            <a:latin typeface="HY중고딕" pitchFamily="18" charset="-127"/>
            <a:ea typeface="HY중고딕" pitchFamily="18" charset="-127"/>
          </a:endParaRPr>
        </a:p>
      </dgm:t>
    </dgm:pt>
    <dgm:pt modelId="{BAB27687-A84A-47B4-946A-70CC22B9C15C}" type="parTrans" cxnId="{BE4C4388-2EB8-492C-90A9-1405C2A57D1E}">
      <dgm:prSet/>
      <dgm:spPr/>
      <dgm:t>
        <a:bodyPr/>
        <a:lstStyle/>
        <a:p>
          <a:pPr latinLnBrk="1"/>
          <a:endParaRPr lang="ko-KR" altLang="en-US">
            <a:latin typeface="HY중고딕" pitchFamily="18" charset="-127"/>
            <a:ea typeface="HY중고딕" pitchFamily="18" charset="-127"/>
          </a:endParaRPr>
        </a:p>
      </dgm:t>
    </dgm:pt>
    <dgm:pt modelId="{8BD5D408-CD48-4B03-AC06-FF7C4B6939B9}" type="sibTrans" cxnId="{BE4C4388-2EB8-492C-90A9-1405C2A57D1E}">
      <dgm:prSet/>
      <dgm:spPr/>
      <dgm:t>
        <a:bodyPr/>
        <a:lstStyle/>
        <a:p>
          <a:pPr latinLnBrk="1"/>
          <a:endParaRPr lang="ko-KR" altLang="en-US">
            <a:latin typeface="HY중고딕" pitchFamily="18" charset="-127"/>
            <a:ea typeface="HY중고딕" pitchFamily="18" charset="-127"/>
          </a:endParaRPr>
        </a:p>
      </dgm:t>
    </dgm:pt>
    <dgm:pt modelId="{DF233E8E-5007-46E6-AFEA-AFDAF352E1F5}">
      <dgm:prSet phldrT="[텍스트]"/>
      <dgm:spPr/>
      <dgm:t>
        <a:bodyPr/>
        <a:lstStyle/>
        <a:p>
          <a:pPr latinLnBrk="1"/>
          <a:endParaRPr lang="ko-KR" altLang="en-US">
            <a:latin typeface="HY중고딕" pitchFamily="18" charset="-127"/>
            <a:ea typeface="HY중고딕" pitchFamily="18" charset="-127"/>
          </a:endParaRPr>
        </a:p>
      </dgm:t>
    </dgm:pt>
    <dgm:pt modelId="{F2517881-5266-4945-A199-8A04F6DE093F}" type="parTrans" cxnId="{7F2896AD-5A67-4614-BDBD-FD7A435588A3}">
      <dgm:prSet/>
      <dgm:spPr/>
      <dgm:t>
        <a:bodyPr/>
        <a:lstStyle/>
        <a:p>
          <a:pPr latinLnBrk="1"/>
          <a:endParaRPr lang="ko-KR" altLang="en-US">
            <a:latin typeface="HY중고딕" pitchFamily="18" charset="-127"/>
            <a:ea typeface="HY중고딕" pitchFamily="18" charset="-127"/>
          </a:endParaRPr>
        </a:p>
      </dgm:t>
    </dgm:pt>
    <dgm:pt modelId="{D0F69C0C-1278-4EA4-B067-735E2EEE75C2}" type="sibTrans" cxnId="{7F2896AD-5A67-4614-BDBD-FD7A435588A3}">
      <dgm:prSet/>
      <dgm:spPr/>
      <dgm:t>
        <a:bodyPr/>
        <a:lstStyle/>
        <a:p>
          <a:pPr latinLnBrk="1"/>
          <a:endParaRPr lang="ko-KR" altLang="en-US">
            <a:latin typeface="HY중고딕" pitchFamily="18" charset="-127"/>
            <a:ea typeface="HY중고딕" pitchFamily="18" charset="-127"/>
          </a:endParaRPr>
        </a:p>
      </dgm:t>
    </dgm:pt>
    <dgm:pt modelId="{F6DFAD17-9E7C-4AA0-85D7-906BCFCCEBDE}">
      <dgm:prSet phldrT="[텍스트]"/>
      <dgm:spPr/>
      <dgm:t>
        <a:bodyPr/>
        <a:lstStyle/>
        <a:p>
          <a:pPr latinLnBrk="1"/>
          <a:r>
            <a:rPr lang="ko-KR" altLang="en-US" smtClean="0">
              <a:latin typeface="HY중고딕" pitchFamily="18" charset="-127"/>
              <a:ea typeface="HY중고딕" pitchFamily="18" charset="-127"/>
            </a:rPr>
            <a:t>개념 데이터 모델링 단계에서 정의한 핵심 </a:t>
          </a:r>
          <a:r>
            <a:rPr lang="ko-KR" altLang="en-US" err="1" smtClean="0">
              <a:latin typeface="HY중고딕" pitchFamily="18" charset="-127"/>
              <a:ea typeface="HY중고딕" pitchFamily="18" charset="-127"/>
            </a:rPr>
            <a:t>엔터티와</a:t>
          </a:r>
          <a:r>
            <a:rPr lang="ko-KR" altLang="en-US" smtClean="0">
              <a:latin typeface="HY중고딕" pitchFamily="18" charset="-127"/>
              <a:ea typeface="HY중고딕" pitchFamily="18" charset="-127"/>
            </a:rPr>
            <a:t> 관계를 바탕으로 상세 속성을 정의하고 </a:t>
          </a:r>
          <a:r>
            <a:rPr lang="ko-KR" altLang="en-US" err="1" smtClean="0">
              <a:latin typeface="HY중고딕" pitchFamily="18" charset="-127"/>
              <a:ea typeface="HY중고딕" pitchFamily="18" charset="-127"/>
            </a:rPr>
            <a:t>식별자를</a:t>
          </a:r>
          <a:r>
            <a:rPr lang="ko-KR" altLang="en-US" smtClean="0">
              <a:latin typeface="HY중고딕" pitchFamily="18" charset="-127"/>
              <a:ea typeface="HY중고딕" pitchFamily="18" charset="-127"/>
            </a:rPr>
            <a:t> 확정하며 정규화와 같은 상세화 과정을 수행</a:t>
          </a:r>
          <a:endParaRPr lang="ko-KR" altLang="en-US">
            <a:latin typeface="HY중고딕" pitchFamily="18" charset="-127"/>
            <a:ea typeface="HY중고딕" pitchFamily="18" charset="-127"/>
          </a:endParaRPr>
        </a:p>
      </dgm:t>
    </dgm:pt>
    <dgm:pt modelId="{38B1D40C-4455-4471-889F-DD862AAAF192}" type="parTrans" cxnId="{CBF61F99-6D16-4C67-AAA4-4FDBDE11594F}">
      <dgm:prSet/>
      <dgm:spPr/>
      <dgm:t>
        <a:bodyPr/>
        <a:lstStyle/>
        <a:p>
          <a:pPr latinLnBrk="1"/>
          <a:endParaRPr lang="ko-KR" altLang="en-US">
            <a:latin typeface="HY중고딕" pitchFamily="18" charset="-127"/>
            <a:ea typeface="HY중고딕" pitchFamily="18" charset="-127"/>
          </a:endParaRPr>
        </a:p>
      </dgm:t>
    </dgm:pt>
    <dgm:pt modelId="{9D8D8F2C-8A54-4CE8-B52F-1F84CF232D72}" type="sibTrans" cxnId="{CBF61F99-6D16-4C67-AAA4-4FDBDE11594F}">
      <dgm:prSet/>
      <dgm:spPr/>
      <dgm:t>
        <a:bodyPr/>
        <a:lstStyle/>
        <a:p>
          <a:pPr latinLnBrk="1"/>
          <a:endParaRPr lang="ko-KR" altLang="en-US">
            <a:latin typeface="HY중고딕" pitchFamily="18" charset="-127"/>
            <a:ea typeface="HY중고딕" pitchFamily="18" charset="-127"/>
          </a:endParaRPr>
        </a:p>
      </dgm:t>
    </dgm:pt>
    <dgm:pt modelId="{E4B7C535-461C-41E8-8D86-5B583A04287C}">
      <dgm:prSet phldrT="[텍스트]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pPr latinLnBrk="1"/>
          <a:r>
            <a:rPr lang="ko-KR" altLang="en-US" smtClean="0">
              <a:latin typeface="HY중고딕" pitchFamily="18" charset="-127"/>
              <a:ea typeface="HY중고딕" pitchFamily="18" charset="-127"/>
            </a:rPr>
            <a:t>물리 </a:t>
          </a:r>
          <a:endParaRPr lang="en-US" altLang="ko-KR" smtClean="0">
            <a:latin typeface="HY중고딕" pitchFamily="18" charset="-127"/>
            <a:ea typeface="HY중고딕" pitchFamily="18" charset="-127"/>
          </a:endParaRPr>
        </a:p>
        <a:p>
          <a:pPr latinLnBrk="1"/>
          <a:r>
            <a:rPr lang="ko-KR" altLang="en-US" smtClean="0">
              <a:latin typeface="HY중고딕" pitchFamily="18" charset="-127"/>
              <a:ea typeface="HY중고딕" pitchFamily="18" charset="-127"/>
            </a:rPr>
            <a:t>데이터 </a:t>
          </a:r>
          <a:endParaRPr lang="en-US" altLang="ko-KR" smtClean="0">
            <a:latin typeface="HY중고딕" pitchFamily="18" charset="-127"/>
            <a:ea typeface="HY중고딕" pitchFamily="18" charset="-127"/>
          </a:endParaRPr>
        </a:p>
        <a:p>
          <a:pPr latinLnBrk="1"/>
          <a:r>
            <a:rPr lang="ko-KR" altLang="en-US" smtClean="0">
              <a:latin typeface="HY중고딕" pitchFamily="18" charset="-127"/>
              <a:ea typeface="HY중고딕" pitchFamily="18" charset="-127"/>
            </a:rPr>
            <a:t>모델링</a:t>
          </a:r>
          <a:endParaRPr lang="ko-KR" altLang="en-US">
            <a:latin typeface="HY중고딕" pitchFamily="18" charset="-127"/>
            <a:ea typeface="HY중고딕" pitchFamily="18" charset="-127"/>
          </a:endParaRPr>
        </a:p>
      </dgm:t>
    </dgm:pt>
    <dgm:pt modelId="{EBC48E90-3A04-48A6-BE97-0966EBB8AF24}" type="parTrans" cxnId="{A9D448C1-C480-4368-A677-BB4C57F9E8C0}">
      <dgm:prSet/>
      <dgm:spPr/>
      <dgm:t>
        <a:bodyPr/>
        <a:lstStyle/>
        <a:p>
          <a:pPr latinLnBrk="1"/>
          <a:endParaRPr lang="ko-KR" altLang="en-US">
            <a:latin typeface="HY중고딕" pitchFamily="18" charset="-127"/>
            <a:ea typeface="HY중고딕" pitchFamily="18" charset="-127"/>
          </a:endParaRPr>
        </a:p>
      </dgm:t>
    </dgm:pt>
    <dgm:pt modelId="{B5D97263-B191-49B4-9084-2EB840D35B4E}" type="sibTrans" cxnId="{A9D448C1-C480-4368-A677-BB4C57F9E8C0}">
      <dgm:prSet/>
      <dgm:spPr/>
      <dgm:t>
        <a:bodyPr/>
        <a:lstStyle/>
        <a:p>
          <a:pPr latinLnBrk="1"/>
          <a:endParaRPr lang="ko-KR" altLang="en-US">
            <a:latin typeface="HY중고딕" pitchFamily="18" charset="-127"/>
            <a:ea typeface="HY중고딕" pitchFamily="18" charset="-127"/>
          </a:endParaRPr>
        </a:p>
      </dgm:t>
    </dgm:pt>
    <dgm:pt modelId="{CAD73D86-3254-4DE2-88DF-A21B26EB724E}">
      <dgm:prSet phldrT="[텍스트]"/>
      <dgm:spPr/>
      <dgm:t>
        <a:bodyPr/>
        <a:lstStyle/>
        <a:p>
          <a:pPr latinLnBrk="1"/>
          <a:r>
            <a:rPr lang="ko-KR" altLang="en-US" smtClean="0">
              <a:latin typeface="HY중고딕" pitchFamily="18" charset="-127"/>
              <a:ea typeface="HY중고딕" pitchFamily="18" charset="-127"/>
            </a:rPr>
            <a:t>논리 데이터 모델을 기반으로 목표하는 </a:t>
          </a:r>
          <a:r>
            <a:rPr lang="en-US" altLang="ko-KR" smtClean="0">
              <a:latin typeface="HY중고딕" pitchFamily="18" charset="-127"/>
              <a:ea typeface="HY중고딕" pitchFamily="18" charset="-127"/>
            </a:rPr>
            <a:t>DBMS</a:t>
          </a:r>
          <a:r>
            <a:rPr lang="ko-KR" altLang="en-US" smtClean="0">
              <a:latin typeface="HY중고딕" pitchFamily="18" charset="-127"/>
              <a:ea typeface="HY중고딕" pitchFamily="18" charset="-127"/>
            </a:rPr>
            <a:t>의 특성 및 구현 환경 등을 감안한 스키마</a:t>
          </a:r>
          <a:r>
            <a:rPr lang="en-US" altLang="ko-KR" smtClean="0">
              <a:latin typeface="HY중고딕" pitchFamily="18" charset="-127"/>
              <a:ea typeface="HY중고딕" pitchFamily="18" charset="-127"/>
            </a:rPr>
            <a:t>(</a:t>
          </a:r>
          <a:r>
            <a:rPr lang="ko-KR" altLang="en-US" smtClean="0">
              <a:latin typeface="HY중고딕" pitchFamily="18" charset="-127"/>
              <a:ea typeface="HY중고딕" pitchFamily="18" charset="-127"/>
            </a:rPr>
            <a:t>데이터 구조</a:t>
          </a:r>
          <a:r>
            <a:rPr lang="en-US" altLang="ko-KR" smtClean="0">
              <a:latin typeface="HY중고딕" pitchFamily="18" charset="-127"/>
              <a:ea typeface="HY중고딕" pitchFamily="18" charset="-127"/>
            </a:rPr>
            <a:t>)</a:t>
          </a:r>
          <a:r>
            <a:rPr lang="ko-KR" altLang="en-US" smtClean="0">
              <a:latin typeface="HY중고딕" pitchFamily="18" charset="-127"/>
              <a:ea typeface="HY중고딕" pitchFamily="18" charset="-127"/>
            </a:rPr>
            <a:t>를 일정한 기준과 규칙에 의해 도출하고 칼럼</a:t>
          </a:r>
          <a:r>
            <a:rPr lang="en-US" altLang="ko-KR" smtClean="0">
              <a:latin typeface="HY중고딕" pitchFamily="18" charset="-127"/>
              <a:ea typeface="HY중고딕" pitchFamily="18" charset="-127"/>
            </a:rPr>
            <a:t>(Column)</a:t>
          </a:r>
          <a:r>
            <a:rPr lang="ko-KR" altLang="en-US" smtClean="0">
              <a:latin typeface="HY중고딕" pitchFamily="18" charset="-127"/>
              <a:ea typeface="HY중고딕" pitchFamily="18" charset="-127"/>
            </a:rPr>
            <a:t>의 데이터 타입과 크기를 정의함</a:t>
          </a:r>
          <a:endParaRPr lang="ko-KR" altLang="en-US">
            <a:latin typeface="HY중고딕" pitchFamily="18" charset="-127"/>
            <a:ea typeface="HY중고딕" pitchFamily="18" charset="-127"/>
          </a:endParaRPr>
        </a:p>
      </dgm:t>
    </dgm:pt>
    <dgm:pt modelId="{23618835-1DCA-434C-959B-21B60C370214}" type="parTrans" cxnId="{B68CAF2F-A2C5-457C-BAC2-9444F01BEB3C}">
      <dgm:prSet/>
      <dgm:spPr/>
      <dgm:t>
        <a:bodyPr/>
        <a:lstStyle/>
        <a:p>
          <a:pPr latinLnBrk="1"/>
          <a:endParaRPr lang="ko-KR" altLang="en-US">
            <a:latin typeface="HY중고딕" pitchFamily="18" charset="-127"/>
            <a:ea typeface="HY중고딕" pitchFamily="18" charset="-127"/>
          </a:endParaRPr>
        </a:p>
      </dgm:t>
    </dgm:pt>
    <dgm:pt modelId="{E8A22CFA-F61E-4E72-8211-F01E595E31ED}" type="sibTrans" cxnId="{B68CAF2F-A2C5-457C-BAC2-9444F01BEB3C}">
      <dgm:prSet/>
      <dgm:spPr/>
      <dgm:t>
        <a:bodyPr/>
        <a:lstStyle/>
        <a:p>
          <a:pPr latinLnBrk="1"/>
          <a:endParaRPr lang="ko-KR" altLang="en-US">
            <a:latin typeface="HY중고딕" pitchFamily="18" charset="-127"/>
            <a:ea typeface="HY중고딕" pitchFamily="18" charset="-127"/>
          </a:endParaRPr>
        </a:p>
      </dgm:t>
    </dgm:pt>
    <dgm:pt modelId="{6CB32262-6B8A-4EDE-AEDA-67BAF29A739D}">
      <dgm:prSet phldrT="[텍스트]"/>
      <dgm:spPr/>
      <dgm:t>
        <a:bodyPr/>
        <a:lstStyle/>
        <a:p>
          <a:pPr latinLnBrk="1"/>
          <a:r>
            <a:rPr lang="ko-KR" altLang="en-US" smtClean="0">
              <a:latin typeface="HY중고딕" pitchFamily="18" charset="-127"/>
              <a:ea typeface="HY중고딕" pitchFamily="18" charset="-127"/>
            </a:rPr>
            <a:t>이렇게 도출된 </a:t>
          </a:r>
          <a:r>
            <a:rPr lang="ko-KR" altLang="en-US" err="1" smtClean="0">
              <a:latin typeface="HY중고딕" pitchFamily="18" charset="-127"/>
              <a:ea typeface="HY중고딕" pitchFamily="18" charset="-127"/>
            </a:rPr>
            <a:t>엔터티</a:t>
          </a:r>
          <a:r>
            <a:rPr lang="en-US" altLang="ko-KR" smtClean="0">
              <a:latin typeface="HY중고딕" pitchFamily="18" charset="-127"/>
              <a:ea typeface="HY중고딕" pitchFamily="18" charset="-127"/>
            </a:rPr>
            <a:t>(</a:t>
          </a:r>
          <a:r>
            <a:rPr lang="ko-KR" altLang="en-US" smtClean="0">
              <a:latin typeface="HY중고딕" pitchFamily="18" charset="-127"/>
              <a:ea typeface="HY중고딕" pitchFamily="18" charset="-127"/>
            </a:rPr>
            <a:t>업무</a:t>
          </a:r>
          <a:r>
            <a:rPr lang="en-US" altLang="ko-KR" smtClean="0">
              <a:latin typeface="HY중고딕" pitchFamily="18" charset="-127"/>
              <a:ea typeface="HY중고딕" pitchFamily="18" charset="-127"/>
            </a:rPr>
            <a:t>) </a:t>
          </a:r>
          <a:r>
            <a:rPr lang="ko-KR" altLang="en-US" smtClean="0">
              <a:latin typeface="HY중고딕" pitchFamily="18" charset="-127"/>
              <a:ea typeface="HY중고딕" pitchFamily="18" charset="-127"/>
            </a:rPr>
            <a:t>간의 관계를 표현하기 위해 개체</a:t>
          </a:r>
          <a:r>
            <a:rPr lang="en-US" altLang="ko-KR" smtClean="0">
              <a:latin typeface="HY중고딕" pitchFamily="18" charset="-127"/>
              <a:ea typeface="HY중고딕" pitchFamily="18" charset="-127"/>
            </a:rPr>
            <a:t>-</a:t>
          </a:r>
          <a:r>
            <a:rPr lang="ko-KR" altLang="en-US" smtClean="0">
              <a:latin typeface="HY중고딕" pitchFamily="18" charset="-127"/>
              <a:ea typeface="HY중고딕" pitchFamily="18" charset="-127"/>
            </a:rPr>
            <a:t>관계 다이어그램</a:t>
          </a:r>
          <a:r>
            <a:rPr lang="en-US" altLang="ko-KR" smtClean="0">
              <a:latin typeface="HY중고딕" pitchFamily="18" charset="-127"/>
              <a:ea typeface="HY중고딕" pitchFamily="18" charset="-127"/>
            </a:rPr>
            <a:t>(ERD, Entity-Relationship Diagram)</a:t>
          </a:r>
          <a:r>
            <a:rPr lang="ko-KR" altLang="en-US" smtClean="0">
              <a:latin typeface="HY중고딕" pitchFamily="18" charset="-127"/>
              <a:ea typeface="HY중고딕" pitchFamily="18" charset="-127"/>
            </a:rPr>
            <a:t>을 작성</a:t>
          </a:r>
          <a:endParaRPr lang="ko-KR" altLang="en-US">
            <a:latin typeface="HY중고딕" pitchFamily="18" charset="-127"/>
            <a:ea typeface="HY중고딕" pitchFamily="18" charset="-127"/>
          </a:endParaRPr>
        </a:p>
      </dgm:t>
    </dgm:pt>
    <dgm:pt modelId="{6DA29455-9FFA-4DF3-92DC-AAED77ED7653}" type="parTrans" cxnId="{DC510F45-BCE8-40BD-B0B2-4E76071DF4E7}">
      <dgm:prSet/>
      <dgm:spPr/>
    </dgm:pt>
    <dgm:pt modelId="{3E45BE34-5900-48A2-AD78-72CA399C5FE1}" type="sibTrans" cxnId="{DC510F45-BCE8-40BD-B0B2-4E76071DF4E7}">
      <dgm:prSet/>
      <dgm:spPr/>
    </dgm:pt>
    <dgm:pt modelId="{5C9CADA1-33F8-4EBA-9916-DBB91465E87E}" type="pres">
      <dgm:prSet presAssocID="{89151D8D-8C79-433D-A384-F8A9194F4CE1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B19D6D9-663E-4547-B803-72F2F9F66736}" type="pres">
      <dgm:prSet presAssocID="{A4F9510A-5939-45F0-B803-7E90DB25FD4D}" presName="linNode" presStyleCnt="0"/>
      <dgm:spPr/>
    </dgm:pt>
    <dgm:pt modelId="{AB88F8EF-18EF-401B-AB0E-BE0D0813B134}" type="pres">
      <dgm:prSet presAssocID="{A4F9510A-5939-45F0-B803-7E90DB25FD4D}" presName="parentText" presStyleLbl="node1" presStyleIdx="0" presStyleCnt="3" custScaleX="65279">
        <dgm:presLayoutVars>
          <dgm:chMax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3CA681F-4FD0-44DE-B45E-A72FA687F78D}" type="pres">
      <dgm:prSet presAssocID="{A4F9510A-5939-45F0-B803-7E90DB25FD4D}" presName="descendantText" presStyleLbl="alignAccFollowNode1" presStyleIdx="0" presStyleCnt="3" custScaleX="117966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396BA13-E4F9-412B-9A70-84ED7B0F1A6D}" type="pres">
      <dgm:prSet presAssocID="{47EF1B9A-C09A-4EAA-B122-C236E4428FC3}" presName="sp" presStyleCnt="0"/>
      <dgm:spPr/>
    </dgm:pt>
    <dgm:pt modelId="{F35E4B24-5D78-4D5F-8DCA-C7C57F7E697E}" type="pres">
      <dgm:prSet presAssocID="{33D7E7F2-1935-4E7F-974C-6FED5B9BC8D6}" presName="linNode" presStyleCnt="0"/>
      <dgm:spPr/>
    </dgm:pt>
    <dgm:pt modelId="{B73CD239-2B43-41A0-9790-B70D1BFCFBCD}" type="pres">
      <dgm:prSet presAssocID="{33D7E7F2-1935-4E7F-974C-6FED5B9BC8D6}" presName="parentText" presStyleLbl="node1" presStyleIdx="1" presStyleCnt="3" custScaleX="65279">
        <dgm:presLayoutVars>
          <dgm:chMax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9332B4F-2D75-40C2-ACED-3D8615E79C18}" type="pres">
      <dgm:prSet presAssocID="{33D7E7F2-1935-4E7F-974C-6FED5B9BC8D6}" presName="descendantText" presStyleLbl="alignAccFollowNode1" presStyleIdx="1" presStyleCnt="3" custScaleX="117966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5001680-F22A-4CC0-8C27-42896C7E7CDB}" type="pres">
      <dgm:prSet presAssocID="{8BD5D408-CD48-4B03-AC06-FF7C4B6939B9}" presName="sp" presStyleCnt="0"/>
      <dgm:spPr/>
    </dgm:pt>
    <dgm:pt modelId="{48053A73-B85E-40CC-80BB-FA965FC73A5D}" type="pres">
      <dgm:prSet presAssocID="{E4B7C535-461C-41E8-8D86-5B583A04287C}" presName="linNode" presStyleCnt="0"/>
      <dgm:spPr/>
    </dgm:pt>
    <dgm:pt modelId="{820BEE86-82E1-4A71-BF6D-6DAA0CBC7DA8}" type="pres">
      <dgm:prSet presAssocID="{E4B7C535-461C-41E8-8D86-5B583A04287C}" presName="parentText" presStyleLbl="node1" presStyleIdx="2" presStyleCnt="3" custScaleX="65279">
        <dgm:presLayoutVars>
          <dgm:chMax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543158B-104D-4166-94C2-893BA9661B51}" type="pres">
      <dgm:prSet presAssocID="{E4B7C535-461C-41E8-8D86-5B583A04287C}" presName="descendantText" presStyleLbl="alignAccFollowNode1" presStyleIdx="2" presStyleCnt="3" custScaleX="117966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9CD8C381-1DD0-461A-A0EE-14CC2A98A661}" type="presOf" srcId="{33D7E7F2-1935-4E7F-974C-6FED5B9BC8D6}" destId="{B73CD239-2B43-41A0-9790-B70D1BFCFBCD}" srcOrd="0" destOrd="0" presId="urn:microsoft.com/office/officeart/2005/8/layout/vList5"/>
    <dgm:cxn modelId="{047E858C-1F16-489E-9B94-C20FA83C4A1D}" type="presOf" srcId="{89151D8D-8C79-433D-A384-F8A9194F4CE1}" destId="{5C9CADA1-33F8-4EBA-9916-DBB91465E87E}" srcOrd="0" destOrd="0" presId="urn:microsoft.com/office/officeart/2005/8/layout/vList5"/>
    <dgm:cxn modelId="{B479D432-9925-444B-BA91-E39383B8ECE4}" type="presOf" srcId="{5FA0006D-A687-4C84-9340-87D8E321157C}" destId="{83CA681F-4FD0-44DE-B45E-A72FA687F78D}" srcOrd="0" destOrd="0" presId="urn:microsoft.com/office/officeart/2005/8/layout/vList5"/>
    <dgm:cxn modelId="{B68CAF2F-A2C5-457C-BAC2-9444F01BEB3C}" srcId="{E4B7C535-461C-41E8-8D86-5B583A04287C}" destId="{CAD73D86-3254-4DE2-88DF-A21B26EB724E}" srcOrd="0" destOrd="0" parTransId="{23618835-1DCA-434C-959B-21B60C370214}" sibTransId="{E8A22CFA-F61E-4E72-8211-F01E595E31ED}"/>
    <dgm:cxn modelId="{7F2896AD-5A67-4614-BDBD-FD7A435588A3}" srcId="{33D7E7F2-1935-4E7F-974C-6FED5B9BC8D6}" destId="{DF233E8E-5007-46E6-AFEA-AFDAF352E1F5}" srcOrd="0" destOrd="0" parTransId="{F2517881-5266-4945-A199-8A04F6DE093F}" sibTransId="{D0F69C0C-1278-4EA4-B067-735E2EEE75C2}"/>
    <dgm:cxn modelId="{2D24C8ED-3F2B-4AD8-BE08-2C9F3DD8D45E}" type="presOf" srcId="{A4F9510A-5939-45F0-B803-7E90DB25FD4D}" destId="{AB88F8EF-18EF-401B-AB0E-BE0D0813B134}" srcOrd="0" destOrd="0" presId="urn:microsoft.com/office/officeart/2005/8/layout/vList5"/>
    <dgm:cxn modelId="{CBF61F99-6D16-4C67-AAA4-4FDBDE11594F}" srcId="{33D7E7F2-1935-4E7F-974C-6FED5B9BC8D6}" destId="{F6DFAD17-9E7C-4AA0-85D7-906BCFCCEBDE}" srcOrd="1" destOrd="0" parTransId="{38B1D40C-4455-4471-889F-DD862AAAF192}" sibTransId="{9D8D8F2C-8A54-4CE8-B52F-1F84CF232D72}"/>
    <dgm:cxn modelId="{A9D448C1-C480-4368-A677-BB4C57F9E8C0}" srcId="{89151D8D-8C79-433D-A384-F8A9194F4CE1}" destId="{E4B7C535-461C-41E8-8D86-5B583A04287C}" srcOrd="2" destOrd="0" parTransId="{EBC48E90-3A04-48A6-BE97-0966EBB8AF24}" sibTransId="{B5D97263-B191-49B4-9084-2EB840D35B4E}"/>
    <dgm:cxn modelId="{54194352-29FC-421E-AD64-9EBA633648AF}" type="presOf" srcId="{CAD73D86-3254-4DE2-88DF-A21B26EB724E}" destId="{D543158B-104D-4166-94C2-893BA9661B51}" srcOrd="0" destOrd="0" presId="urn:microsoft.com/office/officeart/2005/8/layout/vList5"/>
    <dgm:cxn modelId="{DC510F45-BCE8-40BD-B0B2-4E76071DF4E7}" srcId="{A4F9510A-5939-45F0-B803-7E90DB25FD4D}" destId="{6CB32262-6B8A-4EDE-AEDA-67BAF29A739D}" srcOrd="1" destOrd="0" parTransId="{6DA29455-9FFA-4DF3-92DC-AAED77ED7653}" sibTransId="{3E45BE34-5900-48A2-AD78-72CA399C5FE1}"/>
    <dgm:cxn modelId="{49FC6B73-F7D9-405D-9901-96F31309FA41}" type="presOf" srcId="{DF233E8E-5007-46E6-AFEA-AFDAF352E1F5}" destId="{79332B4F-2D75-40C2-ACED-3D8615E79C18}" srcOrd="0" destOrd="0" presId="urn:microsoft.com/office/officeart/2005/8/layout/vList5"/>
    <dgm:cxn modelId="{FF27AAE5-BB4D-4309-8556-C091AA1906ED}" srcId="{89151D8D-8C79-433D-A384-F8A9194F4CE1}" destId="{A4F9510A-5939-45F0-B803-7E90DB25FD4D}" srcOrd="0" destOrd="0" parTransId="{FA3E9A41-3D27-4535-99A5-9147140088C5}" sibTransId="{47EF1B9A-C09A-4EAA-B122-C236E4428FC3}"/>
    <dgm:cxn modelId="{4C65D83E-BAE5-457D-BDC7-EB6D8100466E}" srcId="{A4F9510A-5939-45F0-B803-7E90DB25FD4D}" destId="{5FA0006D-A687-4C84-9340-87D8E321157C}" srcOrd="0" destOrd="0" parTransId="{0C3155BC-4CB1-43F9-ABBF-0425887D12D9}" sibTransId="{C94865EC-41EF-4BD8-AA1D-6571588584E6}"/>
    <dgm:cxn modelId="{2348C317-C27D-451B-803F-14CF45C55398}" type="presOf" srcId="{F6DFAD17-9E7C-4AA0-85D7-906BCFCCEBDE}" destId="{79332B4F-2D75-40C2-ACED-3D8615E79C18}" srcOrd="0" destOrd="1" presId="urn:microsoft.com/office/officeart/2005/8/layout/vList5"/>
    <dgm:cxn modelId="{9B3191CA-03DC-475C-8291-442C2A65110A}" type="presOf" srcId="{E4B7C535-461C-41E8-8D86-5B583A04287C}" destId="{820BEE86-82E1-4A71-BF6D-6DAA0CBC7DA8}" srcOrd="0" destOrd="0" presId="urn:microsoft.com/office/officeart/2005/8/layout/vList5"/>
    <dgm:cxn modelId="{BE4C4388-2EB8-492C-90A9-1405C2A57D1E}" srcId="{89151D8D-8C79-433D-A384-F8A9194F4CE1}" destId="{33D7E7F2-1935-4E7F-974C-6FED5B9BC8D6}" srcOrd="1" destOrd="0" parTransId="{BAB27687-A84A-47B4-946A-70CC22B9C15C}" sibTransId="{8BD5D408-CD48-4B03-AC06-FF7C4B6939B9}"/>
    <dgm:cxn modelId="{46BB3400-9E0F-454E-8EA5-3A503A29382B}" type="presOf" srcId="{6CB32262-6B8A-4EDE-AEDA-67BAF29A739D}" destId="{83CA681F-4FD0-44DE-B45E-A72FA687F78D}" srcOrd="0" destOrd="1" presId="urn:microsoft.com/office/officeart/2005/8/layout/vList5"/>
    <dgm:cxn modelId="{8843E1A1-3A1C-4844-81BE-9BF6DBA269ED}" type="presParOf" srcId="{5C9CADA1-33F8-4EBA-9916-DBB91465E87E}" destId="{8B19D6D9-663E-4547-B803-72F2F9F66736}" srcOrd="0" destOrd="0" presId="urn:microsoft.com/office/officeart/2005/8/layout/vList5"/>
    <dgm:cxn modelId="{EAE27227-D4C1-4812-B358-27D839E10D42}" type="presParOf" srcId="{8B19D6D9-663E-4547-B803-72F2F9F66736}" destId="{AB88F8EF-18EF-401B-AB0E-BE0D0813B134}" srcOrd="0" destOrd="0" presId="urn:microsoft.com/office/officeart/2005/8/layout/vList5"/>
    <dgm:cxn modelId="{1052FE41-0368-4F88-BEB1-958125ABFED4}" type="presParOf" srcId="{8B19D6D9-663E-4547-B803-72F2F9F66736}" destId="{83CA681F-4FD0-44DE-B45E-A72FA687F78D}" srcOrd="1" destOrd="0" presId="urn:microsoft.com/office/officeart/2005/8/layout/vList5"/>
    <dgm:cxn modelId="{956026A0-DD7A-4B26-A19C-22B98DDC2395}" type="presParOf" srcId="{5C9CADA1-33F8-4EBA-9916-DBB91465E87E}" destId="{B396BA13-E4F9-412B-9A70-84ED7B0F1A6D}" srcOrd="1" destOrd="0" presId="urn:microsoft.com/office/officeart/2005/8/layout/vList5"/>
    <dgm:cxn modelId="{5CB54262-1F7D-481E-B8D7-DEC9723C1942}" type="presParOf" srcId="{5C9CADA1-33F8-4EBA-9916-DBB91465E87E}" destId="{F35E4B24-5D78-4D5F-8DCA-C7C57F7E697E}" srcOrd="2" destOrd="0" presId="urn:microsoft.com/office/officeart/2005/8/layout/vList5"/>
    <dgm:cxn modelId="{2E1017D1-3310-4EA4-9C1B-5B4792E0CADD}" type="presParOf" srcId="{F35E4B24-5D78-4D5F-8DCA-C7C57F7E697E}" destId="{B73CD239-2B43-41A0-9790-B70D1BFCFBCD}" srcOrd="0" destOrd="0" presId="urn:microsoft.com/office/officeart/2005/8/layout/vList5"/>
    <dgm:cxn modelId="{B60D1AC2-2CF8-43D1-B99A-A3E59F8A03BE}" type="presParOf" srcId="{F35E4B24-5D78-4D5F-8DCA-C7C57F7E697E}" destId="{79332B4F-2D75-40C2-ACED-3D8615E79C18}" srcOrd="1" destOrd="0" presId="urn:microsoft.com/office/officeart/2005/8/layout/vList5"/>
    <dgm:cxn modelId="{8AD028EE-23BC-49BF-8DAC-74BFD347B398}" type="presParOf" srcId="{5C9CADA1-33F8-4EBA-9916-DBB91465E87E}" destId="{45001680-F22A-4CC0-8C27-42896C7E7CDB}" srcOrd="3" destOrd="0" presId="urn:microsoft.com/office/officeart/2005/8/layout/vList5"/>
    <dgm:cxn modelId="{CFEB64F5-AEBE-4BB6-8AFA-36004E620D2E}" type="presParOf" srcId="{5C9CADA1-33F8-4EBA-9916-DBB91465E87E}" destId="{48053A73-B85E-40CC-80BB-FA965FC73A5D}" srcOrd="4" destOrd="0" presId="urn:microsoft.com/office/officeart/2005/8/layout/vList5"/>
    <dgm:cxn modelId="{2ED9C16C-D2E4-4B1E-B9E7-8645C897F87C}" type="presParOf" srcId="{48053A73-B85E-40CC-80BB-FA965FC73A5D}" destId="{820BEE86-82E1-4A71-BF6D-6DAA0CBC7DA8}" srcOrd="0" destOrd="0" presId="urn:microsoft.com/office/officeart/2005/8/layout/vList5"/>
    <dgm:cxn modelId="{40B483E7-E85B-47DD-A333-AD589E9F4E56}" type="presParOf" srcId="{48053A73-B85E-40CC-80BB-FA965FC73A5D}" destId="{D543158B-104D-4166-94C2-893BA9661B51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2#1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2#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6.wmf"/><Relationship Id="rId1" Type="http://schemas.openxmlformats.org/officeDocument/2006/relationships/image" Target="../media/image5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6.wmf"/><Relationship Id="rId1" Type="http://schemas.openxmlformats.org/officeDocument/2006/relationships/image" Target="../media/image5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8058673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84513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276" tIns="47638" rIns="95276" bIns="47638" numCol="1" anchor="t" anchorCtr="0" compatLnSpc="1">
            <a:prstTxWarp prst="textNoShape">
              <a:avLst/>
            </a:prstTxWarp>
          </a:bodyPr>
          <a:lstStyle>
            <a:lvl1pPr defTabSz="952500">
              <a:defRPr sz="1300" b="0">
                <a:latin typeface="HY중고딕" pitchFamily="18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59238" y="0"/>
            <a:ext cx="300355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276" tIns="47638" rIns="95276" bIns="47638" numCol="1" anchor="t" anchorCtr="0" compatLnSpc="1">
            <a:prstTxWarp prst="textNoShape">
              <a:avLst/>
            </a:prstTxWarp>
          </a:bodyPr>
          <a:lstStyle>
            <a:lvl1pPr algn="r" defTabSz="952500">
              <a:defRPr sz="1300" b="0">
                <a:latin typeface="HY중고딕" pitchFamily="18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393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036638" y="793750"/>
            <a:ext cx="5073650" cy="380523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765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74725" y="4838700"/>
            <a:ext cx="5195888" cy="4598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276" tIns="47638" rIns="95276" bIns="476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 dirty="0" smtClean="0"/>
              <a:t>마스터 문자열 유형을 편집하려면 누르십시오</a:t>
            </a:r>
            <a:r>
              <a:rPr lang="en-US" altLang="ko-KR" noProof="0" dirty="0" smtClean="0"/>
              <a:t>.</a:t>
            </a:r>
          </a:p>
          <a:p>
            <a:pPr lvl="1"/>
            <a:r>
              <a:rPr lang="ko-KR" altLang="en-US" noProof="0" dirty="0" smtClean="0"/>
              <a:t>둘째 수준</a:t>
            </a:r>
          </a:p>
          <a:p>
            <a:pPr lvl="2"/>
            <a:r>
              <a:rPr lang="ko-KR" altLang="en-US" noProof="0" dirty="0" err="1" smtClean="0"/>
              <a:t>세째</a:t>
            </a:r>
            <a:r>
              <a:rPr lang="ko-KR" altLang="en-US" noProof="0" dirty="0" smtClean="0"/>
              <a:t> 수준</a:t>
            </a:r>
          </a:p>
          <a:p>
            <a:pPr lvl="3"/>
            <a:r>
              <a:rPr lang="ko-KR" altLang="en-US" noProof="0" dirty="0" err="1" smtClean="0"/>
              <a:t>네째</a:t>
            </a:r>
            <a:r>
              <a:rPr lang="ko-KR" altLang="en-US" noProof="0" dirty="0" smtClean="0"/>
              <a:t> 수준</a:t>
            </a:r>
          </a:p>
          <a:p>
            <a:pPr lvl="4"/>
            <a:r>
              <a:rPr lang="ko-KR" altLang="en-US" noProof="0" dirty="0" smtClean="0"/>
              <a:t>다섯째 수준</a:t>
            </a:r>
          </a:p>
        </p:txBody>
      </p:sp>
      <p:sp>
        <p:nvSpPr>
          <p:cNvPr id="2765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55188"/>
            <a:ext cx="3084513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276" tIns="47638" rIns="95276" bIns="47638" numCol="1" anchor="b" anchorCtr="0" compatLnSpc="1">
            <a:prstTxWarp prst="textNoShape">
              <a:avLst/>
            </a:prstTxWarp>
          </a:bodyPr>
          <a:lstStyle>
            <a:lvl1pPr defTabSz="952500">
              <a:defRPr sz="1300" b="0">
                <a:latin typeface="HY중고딕" pitchFamily="18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2765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59238" y="9755188"/>
            <a:ext cx="300355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276" tIns="47638" rIns="95276" bIns="47638" numCol="1" anchor="b" anchorCtr="0" compatLnSpc="1">
            <a:prstTxWarp prst="textNoShape">
              <a:avLst/>
            </a:prstTxWarp>
          </a:bodyPr>
          <a:lstStyle>
            <a:lvl1pPr algn="r" defTabSz="952500">
              <a:defRPr sz="1300" b="0">
                <a:latin typeface="HY중고딕" pitchFamily="18" charset="-127"/>
              </a:defRPr>
            </a:lvl1pPr>
          </a:lstStyle>
          <a:p>
            <a:pPr>
              <a:defRPr/>
            </a:pPr>
            <a:fld id="{F4639ADA-E2E9-4A07-A9CB-8851B7FD2EB7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1293461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HY중고딕" pitchFamily="18" charset="-127"/>
        <a:ea typeface="휴먼둥근고딕" pitchFamily="2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HY중고딕" pitchFamily="18" charset="-127"/>
        <a:ea typeface="휴먼둥근고딕" pitchFamily="2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HY중고딕" pitchFamily="18" charset="-127"/>
        <a:ea typeface="휴먼둥근고딕" pitchFamily="2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HY중고딕" pitchFamily="18" charset="-127"/>
        <a:ea typeface="휴먼둥근고딕" pitchFamily="2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HY중고딕" pitchFamily="18" charset="-127"/>
        <a:ea typeface="휴먼둥근고딕" pitchFamily="2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2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4032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smtClean="0"/>
          </a:p>
        </p:txBody>
      </p:sp>
      <p:sp>
        <p:nvSpPr>
          <p:cNvPr id="440324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687D0BE-70F7-4DAB-98E3-3BC281581037}" type="slidenum">
              <a:rPr lang="en-US" altLang="ko-KR" smtClean="0"/>
              <a:pPr/>
              <a:t>2</a:t>
            </a:fld>
            <a:endParaRPr lang="en-US" altLang="ko-KR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53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49539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altLang="ko-KR" smtClean="0"/>
              <a:t>SELECT PROD_ID AS </a:t>
            </a:r>
            <a:r>
              <a:rPr lang="ko-KR" altLang="en-US" smtClean="0"/>
              <a:t>상품코드</a:t>
            </a:r>
            <a:r>
              <a:rPr lang="en-US" altLang="ko-KR" smtClean="0"/>
              <a:t>,</a:t>
            </a:r>
            <a:endParaRPr lang="ko-KR" altLang="en-US" smtClean="0"/>
          </a:p>
          <a:p>
            <a:r>
              <a:rPr lang="en-US" altLang="ko-KR" smtClean="0"/>
              <a:t>       PROD_NAME AS </a:t>
            </a:r>
            <a:r>
              <a:rPr lang="ko-KR" altLang="en-US" smtClean="0"/>
              <a:t>상품명</a:t>
            </a:r>
          </a:p>
          <a:p>
            <a:r>
              <a:rPr lang="en-US" altLang="ko-KR" smtClean="0"/>
              <a:t>FROM PROD</a:t>
            </a:r>
          </a:p>
          <a:p>
            <a:r>
              <a:rPr lang="en-US" altLang="ko-KR" smtClean="0"/>
              <a:t>WHERE PROD_NAME LIKE '___</a:t>
            </a:r>
            <a:r>
              <a:rPr lang="ko-KR" altLang="en-US" smtClean="0"/>
              <a:t>칼라</a:t>
            </a:r>
            <a:r>
              <a:rPr lang="en-US" altLang="ko-KR" smtClean="0"/>
              <a:t>%';</a:t>
            </a:r>
            <a:endParaRPr lang="ko-KR" altLang="en-US" smtClean="0"/>
          </a:p>
        </p:txBody>
      </p:sp>
      <p:sp>
        <p:nvSpPr>
          <p:cNvPr id="449540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77E62D9-DEE5-4590-A18E-CE7E4B2E59B0}" type="slidenum">
              <a:rPr lang="en-US" altLang="ko-KR" smtClean="0"/>
              <a:pPr/>
              <a:t>176</a:t>
            </a:fld>
            <a:endParaRPr lang="en-US" altLang="ko-KR" smtClean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6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5056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altLang="ko-KR" smtClean="0"/>
              <a:t>TRUNC(n, l) : ROUND</a:t>
            </a:r>
            <a:r>
              <a:rPr lang="ko-KR" altLang="en-US" smtClean="0"/>
              <a:t>와 동일</a:t>
            </a:r>
            <a:r>
              <a:rPr lang="en-US" altLang="ko-KR" smtClean="0"/>
              <a:t>.  </a:t>
            </a:r>
            <a:r>
              <a:rPr lang="ko-KR" altLang="en-US" smtClean="0"/>
              <a:t>단</a:t>
            </a:r>
            <a:r>
              <a:rPr lang="en-US" altLang="ko-KR" smtClean="0"/>
              <a:t>, </a:t>
            </a:r>
            <a:r>
              <a:rPr lang="ko-KR" altLang="en-US" smtClean="0"/>
              <a:t>반올림이 아닌 절삭</a:t>
            </a:r>
          </a:p>
          <a:p>
            <a:endParaRPr lang="en-US" altLang="ko-KR" smtClean="0"/>
          </a:p>
          <a:p>
            <a:r>
              <a:rPr lang="en-US" altLang="ko-KR" smtClean="0"/>
              <a:t>* FLOOR(n) : n</a:t>
            </a:r>
            <a:r>
              <a:rPr lang="ko-KR" altLang="en-US" smtClean="0"/>
              <a:t>과 같거나 작은 수 중에 가장 큰 정수</a:t>
            </a:r>
            <a:endParaRPr lang="en-US" altLang="ko-KR" smtClean="0"/>
          </a:p>
          <a:p>
            <a:r>
              <a:rPr lang="en-US" altLang="ko-KR" smtClean="0"/>
              <a:t>SELECT 10000 / 7 FROM DUAL;</a:t>
            </a:r>
          </a:p>
          <a:p>
            <a:r>
              <a:rPr lang="en-US" altLang="ko-KR" smtClean="0"/>
              <a:t>SELECT FLOOR(10000 / 7 * 1000) / 1000 FROM DUAL; </a:t>
            </a:r>
            <a:r>
              <a:rPr lang="en-US" altLang="ko-KR" i="1" smtClean="0"/>
              <a:t>--</a:t>
            </a:r>
            <a:r>
              <a:rPr lang="ko-KR" altLang="en-US" i="1" smtClean="0"/>
              <a:t>소수점</a:t>
            </a:r>
            <a:r>
              <a:rPr lang="en-US" altLang="ko-KR" i="1" smtClean="0"/>
              <a:t>3</a:t>
            </a:r>
            <a:r>
              <a:rPr lang="ko-KR" altLang="en-US" i="1" smtClean="0"/>
              <a:t>째자리</a:t>
            </a:r>
          </a:p>
          <a:p>
            <a:r>
              <a:rPr lang="en-US" altLang="ko-KR" smtClean="0"/>
              <a:t>SELECT FLOOR(10000 / 7 * 100) / 100 FROM DUAL; </a:t>
            </a:r>
            <a:r>
              <a:rPr lang="en-US" altLang="ko-KR" i="1" smtClean="0"/>
              <a:t>--</a:t>
            </a:r>
            <a:r>
              <a:rPr lang="ko-KR" altLang="en-US" i="1" smtClean="0"/>
              <a:t>소수점</a:t>
            </a:r>
            <a:r>
              <a:rPr lang="en-US" altLang="ko-KR" i="1" smtClean="0"/>
              <a:t>2</a:t>
            </a:r>
            <a:r>
              <a:rPr lang="ko-KR" altLang="en-US" i="1" smtClean="0"/>
              <a:t>째자리</a:t>
            </a:r>
          </a:p>
          <a:p>
            <a:r>
              <a:rPr lang="en-US" altLang="ko-KR" smtClean="0"/>
              <a:t>SELECT FLOOR(10000 / 7 * 10) / 10 FROM DUAL; </a:t>
            </a:r>
            <a:r>
              <a:rPr lang="en-US" altLang="ko-KR" i="1" smtClean="0"/>
              <a:t>--</a:t>
            </a:r>
            <a:r>
              <a:rPr lang="ko-KR" altLang="en-US" i="1" smtClean="0"/>
              <a:t>소수점</a:t>
            </a:r>
            <a:r>
              <a:rPr lang="en-US" altLang="ko-KR" i="1" smtClean="0"/>
              <a:t>1</a:t>
            </a:r>
            <a:r>
              <a:rPr lang="ko-KR" altLang="en-US" i="1" smtClean="0"/>
              <a:t>째자리</a:t>
            </a:r>
          </a:p>
          <a:p>
            <a:r>
              <a:rPr lang="en-US" altLang="ko-KR" smtClean="0"/>
              <a:t>SELECT FLOOR(10000 / 7 ) FROM DUAL; </a:t>
            </a:r>
            <a:r>
              <a:rPr lang="en-US" altLang="ko-KR" i="1" smtClean="0"/>
              <a:t>--</a:t>
            </a:r>
            <a:r>
              <a:rPr lang="ko-KR" altLang="en-US" i="1" smtClean="0"/>
              <a:t>자연수</a:t>
            </a:r>
          </a:p>
          <a:p>
            <a:r>
              <a:rPr lang="en-US" altLang="ko-KR" smtClean="0"/>
              <a:t>SELECT FLOOR(10000 / 7 / 10) * 10 FROM DUAL; </a:t>
            </a:r>
            <a:r>
              <a:rPr lang="en-US" altLang="ko-KR" i="1" smtClean="0"/>
              <a:t>--10</a:t>
            </a:r>
            <a:r>
              <a:rPr lang="ko-KR" altLang="en-US" i="1" smtClean="0"/>
              <a:t>째자리</a:t>
            </a:r>
          </a:p>
          <a:p>
            <a:r>
              <a:rPr lang="en-US" altLang="ko-KR" smtClean="0"/>
              <a:t>SELECT FLOOR(10000 / 7 / 100) * 100 FROM DUAL; </a:t>
            </a:r>
            <a:r>
              <a:rPr lang="en-US" altLang="ko-KR" i="1" smtClean="0"/>
              <a:t>--100</a:t>
            </a:r>
            <a:r>
              <a:rPr lang="ko-KR" altLang="en-US" i="1" smtClean="0"/>
              <a:t>째자리</a:t>
            </a:r>
          </a:p>
          <a:p>
            <a:r>
              <a:rPr lang="en-US" altLang="ko-KR" smtClean="0"/>
              <a:t>SELECT FLOOR(10000 / 7 / 1000) * 1000 FROM DUAL; </a:t>
            </a:r>
            <a:r>
              <a:rPr lang="en-US" altLang="ko-KR" i="1" smtClean="0"/>
              <a:t>--1000</a:t>
            </a:r>
            <a:r>
              <a:rPr lang="ko-KR" altLang="en-US" i="1" smtClean="0"/>
              <a:t>째자리</a:t>
            </a:r>
            <a:endParaRPr lang="ko-KR" altLang="en-US" smtClean="0"/>
          </a:p>
        </p:txBody>
      </p:sp>
      <p:sp>
        <p:nvSpPr>
          <p:cNvPr id="450564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BF637AF-B84F-46F5-9747-FE68C2948FE0}" type="slidenum">
              <a:rPr lang="en-US" altLang="ko-KR" smtClean="0"/>
              <a:pPr/>
              <a:t>188</a:t>
            </a:fld>
            <a:endParaRPr lang="en-US" altLang="ko-KR" smtClean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5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5158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defTabSz="282575">
              <a:buFont typeface="Wingdings" pitchFamily="2" charset="2"/>
              <a:buNone/>
            </a:pPr>
            <a:r>
              <a:rPr lang="en-US" altLang="ko-KR" smtClean="0"/>
              <a:t>SELECT  TO_CHAR(CAST('2008-12-25' AS DATE) , 'YYYY.MM.DD HH24:MI') </a:t>
            </a:r>
          </a:p>
          <a:p>
            <a:pPr defTabSz="282575">
              <a:buFont typeface="Wingdings" pitchFamily="2" charset="2"/>
              <a:buNone/>
            </a:pPr>
            <a:r>
              <a:rPr lang="en-US" altLang="ko-KR" smtClean="0"/>
              <a:t>FROM DUAL;</a:t>
            </a:r>
            <a:endParaRPr lang="ko-KR" altLang="en-US" smtClean="0"/>
          </a:p>
        </p:txBody>
      </p:sp>
      <p:sp>
        <p:nvSpPr>
          <p:cNvPr id="45158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1C4D72B-6C4A-4DBB-A29B-F301F34B642E}" type="slidenum">
              <a:rPr lang="en-US" altLang="ko-KR" smtClean="0"/>
              <a:pPr/>
              <a:t>199</a:t>
            </a:fld>
            <a:endParaRPr lang="en-US" altLang="ko-KR" smtClean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61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52611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defTabSz="282575">
              <a:buFont typeface="Wingdings" pitchFamily="2" charset="2"/>
              <a:buChar char="l"/>
            </a:pPr>
            <a:r>
              <a:rPr lang="en-US" altLang="ko-KR" smtClean="0"/>
              <a:t>SELECT  TO_CHAR( 1234.6, '99,999.00')</a:t>
            </a:r>
          </a:p>
          <a:p>
            <a:pPr defTabSz="282575"/>
            <a:r>
              <a:rPr lang="en-US" altLang="ko-KR" smtClean="0"/>
              <a:t>      FROM DUAL;</a:t>
            </a:r>
            <a:endParaRPr lang="en-US" altLang="ko-KR" smtClean="0">
              <a:ea typeface="굴림체" pitchFamily="49" charset="-127"/>
            </a:endParaRPr>
          </a:p>
          <a:p>
            <a:pPr defTabSz="282575"/>
            <a:endParaRPr lang="en-US" altLang="ko-KR" smtClean="0">
              <a:ea typeface="굴림체" pitchFamily="49" charset="-127"/>
            </a:endParaRPr>
          </a:p>
          <a:p>
            <a:pPr defTabSz="282575">
              <a:buFont typeface="Wingdings" pitchFamily="2" charset="2"/>
              <a:buChar char="l"/>
            </a:pPr>
            <a:r>
              <a:rPr lang="en-US" altLang="ko-KR" smtClean="0"/>
              <a:t> SELECT  TO_CHAR( -1234.6, 'L9999.00PR')</a:t>
            </a:r>
          </a:p>
          <a:p>
            <a:pPr defTabSz="282575"/>
            <a:r>
              <a:rPr lang="en-US" altLang="ko-KR" smtClean="0"/>
              <a:t>      FROM DUAL;</a:t>
            </a:r>
          </a:p>
          <a:p>
            <a:pPr defTabSz="282575"/>
            <a:endParaRPr lang="ko-KR" altLang="en-US" smtClean="0"/>
          </a:p>
        </p:txBody>
      </p:sp>
      <p:sp>
        <p:nvSpPr>
          <p:cNvPr id="452612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FAF6A25-B0B0-4803-B3F1-9E0A6C937950}" type="slidenum">
              <a:rPr lang="en-US" altLang="ko-KR" smtClean="0"/>
              <a:pPr/>
              <a:t>201</a:t>
            </a:fld>
            <a:endParaRPr lang="en-US" altLang="ko-KR" smtClean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4639ADA-E2E9-4A07-A9CB-8851B7FD2EB7}" type="slidenum">
              <a:rPr lang="en-US" altLang="ko-KR" smtClean="0"/>
              <a:pPr>
                <a:defRPr/>
              </a:pPr>
              <a:t>274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34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4134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smtClean="0"/>
          </a:p>
        </p:txBody>
      </p:sp>
      <p:sp>
        <p:nvSpPr>
          <p:cNvPr id="44134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173D215-5FB9-44F0-A479-FB09943402B9}" type="slidenum">
              <a:rPr lang="en-US" altLang="ko-KR" smtClean="0"/>
              <a:pPr/>
              <a:t>22</a:t>
            </a:fld>
            <a:endParaRPr lang="en-US" altLang="ko-KR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37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42371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smtClean="0"/>
          </a:p>
        </p:txBody>
      </p:sp>
      <p:sp>
        <p:nvSpPr>
          <p:cNvPr id="442372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4CFD7E7-18EB-4203-B1E6-95757CC96D47}" type="slidenum">
              <a:rPr lang="en-US" altLang="ko-KR" smtClean="0"/>
              <a:pPr/>
              <a:t>23</a:t>
            </a:fld>
            <a:endParaRPr lang="en-US" altLang="ko-KR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39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43395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smtClean="0"/>
          </a:p>
        </p:txBody>
      </p:sp>
      <p:sp>
        <p:nvSpPr>
          <p:cNvPr id="443396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F7BEB07-E793-43D6-8878-A74CC584325C}" type="slidenum">
              <a:rPr lang="en-US" altLang="ko-KR" smtClean="0"/>
              <a:pPr/>
              <a:t>59</a:t>
            </a:fld>
            <a:endParaRPr lang="en-US" altLang="ko-KR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44419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smtClean="0"/>
          </a:p>
        </p:txBody>
      </p:sp>
      <p:sp>
        <p:nvSpPr>
          <p:cNvPr id="444420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50166A0-B17C-43C5-826F-6C11F682DD50}" type="slidenum">
              <a:rPr lang="en-US" altLang="ko-KR" smtClean="0"/>
              <a:pPr/>
              <a:t>62</a:t>
            </a:fld>
            <a:endParaRPr lang="en-US" altLang="ko-KR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0000" lnSpcReduction="20000"/>
          </a:bodyPr>
          <a:lstStyle/>
          <a:p>
            <a:pPr>
              <a:defRPr/>
            </a:pPr>
            <a:r>
              <a:rPr lang="ko-KR" altLang="en-US" err="1" smtClean="0"/>
              <a:t>콘솔창에서</a:t>
            </a:r>
            <a:r>
              <a:rPr lang="ko-KR" altLang="en-US" smtClean="0"/>
              <a:t> </a:t>
            </a:r>
            <a:r>
              <a:rPr lang="en-US" altLang="ko-KR" smtClean="0"/>
              <a:t>C:&gt; </a:t>
            </a:r>
            <a:r>
              <a:rPr lang="en-US" altLang="ko-KR" err="1" smtClean="0"/>
              <a:t>sqlplus</a:t>
            </a:r>
            <a:r>
              <a:rPr lang="en-US" altLang="ko-KR" smtClean="0"/>
              <a:t> / as </a:t>
            </a:r>
            <a:r>
              <a:rPr lang="en-US" altLang="ko-KR" err="1" smtClean="0"/>
              <a:t>sysdba</a:t>
            </a:r>
            <a:r>
              <a:rPr lang="en-US" altLang="ko-KR" smtClean="0"/>
              <a:t> </a:t>
            </a:r>
            <a:r>
              <a:rPr lang="ko-KR" altLang="en-US" smtClean="0"/>
              <a:t>를 실행한다</a:t>
            </a:r>
            <a:r>
              <a:rPr lang="en-US" altLang="ko-KR" smtClean="0"/>
              <a:t>.</a:t>
            </a:r>
          </a:p>
          <a:p>
            <a:pPr>
              <a:defRPr/>
            </a:pPr>
            <a:endParaRPr lang="en-US" altLang="ko-KR" smtClean="0"/>
          </a:p>
          <a:p>
            <a:pPr>
              <a:defRPr/>
            </a:pPr>
            <a:r>
              <a:rPr lang="ko-KR" altLang="en-US" smtClean="0"/>
              <a:t>계정과 패스워드가 없어도 </a:t>
            </a:r>
            <a:r>
              <a:rPr lang="en-US" altLang="ko-KR" smtClean="0"/>
              <a:t>sys </a:t>
            </a:r>
            <a:r>
              <a:rPr lang="ko-KR" altLang="en-US" smtClean="0"/>
              <a:t>관리자로 접속이 가능하다</a:t>
            </a:r>
            <a:r>
              <a:rPr lang="en-US" altLang="ko-KR" smtClean="0"/>
              <a:t>. </a:t>
            </a:r>
            <a:r>
              <a:rPr lang="ko-KR" altLang="en-US" smtClean="0"/>
              <a:t>관리자로 </a:t>
            </a:r>
          </a:p>
          <a:p>
            <a:pPr>
              <a:defRPr/>
            </a:pPr>
            <a:endParaRPr lang="ko-KR" altLang="en-US" smtClean="0"/>
          </a:p>
          <a:p>
            <a:pPr>
              <a:defRPr/>
            </a:pPr>
            <a:r>
              <a:rPr lang="ko-KR" altLang="en-US" smtClean="0"/>
              <a:t>접속한 이유는 계정을 만들기 위함이다</a:t>
            </a:r>
            <a:r>
              <a:rPr lang="en-US" altLang="ko-KR" smtClean="0"/>
              <a:t>.</a:t>
            </a:r>
          </a:p>
          <a:p>
            <a:pPr>
              <a:defRPr/>
            </a:pPr>
            <a:endParaRPr lang="en-US" altLang="ko-KR" smtClean="0"/>
          </a:p>
          <a:p>
            <a:pPr>
              <a:defRPr/>
            </a:pPr>
            <a:endParaRPr lang="en-US" altLang="ko-KR" smtClean="0"/>
          </a:p>
          <a:p>
            <a:pPr>
              <a:defRPr/>
            </a:pPr>
            <a:endParaRPr lang="en-US" altLang="ko-KR" smtClean="0"/>
          </a:p>
          <a:p>
            <a:pPr>
              <a:defRPr/>
            </a:pPr>
            <a:r>
              <a:rPr lang="en-US" altLang="ko-KR" err="1" smtClean="0"/>
              <a:t>tablespace</a:t>
            </a:r>
            <a:r>
              <a:rPr lang="en-US" altLang="ko-KR" smtClean="0"/>
              <a:t> </a:t>
            </a:r>
            <a:r>
              <a:rPr lang="ko-KR" altLang="en-US" smtClean="0"/>
              <a:t>를 만들기 위해 파일들이 어디에 저장되는지 알아봐야 한다</a:t>
            </a:r>
            <a:r>
              <a:rPr lang="en-US" altLang="ko-KR" smtClean="0"/>
              <a:t>.</a:t>
            </a:r>
          </a:p>
          <a:p>
            <a:pPr>
              <a:defRPr/>
            </a:pPr>
            <a:endParaRPr lang="en-US" altLang="ko-KR" smtClean="0"/>
          </a:p>
          <a:p>
            <a:pPr>
              <a:defRPr/>
            </a:pPr>
            <a:r>
              <a:rPr lang="ko-KR" altLang="en-US" err="1" smtClean="0"/>
              <a:t>그럴려면</a:t>
            </a:r>
            <a:r>
              <a:rPr lang="ko-KR" altLang="en-US" smtClean="0"/>
              <a:t> 기존에 만들어진 </a:t>
            </a:r>
            <a:r>
              <a:rPr lang="en-US" altLang="ko-KR" err="1" smtClean="0"/>
              <a:t>tablespace</a:t>
            </a:r>
            <a:r>
              <a:rPr lang="en-US" altLang="ko-KR" smtClean="0"/>
              <a:t> </a:t>
            </a:r>
            <a:r>
              <a:rPr lang="ko-KR" altLang="en-US" smtClean="0"/>
              <a:t>의 정보를 알아보자</a:t>
            </a:r>
          </a:p>
          <a:p>
            <a:pPr>
              <a:defRPr/>
            </a:pPr>
            <a:endParaRPr lang="ko-KR" altLang="en-US" smtClean="0"/>
          </a:p>
          <a:p>
            <a:pPr>
              <a:defRPr/>
            </a:pPr>
            <a:r>
              <a:rPr lang="en-US" altLang="ko-KR" smtClean="0"/>
              <a:t>SQL&gt; SELECT </a:t>
            </a:r>
            <a:r>
              <a:rPr lang="en-US" altLang="ko-KR" err="1" smtClean="0"/>
              <a:t>tablespace_name</a:t>
            </a:r>
            <a:r>
              <a:rPr lang="en-US" altLang="ko-KR" smtClean="0"/>
              <a:t>, bytes, </a:t>
            </a:r>
            <a:r>
              <a:rPr lang="en-US" altLang="ko-KR" err="1" smtClean="0"/>
              <a:t>file_name</a:t>
            </a:r>
            <a:r>
              <a:rPr lang="en-US" altLang="ko-KR" smtClean="0"/>
              <a:t> FROM </a:t>
            </a:r>
            <a:r>
              <a:rPr lang="en-US" altLang="ko-KR" err="1" smtClean="0"/>
              <a:t>dba_data_files</a:t>
            </a:r>
            <a:r>
              <a:rPr lang="en-US" altLang="ko-KR" smtClean="0"/>
              <a:t>;</a:t>
            </a:r>
          </a:p>
          <a:p>
            <a:pPr>
              <a:defRPr/>
            </a:pPr>
            <a:endParaRPr lang="en-US" altLang="ko-KR" smtClean="0"/>
          </a:p>
          <a:p>
            <a:pPr>
              <a:defRPr/>
            </a:pPr>
            <a:endParaRPr lang="en-US" altLang="ko-KR" smtClean="0"/>
          </a:p>
          <a:p>
            <a:pPr>
              <a:defRPr/>
            </a:pPr>
            <a:endParaRPr lang="en-US" altLang="ko-KR" smtClean="0"/>
          </a:p>
          <a:p>
            <a:pPr>
              <a:defRPr/>
            </a:pPr>
            <a:r>
              <a:rPr lang="ko-KR" altLang="en-US" smtClean="0"/>
              <a:t>저장된 곳을 확인했으면 그곳에 </a:t>
            </a:r>
            <a:r>
              <a:rPr lang="en-US" altLang="ko-KR" smtClean="0"/>
              <a:t>200M </a:t>
            </a:r>
            <a:r>
              <a:rPr lang="ko-KR" altLang="en-US" smtClean="0"/>
              <a:t>정도의 </a:t>
            </a:r>
            <a:r>
              <a:rPr lang="en-US" altLang="ko-KR" err="1" smtClean="0"/>
              <a:t>gon</a:t>
            </a:r>
            <a:r>
              <a:rPr lang="en-US" altLang="ko-KR" smtClean="0"/>
              <a:t> </a:t>
            </a:r>
            <a:r>
              <a:rPr lang="ko-KR" altLang="en-US" smtClean="0"/>
              <a:t>테이블 스페이스를 만든다</a:t>
            </a:r>
          </a:p>
          <a:p>
            <a:pPr>
              <a:defRPr/>
            </a:pPr>
            <a:endParaRPr lang="ko-KR" altLang="en-US" smtClean="0"/>
          </a:p>
          <a:p>
            <a:pPr>
              <a:defRPr/>
            </a:pPr>
            <a:r>
              <a:rPr lang="en-US" altLang="ko-KR" smtClean="0"/>
              <a:t>SQL&gt; CREATE TABLESPACE </a:t>
            </a:r>
            <a:r>
              <a:rPr lang="en-US" altLang="ko-KR" err="1" smtClean="0"/>
              <a:t>gon</a:t>
            </a:r>
            <a:endParaRPr lang="en-US" altLang="ko-KR" smtClean="0"/>
          </a:p>
          <a:p>
            <a:pPr>
              <a:defRPr/>
            </a:pPr>
            <a:endParaRPr lang="en-US" altLang="ko-KR" smtClean="0"/>
          </a:p>
          <a:p>
            <a:pPr>
              <a:defRPr/>
            </a:pPr>
            <a:r>
              <a:rPr lang="en-US" altLang="ko-KR" smtClean="0"/>
              <a:t>2  DATAFILE ‘C:\APP\ORA11\ORADATA\ORCL\pc01.dbf’ size 200M;</a:t>
            </a:r>
          </a:p>
          <a:p>
            <a:pPr>
              <a:defRPr/>
            </a:pPr>
            <a:endParaRPr lang="en-US" altLang="ko-KR" smtClean="0"/>
          </a:p>
          <a:p>
            <a:pPr>
              <a:defRPr/>
            </a:pPr>
            <a:endParaRPr lang="en-US" altLang="ko-KR" smtClean="0"/>
          </a:p>
          <a:p>
            <a:pPr>
              <a:defRPr/>
            </a:pPr>
            <a:endParaRPr lang="en-US" altLang="ko-KR" smtClean="0"/>
          </a:p>
          <a:p>
            <a:pPr>
              <a:defRPr/>
            </a:pPr>
            <a:endParaRPr lang="en-US" altLang="ko-KR" smtClean="0"/>
          </a:p>
          <a:p>
            <a:pPr>
              <a:defRPr/>
            </a:pPr>
            <a:endParaRPr lang="en-US" altLang="ko-KR" smtClean="0"/>
          </a:p>
          <a:p>
            <a:pPr>
              <a:defRPr/>
            </a:pPr>
            <a:r>
              <a:rPr lang="en-US" altLang="ko-KR" smtClean="0"/>
              <a:t>SQL&gt; CREATE USER pc01 // </a:t>
            </a:r>
            <a:r>
              <a:rPr lang="ko-KR" altLang="en-US" smtClean="0"/>
              <a:t>계정 생성</a:t>
            </a:r>
          </a:p>
          <a:p>
            <a:pPr>
              <a:defRPr/>
            </a:pPr>
            <a:endParaRPr lang="ko-KR" altLang="en-US" smtClean="0"/>
          </a:p>
          <a:p>
            <a:pPr>
              <a:defRPr/>
            </a:pPr>
            <a:r>
              <a:rPr lang="en-US" altLang="ko-KR" smtClean="0"/>
              <a:t>2  IDENTIFIED BY java // </a:t>
            </a:r>
            <a:r>
              <a:rPr lang="ko-KR" altLang="en-US" smtClean="0"/>
              <a:t>패스워드 생성</a:t>
            </a:r>
          </a:p>
          <a:p>
            <a:pPr>
              <a:defRPr/>
            </a:pPr>
            <a:endParaRPr lang="ko-KR" altLang="en-US" smtClean="0"/>
          </a:p>
          <a:p>
            <a:pPr>
              <a:defRPr/>
            </a:pPr>
            <a:r>
              <a:rPr lang="en-US" altLang="ko-KR" smtClean="0"/>
              <a:t>3  DEFAULT TABLESPACE pc01 // </a:t>
            </a:r>
            <a:r>
              <a:rPr lang="ko-KR" altLang="en-US" smtClean="0"/>
              <a:t>위에서 생성한 테이블스페이스 명</a:t>
            </a:r>
          </a:p>
          <a:p>
            <a:pPr>
              <a:defRPr/>
            </a:pPr>
            <a:endParaRPr lang="ko-KR" altLang="en-US" smtClean="0"/>
          </a:p>
          <a:p>
            <a:pPr>
              <a:defRPr/>
            </a:pPr>
            <a:r>
              <a:rPr lang="en-US" altLang="ko-KR" smtClean="0"/>
              <a:t>4  QUOTA UNLIMITED ON pc01; // </a:t>
            </a:r>
            <a:r>
              <a:rPr lang="ko-KR" altLang="en-US" smtClean="0"/>
              <a:t>테이블 스페이스의 </a:t>
            </a:r>
            <a:r>
              <a:rPr lang="ko-KR" altLang="en-US" err="1" smtClean="0"/>
              <a:t>제한량</a:t>
            </a:r>
            <a:r>
              <a:rPr lang="ko-KR" altLang="en-US" smtClean="0"/>
              <a:t> 무한대 </a:t>
            </a:r>
            <a:endParaRPr lang="ko-KR" altLang="en-US"/>
          </a:p>
        </p:txBody>
      </p:sp>
      <p:sp>
        <p:nvSpPr>
          <p:cNvPr id="445444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6336B5E-2F7A-4454-920F-7A373172B2DA}" type="slidenum">
              <a:rPr lang="en-US" altLang="ko-KR" smtClean="0"/>
              <a:pPr/>
              <a:t>68</a:t>
            </a:fld>
            <a:endParaRPr lang="en-US" altLang="ko-KR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4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464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ko-KR" altLang="en-US" smtClean="0"/>
              <a:t>접속과 기타 기능을 사용할수 있도록 </a:t>
            </a:r>
            <a:r>
              <a:rPr lang="en-US" altLang="ko-KR" smtClean="0"/>
              <a:t>GRANT </a:t>
            </a:r>
            <a:r>
              <a:rPr lang="ko-KR" altLang="en-US" smtClean="0"/>
              <a:t>를 이용해 할당한다</a:t>
            </a:r>
            <a:r>
              <a:rPr lang="en-US" altLang="ko-KR" smtClean="0"/>
              <a:t>.</a:t>
            </a:r>
          </a:p>
          <a:p>
            <a:r>
              <a:rPr lang="ko-KR" altLang="en-US" smtClean="0"/>
              <a:t>권한은 </a:t>
            </a:r>
            <a:r>
              <a:rPr lang="en-US" altLang="ko-KR" smtClean="0"/>
              <a:t>rool </a:t>
            </a:r>
            <a:r>
              <a:rPr lang="ko-KR" altLang="en-US" smtClean="0"/>
              <a:t>개념으로 관리하는데 </a:t>
            </a:r>
            <a:r>
              <a:rPr lang="en-US" altLang="ko-KR" smtClean="0"/>
              <a:t>connect, resource </a:t>
            </a:r>
            <a:r>
              <a:rPr lang="ko-KR" altLang="en-US" smtClean="0"/>
              <a:t>롤을 할당한다</a:t>
            </a:r>
            <a:r>
              <a:rPr lang="en-US" altLang="ko-KR" smtClean="0"/>
              <a:t>. </a:t>
            </a:r>
          </a:p>
          <a:p>
            <a:r>
              <a:rPr lang="ko-KR" altLang="en-US" smtClean="0"/>
              <a:t>이것으로 왠만한 기능은 다 된다</a:t>
            </a:r>
            <a:r>
              <a:rPr lang="en-US" altLang="ko-KR" smtClean="0"/>
              <a:t>. </a:t>
            </a:r>
          </a:p>
          <a:p>
            <a:r>
              <a:rPr lang="en-US" altLang="ko-KR" smtClean="0"/>
              <a:t>SQL&gt; GRANT connect, resource TO pc01;</a:t>
            </a:r>
          </a:p>
          <a:p>
            <a:endParaRPr lang="en-US" altLang="ko-KR" smtClean="0"/>
          </a:p>
          <a:p>
            <a:endParaRPr lang="en-US" altLang="ko-KR" smtClean="0"/>
          </a:p>
          <a:p>
            <a:endParaRPr lang="en-US" altLang="ko-KR" smtClean="0"/>
          </a:p>
          <a:p>
            <a:r>
              <a:rPr lang="ko-KR" altLang="en-US" smtClean="0"/>
              <a:t>오라클에 접속하기 위해서 </a:t>
            </a:r>
            <a:r>
              <a:rPr lang="en-US" altLang="ko-KR" smtClean="0"/>
              <a:t>TNS </a:t>
            </a:r>
            <a:r>
              <a:rPr lang="ko-KR" altLang="en-US" smtClean="0"/>
              <a:t>라는 식별자를 설정해야한다</a:t>
            </a:r>
            <a:r>
              <a:rPr lang="en-US" altLang="ko-KR" smtClean="0"/>
              <a:t>. </a:t>
            </a:r>
            <a:r>
              <a:rPr lang="ko-KR" altLang="en-US" smtClean="0"/>
              <a:t>그 속에 </a:t>
            </a:r>
          </a:p>
          <a:p>
            <a:r>
              <a:rPr lang="ko-KR" altLang="en-US" smtClean="0"/>
              <a:t>접속에 필요한 호스트 아이피</a:t>
            </a:r>
            <a:r>
              <a:rPr lang="en-US" altLang="ko-KR" smtClean="0"/>
              <a:t>, </a:t>
            </a:r>
            <a:r>
              <a:rPr lang="ko-KR" altLang="en-US" smtClean="0"/>
              <a:t>포트</a:t>
            </a:r>
            <a:r>
              <a:rPr lang="en-US" altLang="ko-KR" smtClean="0"/>
              <a:t>, SID </a:t>
            </a:r>
            <a:r>
              <a:rPr lang="ko-KR" altLang="en-US" smtClean="0"/>
              <a:t>를 설정한다</a:t>
            </a:r>
            <a:r>
              <a:rPr lang="en-US" altLang="ko-KR" smtClean="0"/>
              <a:t>. </a:t>
            </a:r>
            <a:r>
              <a:rPr lang="ko-KR" altLang="en-US" smtClean="0"/>
              <a:t>그걸 담은 문자열</a:t>
            </a:r>
          </a:p>
          <a:p>
            <a:r>
              <a:rPr lang="ko-KR" altLang="en-US" smtClean="0"/>
              <a:t>변수가 </a:t>
            </a:r>
            <a:r>
              <a:rPr lang="en-US" altLang="ko-KR" smtClean="0"/>
              <a:t>TNS </a:t>
            </a:r>
            <a:r>
              <a:rPr lang="ko-KR" altLang="en-US" smtClean="0"/>
              <a:t>명이 되며 계정 아이디와 패스워드</a:t>
            </a:r>
            <a:r>
              <a:rPr lang="en-US" altLang="ko-KR" smtClean="0"/>
              <a:t>, TNS </a:t>
            </a:r>
            <a:r>
              <a:rPr lang="ko-KR" altLang="en-US" smtClean="0"/>
              <a:t>명만 있으면 </a:t>
            </a:r>
          </a:p>
          <a:p>
            <a:r>
              <a:rPr lang="ko-KR" altLang="en-US" smtClean="0"/>
              <a:t>접속이 가능하다</a:t>
            </a:r>
            <a:r>
              <a:rPr lang="en-US" altLang="ko-KR" smtClean="0"/>
              <a:t>. </a:t>
            </a:r>
          </a:p>
          <a:p>
            <a:r>
              <a:rPr lang="ko-KR" altLang="en-US" smtClean="0"/>
              <a:t>그 </a:t>
            </a:r>
            <a:r>
              <a:rPr lang="en-US" altLang="ko-KR" smtClean="0"/>
              <a:t>TNS </a:t>
            </a:r>
            <a:r>
              <a:rPr lang="ko-KR" altLang="en-US" smtClean="0"/>
              <a:t>명을 설정하기 위해서 </a:t>
            </a:r>
            <a:r>
              <a:rPr lang="en-US" altLang="ko-KR" smtClean="0"/>
              <a:t>tnsnames.ora </a:t>
            </a:r>
            <a:r>
              <a:rPr lang="ko-KR" altLang="en-US" smtClean="0"/>
              <a:t>파일을 찾아야 한다</a:t>
            </a:r>
            <a:r>
              <a:rPr lang="en-US" altLang="ko-KR" smtClean="0"/>
              <a:t>.</a:t>
            </a:r>
          </a:p>
          <a:p>
            <a:r>
              <a:rPr lang="ko-KR" altLang="en-US" smtClean="0"/>
              <a:t>그 위치는 </a:t>
            </a:r>
            <a:r>
              <a:rPr lang="en-US" altLang="ko-KR" smtClean="0"/>
              <a:t>C:\app\ora11\product\11.2.0\dbhome_1\network\admin\tnsnames.ora </a:t>
            </a:r>
            <a:r>
              <a:rPr lang="ko-KR" altLang="en-US" smtClean="0"/>
              <a:t>에 있다</a:t>
            </a:r>
          </a:p>
          <a:p>
            <a:endParaRPr lang="en-US" altLang="ko-KR" smtClean="0"/>
          </a:p>
          <a:p>
            <a:endParaRPr lang="ko-KR" altLang="en-US" smtClean="0"/>
          </a:p>
        </p:txBody>
      </p:sp>
      <p:sp>
        <p:nvSpPr>
          <p:cNvPr id="44646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F66C454-E9EF-4E8A-98E3-6098A1E15950}" type="slidenum">
              <a:rPr lang="en-US" altLang="ko-KR" smtClean="0"/>
              <a:pPr/>
              <a:t>69</a:t>
            </a:fld>
            <a:endParaRPr lang="en-US" altLang="ko-KR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749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5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851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0"/>
          <p:cNvGrpSpPr>
            <a:grpSpLocks/>
          </p:cNvGrpSpPr>
          <p:nvPr/>
        </p:nvGrpSpPr>
        <p:grpSpPr bwMode="auto">
          <a:xfrm>
            <a:off x="309563" y="10479088"/>
            <a:ext cx="13920787" cy="82550"/>
            <a:chOff x="480" y="5616"/>
            <a:chExt cx="3840" cy="48"/>
          </a:xfrm>
        </p:grpSpPr>
        <p:sp>
          <p:nvSpPr>
            <p:cNvPr id="3" name="Line 21"/>
            <p:cNvSpPr>
              <a:spLocks noChangeShapeType="1"/>
            </p:cNvSpPr>
            <p:nvPr/>
          </p:nvSpPr>
          <p:spPr bwMode="auto">
            <a:xfrm>
              <a:off x="480" y="5616"/>
              <a:ext cx="3840" cy="1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>
                <a:latin typeface="HY중고딕" pitchFamily="18" charset="-127"/>
              </a:endParaRPr>
            </a:p>
          </p:txBody>
        </p:sp>
        <p:sp>
          <p:nvSpPr>
            <p:cNvPr id="4" name="Rectangle 22"/>
            <p:cNvSpPr>
              <a:spLocks noChangeArrowheads="1"/>
            </p:cNvSpPr>
            <p:nvPr/>
          </p:nvSpPr>
          <p:spPr bwMode="auto">
            <a:xfrm>
              <a:off x="480" y="5616"/>
              <a:ext cx="3840" cy="48"/>
            </a:xfrm>
            <a:prstGeom prst="rect">
              <a:avLst/>
            </a:prstGeom>
            <a:gradFill rotWithShape="0">
              <a:gsLst>
                <a:gs pos="0">
                  <a:srgbClr val="000000"/>
                </a:gs>
                <a:gs pos="100000">
                  <a:srgbClr val="000000">
                    <a:gamma/>
                    <a:tint val="0"/>
                    <a:invGamma/>
                  </a:srgbClr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>
                <a:latin typeface="HY중고딕" pitchFamily="18" charset="-127"/>
              </a:endParaRPr>
            </a:p>
          </p:txBody>
        </p:sp>
      </p:grpSp>
      <p:sp>
        <p:nvSpPr>
          <p:cNvPr id="5" name="Text Box 23"/>
          <p:cNvSpPr txBox="1">
            <a:spLocks noChangeArrowheads="1"/>
          </p:cNvSpPr>
          <p:nvPr/>
        </p:nvSpPr>
        <p:spPr bwMode="auto">
          <a:xfrm>
            <a:off x="12122150" y="10501313"/>
            <a:ext cx="1735138" cy="300037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>
              <a:spcBef>
                <a:spcPct val="50000"/>
              </a:spcBef>
              <a:defRPr/>
            </a:pPr>
            <a:r>
              <a:rPr lang="en-US" altLang="ko-KR" sz="1200" i="1" err="1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HY중고딕" pitchFamily="18" charset="-127"/>
              </a:rPr>
              <a:t>Daedeok</a:t>
            </a:r>
            <a:r>
              <a:rPr lang="en-US" altLang="ko-KR" sz="1200" i="1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HY중고딕" pitchFamily="18" charset="-127"/>
              </a:rPr>
              <a:t> IT</a:t>
            </a:r>
          </a:p>
        </p:txBody>
      </p:sp>
      <p:sp>
        <p:nvSpPr>
          <p:cNvPr id="6" name="Rectangle 24"/>
          <p:cNvSpPr>
            <a:spLocks noChangeArrowheads="1"/>
          </p:cNvSpPr>
          <p:nvPr/>
        </p:nvSpPr>
        <p:spPr bwMode="auto">
          <a:xfrm>
            <a:off x="1387475" y="414338"/>
            <a:ext cx="12801600" cy="82550"/>
          </a:xfrm>
          <a:prstGeom prst="rect">
            <a:avLst/>
          </a:prstGeom>
          <a:gradFill rotWithShape="0">
            <a:gsLst>
              <a:gs pos="0">
                <a:srgbClr val="000000">
                  <a:gamma/>
                  <a:tint val="0"/>
                  <a:invGamma/>
                </a:srgbClr>
              </a:gs>
              <a:gs pos="100000">
                <a:srgbClr val="000000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ko-KR" altLang="en-US">
              <a:latin typeface="HY중고딕" pitchFamily="18" charset="-127"/>
            </a:endParaRPr>
          </a:p>
        </p:txBody>
      </p:sp>
      <p:sp>
        <p:nvSpPr>
          <p:cNvPr id="7" name="Text Box 25"/>
          <p:cNvSpPr txBox="1">
            <a:spLocks noChangeArrowheads="1"/>
          </p:cNvSpPr>
          <p:nvPr/>
        </p:nvSpPr>
        <p:spPr bwMode="auto">
          <a:xfrm>
            <a:off x="11428413" y="14288"/>
            <a:ext cx="2932112" cy="34607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>
              <a:defRPr/>
            </a:pPr>
            <a:r>
              <a:rPr lang="en-US" altLang="ko-KR" sz="1400" i="1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HY중고딕" pitchFamily="18" charset="-127"/>
              </a:rPr>
              <a:t>http :// www.ddit.or.kr</a:t>
            </a:r>
            <a:endParaRPr lang="en-US" altLang="ko-KR" sz="1400">
              <a:solidFill>
                <a:srgbClr val="000066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8" name="Text Box 26"/>
          <p:cNvSpPr txBox="1">
            <a:spLocks noChangeArrowheads="1"/>
          </p:cNvSpPr>
          <p:nvPr/>
        </p:nvSpPr>
        <p:spPr bwMode="auto">
          <a:xfrm>
            <a:off x="13796963" y="10414000"/>
            <a:ext cx="260350" cy="28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Ctr="1"/>
          <a:lstStyle/>
          <a:p>
            <a:pPr algn="ctr">
              <a:defRPr/>
            </a:pPr>
            <a:fld id="{7E7C95BF-6254-44CE-A8D8-89D8A6E33C63}" type="slidenum">
              <a:rPr lang="en-US" altLang="ko-KR" sz="1200" i="1">
                <a:latin typeface="HY중고딕" pitchFamily="18" charset="-127"/>
                <a:ea typeface="굴림체" pitchFamily="49" charset="-127"/>
              </a:rPr>
              <a:pPr algn="ctr">
                <a:defRPr/>
              </a:pPr>
              <a:t>‹#›</a:t>
            </a:fld>
            <a:endParaRPr lang="en-US" altLang="ko-KR" sz="1200" i="1">
              <a:latin typeface="HY중고딕" pitchFamily="18" charset="-127"/>
              <a:ea typeface="굴림체" pitchFamily="49" charset="-127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0090" y="432555"/>
            <a:ext cx="12961620" cy="1800225"/>
          </a:xfrm>
          <a:prstGeom prst="rect">
            <a:avLst/>
          </a:prstGeom>
        </p:spPr>
        <p:txBody>
          <a:bodyPr/>
          <a:lstStyle>
            <a:lvl1pPr>
              <a:defRPr>
                <a:latin typeface="HY중고딕" pitchFamily="18" charset="-127"/>
                <a:ea typeface="HY중고딕" pitchFamily="18" charset="-127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720090" y="2520317"/>
            <a:ext cx="12961620" cy="7128392"/>
          </a:xfrm>
          <a:prstGeom prst="rect">
            <a:avLst/>
          </a:prstGeom>
        </p:spPr>
        <p:txBody>
          <a:bodyPr vert="eaVert"/>
          <a:lstStyle>
            <a:lvl1pPr>
              <a:defRPr>
                <a:latin typeface="HY중고딕" pitchFamily="18" charset="-127"/>
                <a:ea typeface="HY중고딕" pitchFamily="18" charset="-127"/>
              </a:defRPr>
            </a:lvl1pPr>
            <a:lvl2pPr>
              <a:defRPr>
                <a:latin typeface="HY중고딕" pitchFamily="18" charset="-127"/>
                <a:ea typeface="HY중고딕" pitchFamily="18" charset="-127"/>
              </a:defRPr>
            </a:lvl2pPr>
            <a:lvl3pPr>
              <a:defRPr>
                <a:latin typeface="HY중고딕" pitchFamily="18" charset="-127"/>
                <a:ea typeface="HY중고딕" pitchFamily="18" charset="-127"/>
              </a:defRPr>
            </a:lvl3pPr>
            <a:lvl4pPr>
              <a:defRPr>
                <a:latin typeface="HY중고딕" pitchFamily="18" charset="-127"/>
                <a:ea typeface="HY중고딕" pitchFamily="18" charset="-127"/>
              </a:defRPr>
            </a:lvl4pPr>
            <a:lvl5pPr>
              <a:defRPr>
                <a:latin typeface="HY중고딕" pitchFamily="18" charset="-127"/>
                <a:ea typeface="HY중고딕" pitchFamily="18" charset="-127"/>
              </a:defRPr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  <p:transition>
    <p:random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10441307" y="432558"/>
            <a:ext cx="3240405" cy="9216152"/>
          </a:xfrm>
          <a:prstGeom prst="rect">
            <a:avLst/>
          </a:prstGeom>
        </p:spPr>
        <p:txBody>
          <a:bodyPr vert="eaVert"/>
          <a:lstStyle>
            <a:lvl1pPr>
              <a:defRPr>
                <a:latin typeface="HY중고딕" pitchFamily="18" charset="-127"/>
                <a:ea typeface="HY중고딕" pitchFamily="18" charset="-127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720092" y="432558"/>
            <a:ext cx="9499649" cy="9216152"/>
          </a:xfrm>
          <a:prstGeom prst="rect">
            <a:avLst/>
          </a:prstGeom>
        </p:spPr>
        <p:txBody>
          <a:bodyPr vert="eaVert"/>
          <a:lstStyle>
            <a:lvl1pPr>
              <a:defRPr>
                <a:latin typeface="HY중고딕" pitchFamily="18" charset="-127"/>
                <a:ea typeface="HY중고딕" pitchFamily="18" charset="-127"/>
              </a:defRPr>
            </a:lvl1pPr>
            <a:lvl2pPr>
              <a:defRPr>
                <a:latin typeface="HY중고딕" pitchFamily="18" charset="-127"/>
                <a:ea typeface="HY중고딕" pitchFamily="18" charset="-127"/>
              </a:defRPr>
            </a:lvl2pPr>
            <a:lvl3pPr>
              <a:defRPr>
                <a:latin typeface="HY중고딕" pitchFamily="18" charset="-127"/>
                <a:ea typeface="HY중고딕" pitchFamily="18" charset="-127"/>
              </a:defRPr>
            </a:lvl3pPr>
            <a:lvl4pPr>
              <a:defRPr>
                <a:latin typeface="HY중고딕" pitchFamily="18" charset="-127"/>
                <a:ea typeface="HY중고딕" pitchFamily="18" charset="-127"/>
              </a:defRPr>
            </a:lvl4pPr>
            <a:lvl5pPr>
              <a:defRPr>
                <a:latin typeface="HY중고딕" pitchFamily="18" charset="-127"/>
                <a:ea typeface="HY중고딕" pitchFamily="18" charset="-127"/>
              </a:defRPr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  <p:transition>
    <p:random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0090" y="432555"/>
            <a:ext cx="12961620" cy="1800225"/>
          </a:xfrm>
          <a:prstGeom prst="rect">
            <a:avLst/>
          </a:prstGeom>
        </p:spPr>
        <p:txBody>
          <a:bodyPr/>
          <a:lstStyle>
            <a:lvl1pPr>
              <a:defRPr>
                <a:latin typeface="HY중고딕" pitchFamily="18" charset="-127"/>
                <a:ea typeface="HY중고딕" pitchFamily="18" charset="-127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20090" y="2520317"/>
            <a:ext cx="12961620" cy="7128392"/>
          </a:xfrm>
          <a:prstGeom prst="rect">
            <a:avLst/>
          </a:prstGeom>
        </p:spPr>
        <p:txBody>
          <a:bodyPr/>
          <a:lstStyle>
            <a:lvl1pPr>
              <a:defRPr>
                <a:latin typeface="HY중고딕" pitchFamily="18" charset="-127"/>
                <a:ea typeface="HY중고딕" pitchFamily="18" charset="-127"/>
              </a:defRPr>
            </a:lvl1pPr>
            <a:lvl2pPr>
              <a:defRPr>
                <a:latin typeface="HY중고딕" pitchFamily="18" charset="-127"/>
                <a:ea typeface="HY중고딕" pitchFamily="18" charset="-127"/>
              </a:defRPr>
            </a:lvl2pPr>
            <a:lvl3pPr>
              <a:defRPr>
                <a:latin typeface="HY중고딕" pitchFamily="18" charset="-127"/>
                <a:ea typeface="HY중고딕" pitchFamily="18" charset="-127"/>
              </a:defRPr>
            </a:lvl3pPr>
            <a:lvl4pPr>
              <a:defRPr>
                <a:latin typeface="HY중고딕" pitchFamily="18" charset="-127"/>
                <a:ea typeface="HY중고딕" pitchFamily="18" charset="-127"/>
              </a:defRPr>
            </a:lvl4pPr>
            <a:lvl5pPr>
              <a:defRPr>
                <a:latin typeface="HY중고딕" pitchFamily="18" charset="-127"/>
                <a:ea typeface="HY중고딕" pitchFamily="18" charset="-127"/>
              </a:defRPr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  <p:transition>
    <p:random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37835" y="6940870"/>
            <a:ext cx="12241530" cy="2145269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>
                <a:latin typeface="HY중고딕" pitchFamily="18" charset="-127"/>
                <a:ea typeface="HY중고딕" pitchFamily="18" charset="-127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137835" y="4578074"/>
            <a:ext cx="12241530" cy="236279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latin typeface="HY중고딕" pitchFamily="18" charset="-127"/>
                <a:ea typeface="HY중고딕" pitchFamily="18" charset="-127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</p:cSld>
  <p:clrMapOvr>
    <a:masterClrMapping/>
  </p:clrMapOvr>
  <p:transition>
    <p:random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0090" y="432555"/>
            <a:ext cx="12961620" cy="1800225"/>
          </a:xfrm>
          <a:prstGeom prst="rect">
            <a:avLst/>
          </a:prstGeom>
        </p:spPr>
        <p:txBody>
          <a:bodyPr/>
          <a:lstStyle>
            <a:lvl1pPr>
              <a:defRPr>
                <a:latin typeface="HY중고딕" pitchFamily="18" charset="-127"/>
                <a:ea typeface="HY중고딕" pitchFamily="18" charset="-127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720092" y="2520317"/>
            <a:ext cx="6370027" cy="7128392"/>
          </a:xfrm>
          <a:prstGeom prst="rect">
            <a:avLst/>
          </a:prstGeom>
        </p:spPr>
        <p:txBody>
          <a:bodyPr/>
          <a:lstStyle>
            <a:lvl1pPr>
              <a:defRPr sz="2800">
                <a:latin typeface="HY중고딕" pitchFamily="18" charset="-127"/>
                <a:ea typeface="HY중고딕" pitchFamily="18" charset="-127"/>
              </a:defRPr>
            </a:lvl1pPr>
            <a:lvl2pPr>
              <a:defRPr sz="2400">
                <a:latin typeface="HY중고딕" pitchFamily="18" charset="-127"/>
                <a:ea typeface="HY중고딕" pitchFamily="18" charset="-127"/>
              </a:defRPr>
            </a:lvl2pPr>
            <a:lvl3pPr>
              <a:defRPr sz="2000">
                <a:latin typeface="HY중고딕" pitchFamily="18" charset="-127"/>
                <a:ea typeface="HY중고딕" pitchFamily="18" charset="-127"/>
              </a:defRPr>
            </a:lvl3pPr>
            <a:lvl4pPr>
              <a:defRPr sz="1800">
                <a:latin typeface="HY중고딕" pitchFamily="18" charset="-127"/>
                <a:ea typeface="HY중고딕" pitchFamily="18" charset="-127"/>
              </a:defRPr>
            </a:lvl4pPr>
            <a:lvl5pPr>
              <a:defRPr sz="1800">
                <a:latin typeface="HY중고딕" pitchFamily="18" charset="-127"/>
                <a:ea typeface="HY중고딕" pitchFamily="18" charset="-127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7311685" y="2520317"/>
            <a:ext cx="6370027" cy="7128392"/>
          </a:xfrm>
          <a:prstGeom prst="rect">
            <a:avLst/>
          </a:prstGeom>
        </p:spPr>
        <p:txBody>
          <a:bodyPr/>
          <a:lstStyle>
            <a:lvl1pPr>
              <a:defRPr sz="2800">
                <a:latin typeface="HY중고딕" pitchFamily="18" charset="-127"/>
                <a:ea typeface="HY중고딕" pitchFamily="18" charset="-127"/>
              </a:defRPr>
            </a:lvl1pPr>
            <a:lvl2pPr>
              <a:defRPr sz="2400">
                <a:latin typeface="HY중고딕" pitchFamily="18" charset="-127"/>
                <a:ea typeface="HY중고딕" pitchFamily="18" charset="-127"/>
              </a:defRPr>
            </a:lvl2pPr>
            <a:lvl3pPr>
              <a:defRPr sz="2000">
                <a:latin typeface="HY중고딕" pitchFamily="18" charset="-127"/>
                <a:ea typeface="HY중고딕" pitchFamily="18" charset="-127"/>
              </a:defRPr>
            </a:lvl3pPr>
            <a:lvl4pPr>
              <a:defRPr sz="1800">
                <a:latin typeface="HY중고딕" pitchFamily="18" charset="-127"/>
                <a:ea typeface="HY중고딕" pitchFamily="18" charset="-127"/>
              </a:defRPr>
            </a:lvl4pPr>
            <a:lvl5pPr>
              <a:defRPr sz="1800">
                <a:latin typeface="HY중고딕" pitchFamily="18" charset="-127"/>
                <a:ea typeface="HY중고딕" pitchFamily="18" charset="-127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  <p:transition>
    <p:random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0090" y="432555"/>
            <a:ext cx="12961620" cy="1800225"/>
          </a:xfrm>
          <a:prstGeom prst="rect">
            <a:avLst/>
          </a:prstGeom>
        </p:spPr>
        <p:txBody>
          <a:bodyPr/>
          <a:lstStyle>
            <a:lvl1pPr>
              <a:defRPr>
                <a:latin typeface="HY중고딕" pitchFamily="18" charset="-127"/>
                <a:ea typeface="HY중고딕" pitchFamily="18" charset="-127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0090" y="2417803"/>
            <a:ext cx="6363104" cy="100762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latin typeface="HY중고딕" pitchFamily="18" charset="-127"/>
                <a:ea typeface="HY중고딕" pitchFamily="18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720090" y="3425428"/>
            <a:ext cx="6363104" cy="6223279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HY중고딕" pitchFamily="18" charset="-127"/>
                <a:ea typeface="HY중고딕" pitchFamily="18" charset="-127"/>
              </a:defRPr>
            </a:lvl1pPr>
            <a:lvl2pPr>
              <a:defRPr sz="2000">
                <a:latin typeface="HY중고딕" pitchFamily="18" charset="-127"/>
                <a:ea typeface="HY중고딕" pitchFamily="18" charset="-127"/>
              </a:defRPr>
            </a:lvl2pPr>
            <a:lvl3pPr>
              <a:defRPr sz="1800">
                <a:latin typeface="HY중고딕" pitchFamily="18" charset="-127"/>
                <a:ea typeface="HY중고딕" pitchFamily="18" charset="-127"/>
              </a:defRPr>
            </a:lvl3pPr>
            <a:lvl4pPr>
              <a:defRPr sz="1600">
                <a:latin typeface="HY중고딕" pitchFamily="18" charset="-127"/>
                <a:ea typeface="HY중고딕" pitchFamily="18" charset="-127"/>
              </a:defRPr>
            </a:lvl4pPr>
            <a:lvl5pPr>
              <a:defRPr sz="1600">
                <a:latin typeface="HY중고딕" pitchFamily="18" charset="-127"/>
                <a:ea typeface="HY중고딕" pitchFamily="18" charset="-127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7316302" y="2417803"/>
            <a:ext cx="6365411" cy="100762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latin typeface="HY중고딕" pitchFamily="18" charset="-127"/>
                <a:ea typeface="HY중고딕" pitchFamily="18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7316302" y="3425428"/>
            <a:ext cx="6365411" cy="6223279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HY중고딕" pitchFamily="18" charset="-127"/>
                <a:ea typeface="HY중고딕" pitchFamily="18" charset="-127"/>
              </a:defRPr>
            </a:lvl1pPr>
            <a:lvl2pPr>
              <a:defRPr sz="2000">
                <a:latin typeface="HY중고딕" pitchFamily="18" charset="-127"/>
                <a:ea typeface="HY중고딕" pitchFamily="18" charset="-127"/>
              </a:defRPr>
            </a:lvl2pPr>
            <a:lvl3pPr>
              <a:defRPr sz="1800">
                <a:latin typeface="HY중고딕" pitchFamily="18" charset="-127"/>
                <a:ea typeface="HY중고딕" pitchFamily="18" charset="-127"/>
              </a:defRPr>
            </a:lvl3pPr>
            <a:lvl4pPr>
              <a:defRPr sz="1600">
                <a:latin typeface="HY중고딕" pitchFamily="18" charset="-127"/>
                <a:ea typeface="HY중고딕" pitchFamily="18" charset="-127"/>
              </a:defRPr>
            </a:lvl4pPr>
            <a:lvl5pPr>
              <a:defRPr sz="1600">
                <a:latin typeface="HY중고딕" pitchFamily="18" charset="-127"/>
                <a:ea typeface="HY중고딕" pitchFamily="18" charset="-127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  <p:transition>
    <p:random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0090" y="432555"/>
            <a:ext cx="12961620" cy="1800225"/>
          </a:xfrm>
          <a:prstGeom prst="rect">
            <a:avLst/>
          </a:prstGeom>
        </p:spPr>
        <p:txBody>
          <a:bodyPr/>
          <a:lstStyle>
            <a:lvl1pPr>
              <a:defRPr>
                <a:latin typeface="HY중고딕" pitchFamily="18" charset="-127"/>
                <a:ea typeface="HY중고딕" pitchFamily="18" charset="-127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</p:cSld>
  <p:clrMapOvr>
    <a:masterClrMapping/>
  </p:clrMapOvr>
  <p:transition>
    <p:random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random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0092" y="430054"/>
            <a:ext cx="4738285" cy="1830229"/>
          </a:xfrm>
          <a:prstGeom prst="rect">
            <a:avLst/>
          </a:prstGeom>
        </p:spPr>
        <p:txBody>
          <a:bodyPr anchor="b"/>
          <a:lstStyle>
            <a:lvl1pPr algn="l">
              <a:defRPr sz="2000" b="1">
                <a:latin typeface="HY중고딕" pitchFamily="18" charset="-127"/>
                <a:ea typeface="HY중고딕" pitchFamily="18" charset="-127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631475" y="430056"/>
            <a:ext cx="8050237" cy="9218653"/>
          </a:xfrm>
          <a:prstGeom prst="rect">
            <a:avLst/>
          </a:prstGeom>
        </p:spPr>
        <p:txBody>
          <a:bodyPr/>
          <a:lstStyle>
            <a:lvl1pPr>
              <a:defRPr sz="3200">
                <a:latin typeface="HY중고딕" pitchFamily="18" charset="-127"/>
                <a:ea typeface="HY중고딕" pitchFamily="18" charset="-127"/>
              </a:defRPr>
            </a:lvl1pPr>
            <a:lvl2pPr>
              <a:defRPr sz="2800">
                <a:latin typeface="HY중고딕" pitchFamily="18" charset="-127"/>
                <a:ea typeface="HY중고딕" pitchFamily="18" charset="-127"/>
              </a:defRPr>
            </a:lvl2pPr>
            <a:lvl3pPr>
              <a:defRPr sz="2400">
                <a:latin typeface="HY중고딕" pitchFamily="18" charset="-127"/>
                <a:ea typeface="HY중고딕" pitchFamily="18" charset="-127"/>
              </a:defRPr>
            </a:lvl3pPr>
            <a:lvl4pPr>
              <a:defRPr sz="2000">
                <a:latin typeface="HY중고딕" pitchFamily="18" charset="-127"/>
                <a:ea typeface="HY중고딕" pitchFamily="18" charset="-127"/>
              </a:defRPr>
            </a:lvl4pPr>
            <a:lvl5pPr>
              <a:defRPr sz="2000">
                <a:latin typeface="HY중고딕" pitchFamily="18" charset="-127"/>
                <a:ea typeface="HY중고딕" pitchFamily="18" charset="-127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720092" y="2260285"/>
            <a:ext cx="4738285" cy="738842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HY중고딕" pitchFamily="18" charset="-127"/>
                <a:ea typeface="HY중고딕" pitchFamily="18" charset="-127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</p:cSld>
  <p:clrMapOvr>
    <a:masterClrMapping/>
  </p:clrMapOvr>
  <p:transition>
    <p:random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822661" y="7560945"/>
            <a:ext cx="8641080" cy="892613"/>
          </a:xfrm>
          <a:prstGeom prst="rect">
            <a:avLst/>
          </a:prstGeom>
        </p:spPr>
        <p:txBody>
          <a:bodyPr anchor="b"/>
          <a:lstStyle>
            <a:lvl1pPr algn="l">
              <a:defRPr sz="2000" b="1">
                <a:latin typeface="HY중고딕" pitchFamily="18" charset="-127"/>
                <a:ea typeface="HY중고딕" pitchFamily="18" charset="-127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822661" y="965121"/>
            <a:ext cx="8641080" cy="648081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latin typeface="HY중고딕" pitchFamily="18" charset="-127"/>
                <a:ea typeface="HY중고딕" pitchFamily="18" charset="-127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822661" y="8453557"/>
            <a:ext cx="8641080" cy="126765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HY중고딕" pitchFamily="18" charset="-127"/>
                <a:ea typeface="HY중고딕" pitchFamily="18" charset="-127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</p:cSld>
  <p:clrMapOvr>
    <a:masterClrMapping/>
  </p:clrMapOvr>
  <p:transition>
    <p:random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4" name="Group 62"/>
          <p:cNvGrpSpPr>
            <a:grpSpLocks/>
          </p:cNvGrpSpPr>
          <p:nvPr/>
        </p:nvGrpSpPr>
        <p:grpSpPr bwMode="auto">
          <a:xfrm>
            <a:off x="309563" y="10479088"/>
            <a:ext cx="13920787" cy="82550"/>
            <a:chOff x="480" y="5616"/>
            <a:chExt cx="3840" cy="48"/>
          </a:xfrm>
        </p:grpSpPr>
        <p:sp>
          <p:nvSpPr>
            <p:cNvPr id="1087" name="Line 63"/>
            <p:cNvSpPr>
              <a:spLocks noChangeShapeType="1"/>
            </p:cNvSpPr>
            <p:nvPr/>
          </p:nvSpPr>
          <p:spPr bwMode="auto">
            <a:xfrm>
              <a:off x="480" y="5616"/>
              <a:ext cx="3840" cy="1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>
                <a:latin typeface="HY중고딕" pitchFamily="18" charset="-127"/>
              </a:endParaRPr>
            </a:p>
          </p:txBody>
        </p:sp>
        <p:sp>
          <p:nvSpPr>
            <p:cNvPr id="1088" name="Rectangle 64"/>
            <p:cNvSpPr>
              <a:spLocks noChangeArrowheads="1"/>
            </p:cNvSpPr>
            <p:nvPr/>
          </p:nvSpPr>
          <p:spPr bwMode="auto">
            <a:xfrm>
              <a:off x="480" y="5616"/>
              <a:ext cx="3840" cy="48"/>
            </a:xfrm>
            <a:prstGeom prst="rect">
              <a:avLst/>
            </a:prstGeom>
            <a:gradFill rotWithShape="0">
              <a:gsLst>
                <a:gs pos="0">
                  <a:srgbClr val="000000"/>
                </a:gs>
                <a:gs pos="100000">
                  <a:srgbClr val="000000">
                    <a:gamma/>
                    <a:tint val="0"/>
                    <a:invGamma/>
                  </a:srgbClr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>
                <a:latin typeface="HY중고딕" pitchFamily="18" charset="-127"/>
              </a:endParaRPr>
            </a:p>
          </p:txBody>
        </p:sp>
      </p:grpSp>
      <p:sp>
        <p:nvSpPr>
          <p:cNvPr id="1089" name="Text Box 65"/>
          <p:cNvSpPr txBox="1">
            <a:spLocks noChangeArrowheads="1"/>
          </p:cNvSpPr>
          <p:nvPr/>
        </p:nvSpPr>
        <p:spPr bwMode="auto">
          <a:xfrm>
            <a:off x="12628563" y="10501313"/>
            <a:ext cx="1736725" cy="300037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>
              <a:spcBef>
                <a:spcPct val="50000"/>
              </a:spcBef>
              <a:defRPr/>
            </a:pPr>
            <a:r>
              <a:rPr lang="en-US" altLang="ko-KR" sz="1200" i="1" err="1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HY중고딕" pitchFamily="18" charset="-127"/>
              </a:rPr>
              <a:t>Daedeok</a:t>
            </a:r>
            <a:r>
              <a:rPr lang="en-US" altLang="ko-KR" sz="1200" i="1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HY중고딕" pitchFamily="18" charset="-127"/>
              </a:rPr>
              <a:t> IT</a:t>
            </a:r>
          </a:p>
        </p:txBody>
      </p:sp>
      <p:sp>
        <p:nvSpPr>
          <p:cNvPr id="1090" name="Rectangle 66"/>
          <p:cNvSpPr>
            <a:spLocks noChangeArrowheads="1"/>
          </p:cNvSpPr>
          <p:nvPr/>
        </p:nvSpPr>
        <p:spPr bwMode="auto">
          <a:xfrm>
            <a:off x="1387475" y="414338"/>
            <a:ext cx="12801600" cy="82550"/>
          </a:xfrm>
          <a:prstGeom prst="rect">
            <a:avLst/>
          </a:prstGeom>
          <a:gradFill rotWithShape="0">
            <a:gsLst>
              <a:gs pos="0">
                <a:srgbClr val="000000">
                  <a:gamma/>
                  <a:tint val="0"/>
                  <a:invGamma/>
                </a:srgbClr>
              </a:gs>
              <a:gs pos="100000">
                <a:srgbClr val="000000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ko-KR" altLang="en-US">
              <a:latin typeface="HY중고딕" pitchFamily="18" charset="-127"/>
            </a:endParaRPr>
          </a:p>
        </p:txBody>
      </p:sp>
      <p:sp>
        <p:nvSpPr>
          <p:cNvPr id="1091" name="Text Box 67"/>
          <p:cNvSpPr txBox="1">
            <a:spLocks noChangeArrowheads="1"/>
          </p:cNvSpPr>
          <p:nvPr/>
        </p:nvSpPr>
        <p:spPr bwMode="auto">
          <a:xfrm>
            <a:off x="11428413" y="14288"/>
            <a:ext cx="2932112" cy="34607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>
              <a:defRPr/>
            </a:pPr>
            <a:r>
              <a:rPr lang="en-US" altLang="ko-KR" sz="1400" i="1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HY중고딕" pitchFamily="18" charset="-127"/>
              </a:rPr>
              <a:t>http :// www.ddit.or.kr</a:t>
            </a:r>
            <a:endParaRPr lang="en-US" altLang="ko-KR" sz="1400">
              <a:solidFill>
                <a:srgbClr val="000066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1092" name="Text Box 68"/>
          <p:cNvSpPr txBox="1">
            <a:spLocks noChangeArrowheads="1"/>
          </p:cNvSpPr>
          <p:nvPr/>
        </p:nvSpPr>
        <p:spPr bwMode="auto">
          <a:xfrm>
            <a:off x="14090650" y="10458450"/>
            <a:ext cx="260350" cy="28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Ctr="1"/>
          <a:lstStyle/>
          <a:p>
            <a:pPr algn="ctr">
              <a:defRPr/>
            </a:pPr>
            <a:fld id="{40B38360-3410-40EE-B2E6-01D77F77963E}" type="slidenum">
              <a:rPr lang="en-US" altLang="ko-KR" sz="900">
                <a:latin typeface="HY중고딕" pitchFamily="18" charset="-127"/>
                <a:ea typeface="굴림체" pitchFamily="49" charset="-127"/>
              </a:rPr>
              <a:pPr algn="ctr">
                <a:defRPr/>
              </a:pPr>
              <a:t>‹#›</a:t>
            </a:fld>
            <a:endParaRPr lang="en-US" altLang="ko-KR" sz="900">
              <a:latin typeface="HY중고딕" pitchFamily="18" charset="-127"/>
              <a:ea typeface="굴림체" pitchFamily="49" charset="-127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39" r:id="rId1"/>
    <p:sldLayoutId id="2147483829" r:id="rId2"/>
    <p:sldLayoutId id="2147483830" r:id="rId3"/>
    <p:sldLayoutId id="2147483831" r:id="rId4"/>
    <p:sldLayoutId id="2147483832" r:id="rId5"/>
    <p:sldLayoutId id="2147483833" r:id="rId6"/>
    <p:sldLayoutId id="2147483834" r:id="rId7"/>
    <p:sldLayoutId id="2147483835" r:id="rId8"/>
    <p:sldLayoutId id="2147483836" r:id="rId9"/>
    <p:sldLayoutId id="2147483837" r:id="rId10"/>
    <p:sldLayoutId id="2147483838" r:id="rId11"/>
  </p:sldLayoutIdLst>
  <p:transition>
    <p:random/>
  </p:transition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  <a:ea typeface="휴먼둥근고딕" pitchFamily="2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  <a:ea typeface="휴먼둥근고딕" pitchFamily="2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  <a:ea typeface="휴먼둥근고딕" pitchFamily="2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  <a:ea typeface="휴먼둥근고딕" pitchFamily="2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  <a:ea typeface="휴먼둥근고딕" pitchFamily="2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  <a:ea typeface="휴먼둥근고딕" pitchFamily="2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  <a:ea typeface="휴먼둥근고딕" pitchFamily="2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  <a:ea typeface="휴먼둥근고딕" pitchFamily="2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png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6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5.wmf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hyperlink" Target="prod_insert.txt" TargetMode="Externa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6.w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5.wmf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hyperlink" Target="buyprod_insert.txt" TargetMode="External"/><Relationship Id="rId2" Type="http://schemas.openxmlformats.org/officeDocument/2006/relationships/hyperlink" Target="prod_insert.txt" TargetMode="External"/><Relationship Id="rId1" Type="http://schemas.openxmlformats.org/officeDocument/2006/relationships/slideLayout" Target="../slideLayouts/slideLayout1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hyperlink" Target="member_insert.txt" TargetMode="External"/><Relationship Id="rId1" Type="http://schemas.openxmlformats.org/officeDocument/2006/relationships/slideLayout" Target="../slideLayouts/slideLayout1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hyperlink" Target="cart_insert.txt" TargetMode="External"/><Relationship Id="rId1" Type="http://schemas.openxmlformats.org/officeDocument/2006/relationships/slideLayout" Target="../slideLayouts/slideLayout1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hyperlink" Target="ziptb_insert.txt" TargetMode="External"/><Relationship Id="rId1" Type="http://schemas.openxmlformats.org/officeDocument/2006/relationships/slideLayout" Target="../slideLayouts/slideLayout1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hyperlink" Target="23.txt" TargetMode="External"/><Relationship Id="rId1" Type="http://schemas.openxmlformats.org/officeDocument/2006/relationships/slideLayout" Target="../slideLayouts/slideLayout1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hyperlink" Target="24-1.txt" TargetMode="External"/><Relationship Id="rId1" Type="http://schemas.openxmlformats.org/officeDocument/2006/relationships/slideLayout" Target="../slideLayouts/slideLayout1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hyperlink" Target="24-2.txt" TargetMode="External"/><Relationship Id="rId1" Type="http://schemas.openxmlformats.org/officeDocument/2006/relationships/slideLayout" Target="../slideLayouts/slideLayout1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hyperlink" Target="25.txt" TargetMode="External"/><Relationship Id="rId1" Type="http://schemas.openxmlformats.org/officeDocument/2006/relationships/slideLayout" Target="../slideLayouts/slideLayout1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hyperlink" Target="26.txt" TargetMode="Externa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hyperlink" Target="27-2.txt" TargetMode="External"/><Relationship Id="rId2" Type="http://schemas.openxmlformats.org/officeDocument/2006/relationships/hyperlink" Target="27-1.txt" TargetMode="External"/><Relationship Id="rId1" Type="http://schemas.openxmlformats.org/officeDocument/2006/relationships/slideLayout" Target="../slideLayouts/slideLayout1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hyperlink" Target="28.txt" TargetMode="External"/><Relationship Id="rId1" Type="http://schemas.openxmlformats.org/officeDocument/2006/relationships/slideLayout" Target="../slideLayouts/slideLayout1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hyperlink" Target="29-1.txt" TargetMode="External"/><Relationship Id="rId1" Type="http://schemas.openxmlformats.org/officeDocument/2006/relationships/slideLayout" Target="../slideLayouts/slideLayout1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hyperlink" Target="29-2.txt" TargetMode="External"/><Relationship Id="rId1" Type="http://schemas.openxmlformats.org/officeDocument/2006/relationships/slideLayout" Target="../slideLayouts/slideLayout1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hyperlink" Target="30-1.txt" TargetMode="External"/><Relationship Id="rId1" Type="http://schemas.openxmlformats.org/officeDocument/2006/relationships/slideLayout" Target="../slideLayouts/slideLayout1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hyperlink" Target="30-3.txt" TargetMode="External"/><Relationship Id="rId2" Type="http://schemas.openxmlformats.org/officeDocument/2006/relationships/hyperlink" Target="30-2.txt" TargetMode="External"/><Relationship Id="rId1" Type="http://schemas.openxmlformats.org/officeDocument/2006/relationships/slideLayout" Target="../slideLayouts/slideLayout1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hyperlink" Target="31-2.txt" TargetMode="External"/><Relationship Id="rId2" Type="http://schemas.openxmlformats.org/officeDocument/2006/relationships/hyperlink" Target="31-1.txt" TargetMode="External"/><Relationship Id="rId1" Type="http://schemas.openxmlformats.org/officeDocument/2006/relationships/slideLayout" Target="../slideLayouts/slideLayout1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hyperlink" Target="32-2.txt" TargetMode="External"/><Relationship Id="rId1" Type="http://schemas.openxmlformats.org/officeDocument/2006/relationships/slideLayout" Target="../slideLayouts/slideLayout1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hyperlink" Target="32-2.txt" TargetMode="External"/><Relationship Id="rId1" Type="http://schemas.openxmlformats.org/officeDocument/2006/relationships/slideLayout" Target="../slideLayouts/slideLayout1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hyperlink" Target="36-1.txt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hyperlink" Target="34-1.txt" TargetMode="External"/><Relationship Id="rId1" Type="http://schemas.openxmlformats.org/officeDocument/2006/relationships/slideLayout" Target="../slideLayouts/slideLayout1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hyperlink" Target="34-3.txt" TargetMode="External"/><Relationship Id="rId1" Type="http://schemas.openxmlformats.org/officeDocument/2006/relationships/slideLayout" Target="../slideLayouts/slideLayout1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hyperlink" Target="37.txt" TargetMode="External"/><Relationship Id="rId1" Type="http://schemas.openxmlformats.org/officeDocument/2006/relationships/slideLayout" Target="../slideLayouts/slideLayout1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hyperlink" Target="39.txt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hyperlink" Target="42-2.txt" TargetMode="Externa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hyperlink" Target="42-2.txt" TargetMode="External"/><Relationship Id="rId1" Type="http://schemas.openxmlformats.org/officeDocument/2006/relationships/slideLayout" Target="../slideLayouts/slideLayout1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hyperlink" Target="42-2.txt" TargetMode="External"/><Relationship Id="rId1" Type="http://schemas.openxmlformats.org/officeDocument/2006/relationships/slideLayout" Target="../slideLayouts/slideLayout1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hyperlink" Target="48.txt" TargetMode="External"/><Relationship Id="rId1" Type="http://schemas.openxmlformats.org/officeDocument/2006/relationships/slideLayout" Target="../slideLayouts/slideLayout1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hyperlink" Target="49-1.txt" TargetMode="External"/><Relationship Id="rId1" Type="http://schemas.openxmlformats.org/officeDocument/2006/relationships/slideLayout" Target="../slideLayouts/slideLayout1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hyperlink" Target="53-2.txt" TargetMode="External"/><Relationship Id="rId2" Type="http://schemas.openxmlformats.org/officeDocument/2006/relationships/hyperlink" Target="53-1.txt" TargetMode="External"/><Relationship Id="rId1" Type="http://schemas.openxmlformats.org/officeDocument/2006/relationships/slideLayout" Target="../slideLayouts/slideLayout1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hyperlink" Target="54-1.txt" TargetMode="External"/><Relationship Id="rId1" Type="http://schemas.openxmlformats.org/officeDocument/2006/relationships/slideLayout" Target="../slideLayouts/slideLayout1.xml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hyperlink" Target="54-3.txt" TargetMode="External"/><Relationship Id="rId2" Type="http://schemas.openxmlformats.org/officeDocument/2006/relationships/hyperlink" Target="54-2.txt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54-4.txt" TargetMode="External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hyperlink" Target="54-3.txt" TargetMode="External"/><Relationship Id="rId2" Type="http://schemas.openxmlformats.org/officeDocument/2006/relationships/hyperlink" Target="54-6.txt" TargetMode="Externa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1.xml.rels><?xml version="1.0" encoding="UTF-8" standalone="yes"?>
<Relationships xmlns="http://schemas.openxmlformats.org/package/2006/relationships"><Relationship Id="rId3" Type="http://schemas.openxmlformats.org/officeDocument/2006/relationships/hyperlink" Target="55-2.txt" TargetMode="External"/><Relationship Id="rId2" Type="http://schemas.openxmlformats.org/officeDocument/2006/relationships/hyperlink" Target="55-1.txt" TargetMode="External"/><Relationship Id="rId1" Type="http://schemas.openxmlformats.org/officeDocument/2006/relationships/slideLayout" Target="../slideLayouts/slideLayout1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3.xml.rels><?xml version="1.0" encoding="UTF-8" standalone="yes"?>
<Relationships xmlns="http://schemas.openxmlformats.org/package/2006/relationships"><Relationship Id="rId3" Type="http://schemas.openxmlformats.org/officeDocument/2006/relationships/hyperlink" Target="56-2.txt" TargetMode="External"/><Relationship Id="rId2" Type="http://schemas.openxmlformats.org/officeDocument/2006/relationships/hyperlink" Target="56-1.txt" TargetMode="External"/><Relationship Id="rId1" Type="http://schemas.openxmlformats.org/officeDocument/2006/relationships/slideLayout" Target="../slideLayouts/slideLayout1.xml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hyperlink" Target="56-3.txt" TargetMode="External"/><Relationship Id="rId1" Type="http://schemas.openxmlformats.org/officeDocument/2006/relationships/slideLayout" Target="../slideLayouts/slideLayout1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hyperlink" Target="57-1.txt" TargetMode="External"/><Relationship Id="rId1" Type="http://schemas.openxmlformats.org/officeDocument/2006/relationships/slideLayout" Target="../slideLayouts/slideLayout1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hyperlink" Target="57-2.txt" TargetMode="External"/><Relationship Id="rId1" Type="http://schemas.openxmlformats.org/officeDocument/2006/relationships/slideLayout" Target="../slideLayouts/slideLayout1.xml"/></Relationships>
</file>

<file path=ppt/slides/_rels/slide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hyperlink" Target="57-2.txt" TargetMode="External"/><Relationship Id="rId1" Type="http://schemas.openxmlformats.org/officeDocument/2006/relationships/slideLayout" Target="../slideLayouts/slideLayout1.xml"/></Relationships>
</file>

<file path=ppt/slides/_rels/slide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hyperlink" Target="57-2.txt" TargetMode="Externa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hyperlink" Target="57-2.txt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6.png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hyperlink" Target="52.txt" TargetMode="External"/><Relationship Id="rId1" Type="http://schemas.openxmlformats.org/officeDocument/2006/relationships/slideLayout" Target="../slideLayouts/slideLayout1.xml"/></Relationships>
</file>

<file path=ppt/slides/_rels/slide2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.xml"/></Relationships>
</file>

<file path=ppt/slides/_rels/slide2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.xml"/></Relationships>
</file>

<file path=ppt/slides/_rels/slide229.xml.rels><?xml version="1.0" encoding="UTF-8" standalone="yes"?>
<Relationships xmlns="http://schemas.openxmlformats.org/package/2006/relationships"><Relationship Id="rId2" Type="http://schemas.openxmlformats.org/officeDocument/2006/relationships/hyperlink" Target="52.txt" TargetMode="Externa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2.xml.rels><?xml version="1.0" encoding="UTF-8" standalone="yes"?>
<Relationships xmlns="http://schemas.openxmlformats.org/package/2006/relationships"><Relationship Id="rId2" Type="http://schemas.openxmlformats.org/officeDocument/2006/relationships/hyperlink" Target="59.txt" TargetMode="External"/><Relationship Id="rId1" Type="http://schemas.openxmlformats.org/officeDocument/2006/relationships/slideLayout" Target="../slideLayouts/slideLayout1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6.xml.rels><?xml version="1.0" encoding="UTF-8" standalone="yes"?>
<Relationships xmlns="http://schemas.openxmlformats.org/package/2006/relationships"><Relationship Id="rId2" Type="http://schemas.openxmlformats.org/officeDocument/2006/relationships/hyperlink" Target="67-1.txt" TargetMode="External"/><Relationship Id="rId1" Type="http://schemas.openxmlformats.org/officeDocument/2006/relationships/slideLayout" Target="../slideLayouts/slideLayout1.xml"/></Relationships>
</file>

<file path=ppt/slides/_rels/slide257.xml.rels><?xml version="1.0" encoding="UTF-8" standalone="yes"?>
<Relationships xmlns="http://schemas.openxmlformats.org/package/2006/relationships"><Relationship Id="rId2" Type="http://schemas.openxmlformats.org/officeDocument/2006/relationships/hyperlink" Target="67-1.txt" TargetMode="External"/><Relationship Id="rId1" Type="http://schemas.openxmlformats.org/officeDocument/2006/relationships/slideLayout" Target="../slideLayouts/slideLayout1.xml"/></Relationships>
</file>

<file path=ppt/slides/_rels/slide258.xml.rels><?xml version="1.0" encoding="UTF-8" standalone="yes"?>
<Relationships xmlns="http://schemas.openxmlformats.org/package/2006/relationships"><Relationship Id="rId2" Type="http://schemas.openxmlformats.org/officeDocument/2006/relationships/hyperlink" Target="67-2.txt" TargetMode="External"/><Relationship Id="rId1" Type="http://schemas.openxmlformats.org/officeDocument/2006/relationships/slideLayout" Target="../slideLayouts/slideLayout1.xml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wmf"/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7.xml.rels><?xml version="1.0" encoding="UTF-8" standalone="yes"?>
<Relationships xmlns="http://schemas.openxmlformats.org/package/2006/relationships"><Relationship Id="rId2" Type="http://schemas.openxmlformats.org/officeDocument/2006/relationships/hyperlink" Target="70-1.txt" TargetMode="External"/><Relationship Id="rId1" Type="http://schemas.openxmlformats.org/officeDocument/2006/relationships/slideLayout" Target="../slideLayouts/slideLayout1.xml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hyperlink" Target="70-2.txt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.xml"/></Relationships>
</file>

<file path=ppt/slides/_rels/slide2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75.xml.rels><?xml version="1.0" encoding="UTF-8" standalone="yes"?>
<Relationships xmlns="http://schemas.openxmlformats.org/package/2006/relationships"><Relationship Id="rId3" Type="http://schemas.openxmlformats.org/officeDocument/2006/relationships/hyperlink" Target="74-2.txt" TargetMode="External"/><Relationship Id="rId2" Type="http://schemas.openxmlformats.org/officeDocument/2006/relationships/hyperlink" Target="74-1.txt" TargetMode="External"/><Relationship Id="rId1" Type="http://schemas.openxmlformats.org/officeDocument/2006/relationships/slideLayout" Target="../slideLayouts/slideLayout1.xml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/Relationships>
</file>

<file path=ppt/slides/_rels/slide2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1.xml.rels><?xml version="1.0" encoding="UTF-8" standalone="yes"?>
<Relationships xmlns="http://schemas.openxmlformats.org/package/2006/relationships"><Relationship Id="rId2" Type="http://schemas.openxmlformats.org/officeDocument/2006/relationships/hyperlink" Target="78.txt" TargetMode="External"/><Relationship Id="rId1" Type="http://schemas.openxmlformats.org/officeDocument/2006/relationships/slideLayout" Target="../slideLayouts/slideLayout1.xml"/></Relationships>
</file>

<file path=ppt/slides/_rels/slide2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1.xml"/></Relationships>
</file>

<file path=ppt/slides/_rels/slide293.xml.rels><?xml version="1.0" encoding="UTF-8" standalone="yes"?>
<Relationships xmlns="http://schemas.openxmlformats.org/package/2006/relationships"><Relationship Id="rId2" Type="http://schemas.openxmlformats.org/officeDocument/2006/relationships/hyperlink" Target="79.txt" TargetMode="External"/><Relationship Id="rId1" Type="http://schemas.openxmlformats.org/officeDocument/2006/relationships/slideLayout" Target="../slideLayouts/slideLayout1.xml"/></Relationships>
</file>

<file path=ppt/slides/_rels/slide2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.xml"/></Relationships>
</file>

<file path=ppt/slides/_rels/slide2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hyperlink" Target="80-1.txt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3.png"/></Relationships>
</file>

<file path=ppt/slides/_rels/slide297.xml.rels><?xml version="1.0" encoding="UTF-8" standalone="yes"?>
<Relationships xmlns="http://schemas.openxmlformats.org/package/2006/relationships"><Relationship Id="rId2" Type="http://schemas.openxmlformats.org/officeDocument/2006/relationships/hyperlink" Target="80-1.txt" TargetMode="External"/><Relationship Id="rId1" Type="http://schemas.openxmlformats.org/officeDocument/2006/relationships/slideLayout" Target="../slideLayouts/slideLayout1.xml"/></Relationships>
</file>

<file path=ppt/slides/_rels/slide2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.xml"/></Relationships>
</file>

<file path=ppt/slides/_rels/slide2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hyperlink" Target="80-2.txt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00.xml.rels><?xml version="1.0" encoding="UTF-8" standalone="yes"?>
<Relationships xmlns="http://schemas.openxmlformats.org/package/2006/relationships"><Relationship Id="rId2" Type="http://schemas.openxmlformats.org/officeDocument/2006/relationships/hyperlink" Target="80-2.txt" TargetMode="External"/><Relationship Id="rId1" Type="http://schemas.openxmlformats.org/officeDocument/2006/relationships/slideLayout" Target="../slideLayouts/slideLayout1.xml"/></Relationships>
</file>

<file path=ppt/slides/_rels/slide3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4.xml.rels><?xml version="1.0" encoding="UTF-8" standalone="yes"?>
<Relationships xmlns="http://schemas.openxmlformats.org/package/2006/relationships"><Relationship Id="rId2" Type="http://schemas.openxmlformats.org/officeDocument/2006/relationships/slide" Target="slide21.xml"/><Relationship Id="rId1" Type="http://schemas.openxmlformats.org/officeDocument/2006/relationships/slideLayout" Target="../slideLayouts/slideLayout1.xml"/></Relationships>
</file>

<file path=ppt/slides/_rels/slide3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1.xml"/></Relationships>
</file>

<file path=ppt/slides/_rels/slide3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1.xml"/></Relationships>
</file>

<file path=ppt/slides/_rels/slide3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2.png"/></Relationships>
</file>

<file path=ppt/slides/_rels/slide3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3.png"/></Relationships>
</file>

<file path=ppt/slides/_rels/slide3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wmf"/><Relationship Id="rId1" Type="http://schemas.openxmlformats.org/officeDocument/2006/relationships/slideLayout" Target="../slideLayouts/slideLayout2.xml"/></Relationships>
</file>

<file path=ppt/slides/_rels/slide3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1.xml"/></Relationships>
</file>

<file path=ppt/slides/_rels/slide3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1.xml"/></Relationships>
</file>

<file path=ppt/slides/_rels/slide3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1.xml"/></Relationships>
</file>

<file path=ppt/slides/_rels/slide313.xml.rels><?xml version="1.0" encoding="UTF-8" standalone="yes"?>
<Relationships xmlns="http://schemas.openxmlformats.org/package/2006/relationships"><Relationship Id="rId2" Type="http://schemas.openxmlformats.org/officeDocument/2006/relationships/hyperlink" Target="86.txt" TargetMode="External"/><Relationship Id="rId1" Type="http://schemas.openxmlformats.org/officeDocument/2006/relationships/slideLayout" Target="../slideLayouts/slideLayout1.xml"/></Relationships>
</file>

<file path=ppt/slides/_rels/slide3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20.xml.rels><?xml version="1.0" encoding="UTF-8" standalone="yes"?>
<Relationships xmlns="http://schemas.openxmlformats.org/package/2006/relationships"><Relationship Id="rId2" Type="http://schemas.openxmlformats.org/officeDocument/2006/relationships/hyperlink" Target="97.txt" TargetMode="External"/><Relationship Id="rId1" Type="http://schemas.openxmlformats.org/officeDocument/2006/relationships/slideLayout" Target="../slideLayouts/slideLayout1.xml"/></Relationships>
</file>

<file path=ppt/slides/_rels/slide3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2.xml.rels><?xml version="1.0" encoding="UTF-8" standalone="yes"?>
<Relationships xmlns="http://schemas.openxmlformats.org/package/2006/relationships"><Relationship Id="rId2" Type="http://schemas.openxmlformats.org/officeDocument/2006/relationships/hyperlink" Target="98.txt" TargetMode="External"/><Relationship Id="rId1" Type="http://schemas.openxmlformats.org/officeDocument/2006/relationships/slideLayout" Target="../slideLayouts/slideLayout1.xml"/></Relationships>
</file>

<file path=ppt/slides/_rels/slide3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4.xml.rels><?xml version="1.0" encoding="UTF-8" standalone="yes"?>
<Relationships xmlns="http://schemas.openxmlformats.org/package/2006/relationships"><Relationship Id="rId3" Type="http://schemas.openxmlformats.org/officeDocument/2006/relationships/hyperlink" Target="99-2.txt" TargetMode="External"/><Relationship Id="rId2" Type="http://schemas.openxmlformats.org/officeDocument/2006/relationships/hyperlink" Target="99-1.txt" TargetMode="External"/><Relationship Id="rId1" Type="http://schemas.openxmlformats.org/officeDocument/2006/relationships/slideLayout" Target="../slideLayouts/slideLayout1.xml"/></Relationships>
</file>

<file path=ppt/slides/_rels/slide3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3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8.xml.rels><?xml version="1.0" encoding="UTF-8" standalone="yes"?>
<Relationships xmlns="http://schemas.openxmlformats.org/package/2006/relationships"><Relationship Id="rId2" Type="http://schemas.openxmlformats.org/officeDocument/2006/relationships/hyperlink" Target="100.txt" TargetMode="External"/><Relationship Id="rId1" Type="http://schemas.openxmlformats.org/officeDocument/2006/relationships/slideLayout" Target="../slideLayouts/slideLayout1.xml"/></Relationships>
</file>

<file path=ppt/slides/_rels/slide3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3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4.png"/><Relationship Id="rId4" Type="http://schemas.openxmlformats.org/officeDocument/2006/relationships/image" Target="../media/image143.png"/></Relationships>
</file>

<file path=ppt/slides/_rels/slide335.xml.rels><?xml version="1.0" encoding="UTF-8" standalone="yes"?>
<Relationships xmlns="http://schemas.openxmlformats.org/package/2006/relationships"><Relationship Id="rId2" Type="http://schemas.openxmlformats.org/officeDocument/2006/relationships/hyperlink" Target="102-1.txt" TargetMode="External"/><Relationship Id="rId1" Type="http://schemas.openxmlformats.org/officeDocument/2006/relationships/slideLayout" Target="../slideLayouts/slideLayout1.xml"/></Relationships>
</file>

<file path=ppt/slides/_rels/slide336.xml.rels><?xml version="1.0" encoding="UTF-8" standalone="yes"?>
<Relationships xmlns="http://schemas.openxmlformats.org/package/2006/relationships"><Relationship Id="rId2" Type="http://schemas.openxmlformats.org/officeDocument/2006/relationships/hyperlink" Target="102-2.txt" TargetMode="External"/><Relationship Id="rId1" Type="http://schemas.openxmlformats.org/officeDocument/2006/relationships/slideLayout" Target="../slideLayouts/slideLayout1.xml"/></Relationships>
</file>

<file path=ppt/slides/_rels/slide337.xml.rels><?xml version="1.0" encoding="UTF-8" standalone="yes"?>
<Relationships xmlns="http://schemas.openxmlformats.org/package/2006/relationships"><Relationship Id="rId2" Type="http://schemas.openxmlformats.org/officeDocument/2006/relationships/hyperlink" Target="102-2.txt" TargetMode="External"/><Relationship Id="rId1" Type="http://schemas.openxmlformats.org/officeDocument/2006/relationships/slideLayout" Target="../slideLayouts/slideLayout1.xml"/></Relationships>
</file>

<file path=ppt/slides/_rels/slide3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7.png"/></Relationships>
</file>

<file path=ppt/slides/_rels/slide3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5.xml.rels><?xml version="1.0" encoding="UTF-8" standalone="yes"?>
<Relationships xmlns="http://schemas.openxmlformats.org/package/2006/relationships"><Relationship Id="rId2" Type="http://schemas.openxmlformats.org/officeDocument/2006/relationships/hyperlink" Target="104.txt" TargetMode="External"/><Relationship Id="rId1" Type="http://schemas.openxmlformats.org/officeDocument/2006/relationships/slideLayout" Target="../slideLayouts/slideLayout1.xml"/></Relationships>
</file>

<file path=ppt/slides/_rels/slide3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2.png"/></Relationships>
</file>

<file path=ppt/slides/_rels/slide3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9.xml.rels><?xml version="1.0" encoding="UTF-8" standalone="yes"?>
<Relationships xmlns="http://schemas.openxmlformats.org/package/2006/relationships"><Relationship Id="rId2" Type="http://schemas.openxmlformats.org/officeDocument/2006/relationships/hyperlink" Target="106-1.txt" TargetMode="Externa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wmf"/><Relationship Id="rId1" Type="http://schemas.openxmlformats.org/officeDocument/2006/relationships/slideLayout" Target="../slideLayouts/slideLayout2.xml"/></Relationships>
</file>

<file path=ppt/slides/_rels/slide3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5.png"/></Relationships>
</file>

<file path=ppt/slides/_rels/slide351.xml.rels><?xml version="1.0" encoding="UTF-8" standalone="yes"?>
<Relationships xmlns="http://schemas.openxmlformats.org/package/2006/relationships"><Relationship Id="rId2" Type="http://schemas.openxmlformats.org/officeDocument/2006/relationships/hyperlink" Target="106-2.txt" TargetMode="External"/><Relationship Id="rId1" Type="http://schemas.openxmlformats.org/officeDocument/2006/relationships/slideLayout" Target="../slideLayouts/slideLayout1.xml"/></Relationships>
</file>

<file path=ppt/slides/_rels/slide3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5.xml.rels><?xml version="1.0" encoding="UTF-8" standalone="yes"?>
<Relationships xmlns="http://schemas.openxmlformats.org/package/2006/relationships"><Relationship Id="rId2" Type="http://schemas.openxmlformats.org/officeDocument/2006/relationships/hyperlink" Target="108.txt" TargetMode="External"/><Relationship Id="rId1" Type="http://schemas.openxmlformats.org/officeDocument/2006/relationships/slideLayout" Target="../slideLayouts/slideLayout1.xml"/></Relationships>
</file>

<file path=ppt/slides/_rels/slide356.xml.rels><?xml version="1.0" encoding="UTF-8" standalone="yes"?>
<Relationships xmlns="http://schemas.openxmlformats.org/package/2006/relationships"><Relationship Id="rId2" Type="http://schemas.openxmlformats.org/officeDocument/2006/relationships/hyperlink" Target="108.txt" TargetMode="External"/><Relationship Id="rId1" Type="http://schemas.openxmlformats.org/officeDocument/2006/relationships/slideLayout" Target="../slideLayouts/slideLayout1.xml"/></Relationships>
</file>

<file path=ppt/slides/_rels/slide357.xml.rels><?xml version="1.0" encoding="UTF-8" standalone="yes"?>
<Relationships xmlns="http://schemas.openxmlformats.org/package/2006/relationships"><Relationship Id="rId2" Type="http://schemas.openxmlformats.org/officeDocument/2006/relationships/hyperlink" Target="108.txt" TargetMode="External"/><Relationship Id="rId1" Type="http://schemas.openxmlformats.org/officeDocument/2006/relationships/slideLayout" Target="../slideLayouts/slideLayout1.xml"/></Relationships>
</file>

<file path=ppt/slides/_rels/slide3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hyperlink" Target="108.txt" TargetMode="External"/><Relationship Id="rId1" Type="http://schemas.openxmlformats.org/officeDocument/2006/relationships/slideLayout" Target="../slideLayouts/slideLayout1.xml"/></Relationships>
</file>

<file path=ppt/slides/_rels/slide361.xml.rels><?xml version="1.0" encoding="UTF-8" standalone="yes"?>
<Relationships xmlns="http://schemas.openxmlformats.org/package/2006/relationships"><Relationship Id="rId2" Type="http://schemas.openxmlformats.org/officeDocument/2006/relationships/hyperlink" Target="108.txt" TargetMode="External"/><Relationship Id="rId1" Type="http://schemas.openxmlformats.org/officeDocument/2006/relationships/slideLayout" Target="../slideLayouts/slideLayout1.xml"/></Relationships>
</file>

<file path=ppt/slides/_rels/slide362.xml.rels><?xml version="1.0" encoding="UTF-8" standalone="yes"?>
<Relationships xmlns="http://schemas.openxmlformats.org/package/2006/relationships"><Relationship Id="rId2" Type="http://schemas.openxmlformats.org/officeDocument/2006/relationships/hyperlink" Target="108.txt" TargetMode="External"/><Relationship Id="rId1" Type="http://schemas.openxmlformats.org/officeDocument/2006/relationships/slideLayout" Target="../slideLayouts/slideLayout1.xml"/></Relationships>
</file>

<file path=ppt/slides/_rels/slide3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wmf"/><Relationship Id="rId1" Type="http://schemas.openxmlformats.org/officeDocument/2006/relationships/slideLayout" Target="../slideLayouts/slideLayout2.xml"/></Relationships>
</file>

<file path=ppt/slides/_rels/slide3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wmf"/><Relationship Id="rId1" Type="http://schemas.openxmlformats.org/officeDocument/2006/relationships/slideLayout" Target="../slideLayouts/slideLayout2.xml"/></Relationships>
</file>

<file path=ppt/slides/_rels/slide3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5.xml.rels><?xml version="1.0" encoding="UTF-8" standalone="yes"?>
<Relationships xmlns="http://schemas.openxmlformats.org/package/2006/relationships"><Relationship Id="rId2" Type="http://schemas.openxmlformats.org/officeDocument/2006/relationships/hyperlink" Target="108.txt" TargetMode="External"/><Relationship Id="rId1" Type="http://schemas.openxmlformats.org/officeDocument/2006/relationships/slideLayout" Target="../slideLayouts/slideLayout1.xml"/></Relationships>
</file>

<file path=ppt/slides/_rels/slide386.xml.rels><?xml version="1.0" encoding="UTF-8" standalone="yes"?>
<Relationships xmlns="http://schemas.openxmlformats.org/package/2006/relationships"><Relationship Id="rId2" Type="http://schemas.openxmlformats.org/officeDocument/2006/relationships/hyperlink" Target="108.txt" TargetMode="External"/><Relationship Id="rId1" Type="http://schemas.openxmlformats.org/officeDocument/2006/relationships/slideLayout" Target="../slideLayouts/slideLayout1.xml"/></Relationships>
</file>

<file path=ppt/slides/_rels/slide3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9.xml.rels><?xml version="1.0" encoding="UTF-8" standalone="yes"?>
<Relationships xmlns="http://schemas.openxmlformats.org/package/2006/relationships"><Relationship Id="rId2" Type="http://schemas.openxmlformats.org/officeDocument/2006/relationships/hyperlink" Target="108.txt" TargetMode="Externa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wmf"/><Relationship Id="rId1" Type="http://schemas.openxmlformats.org/officeDocument/2006/relationships/slideLayout" Target="../slideLayouts/slideLayout2.xml"/></Relationships>
</file>

<file path=ppt/slides/_rels/slide3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3.xml.rels><?xml version="1.0" encoding="UTF-8" standalone="yes"?>
<Relationships xmlns="http://schemas.openxmlformats.org/package/2006/relationships"><Relationship Id="rId2" Type="http://schemas.openxmlformats.org/officeDocument/2006/relationships/hyperlink" Target="114-1.txt" TargetMode="External"/><Relationship Id="rId1" Type="http://schemas.openxmlformats.org/officeDocument/2006/relationships/slideLayout" Target="../slideLayouts/slideLayout1.xml"/></Relationships>
</file>

<file path=ppt/slides/_rels/slide3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6.xml.rels><?xml version="1.0" encoding="UTF-8" standalone="yes"?>
<Relationships xmlns="http://schemas.openxmlformats.org/package/2006/relationships"><Relationship Id="rId2" Type="http://schemas.openxmlformats.org/officeDocument/2006/relationships/hyperlink" Target="117-1.txt" TargetMode="External"/><Relationship Id="rId1" Type="http://schemas.openxmlformats.org/officeDocument/2006/relationships/slideLayout" Target="../slideLayouts/slideLayout1.xml"/></Relationships>
</file>

<file path=ppt/slides/_rels/slide397.xml.rels><?xml version="1.0" encoding="UTF-8" standalone="yes"?>
<Relationships xmlns="http://schemas.openxmlformats.org/package/2006/relationships"><Relationship Id="rId2" Type="http://schemas.openxmlformats.org/officeDocument/2006/relationships/hyperlink" Target="117-1.txt" TargetMode="External"/><Relationship Id="rId1" Type="http://schemas.openxmlformats.org/officeDocument/2006/relationships/slideLayout" Target="../slideLayouts/slideLayout1.xml"/></Relationships>
</file>

<file path=ppt/slides/_rels/slide398.xml.rels><?xml version="1.0" encoding="UTF-8" standalone="yes"?>
<Relationships xmlns="http://schemas.openxmlformats.org/package/2006/relationships"><Relationship Id="rId2" Type="http://schemas.openxmlformats.org/officeDocument/2006/relationships/hyperlink" Target="118-1.txt" TargetMode="External"/><Relationship Id="rId1" Type="http://schemas.openxmlformats.org/officeDocument/2006/relationships/slideLayout" Target="../slideLayouts/slideLayout1.xml"/></Relationships>
</file>

<file path=ppt/slides/_rels/slide3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3.em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1.xml.rels><?xml version="1.0" encoding="UTF-8" standalone="yes"?>
<Relationships xmlns="http://schemas.openxmlformats.org/package/2006/relationships"><Relationship Id="rId2" Type="http://schemas.openxmlformats.org/officeDocument/2006/relationships/hyperlink" Target="120.txt" TargetMode="External"/><Relationship Id="rId1" Type="http://schemas.openxmlformats.org/officeDocument/2006/relationships/slideLayout" Target="../slideLayouts/slideLayout1.xml"/></Relationships>
</file>

<file path=ppt/slides/_rels/slide4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wmf"/><Relationship Id="rId1" Type="http://schemas.openxmlformats.org/officeDocument/2006/relationships/slideLayout" Target="../slideLayouts/slideLayout2.xml"/></Relationships>
</file>

<file path=ppt/slides/_rels/slide4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wmf"/><Relationship Id="rId1" Type="http://schemas.openxmlformats.org/officeDocument/2006/relationships/slideLayout" Target="../slideLayouts/slideLayout2.xml"/></Relationships>
</file>

<file path=ppt/slides/_rels/slide4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/Relationships>
</file>

<file path=ppt/slides/_rels/slide4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/Relationships>
</file>

<file path=ppt/slides/_rels/slide4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/Relationships>
</file>

<file path=ppt/slides/_rels/slide4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4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/Relationships>
</file>

<file path=ppt/slides/_rels/slide4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/Relationships>
</file>

<file path=ppt/slides/_rels/slide4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/Relationships>
</file>

<file path=ppt/slides/_rels/slide4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/Relationships>
</file>

<file path=ppt/slides/_rels/slide4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wm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jpe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jpeg"/><Relationship Id="rId4" Type="http://schemas.openxmlformats.org/officeDocument/2006/relationships/image" Target="../media/image37.jpe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jpeg"/><Relationship Id="rId4" Type="http://schemas.openxmlformats.org/officeDocument/2006/relationships/image" Target="../media/image41.jpe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jpeg"/><Relationship Id="rId4" Type="http://schemas.openxmlformats.org/officeDocument/2006/relationships/image" Target="../media/image45.jpe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jpe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jpeg"/><Relationship Id="rId4" Type="http://schemas.openxmlformats.org/officeDocument/2006/relationships/image" Target="../media/image5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473" name="Text Box 1033"/>
          <p:cNvSpPr txBox="1">
            <a:spLocks noChangeArrowheads="1"/>
          </p:cNvSpPr>
          <p:nvPr/>
        </p:nvSpPr>
        <p:spPr bwMode="auto">
          <a:xfrm>
            <a:off x="0" y="2846388"/>
            <a:ext cx="14401800" cy="110807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altLang="ko-KR" sz="6600">
                <a:effectLst>
                  <a:outerShdw blurRad="38100" dist="38100" dir="2700000" algn="tl">
                    <a:srgbClr val="C0C0C0"/>
                  </a:outerShdw>
                </a:effectLst>
                <a:latin typeface="HY중고딕" pitchFamily="18" charset="-127"/>
                <a:ea typeface="서울도시" pitchFamily="18" charset="-127"/>
              </a:rPr>
              <a:t>ORACLE</a:t>
            </a:r>
          </a:p>
        </p:txBody>
      </p:sp>
      <p:sp>
        <p:nvSpPr>
          <p:cNvPr id="5123" name="Rectangle 1037"/>
          <p:cNvSpPr>
            <a:spLocks noChangeArrowheads="1"/>
          </p:cNvSpPr>
          <p:nvPr/>
        </p:nvSpPr>
        <p:spPr bwMode="auto">
          <a:xfrm>
            <a:off x="0" y="4618038"/>
            <a:ext cx="184150" cy="36988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ko-KR" altLang="en-US">
              <a:latin typeface="HY중고딕" pitchFamily="18" charset="-127"/>
            </a:endParaRPr>
          </a:p>
        </p:txBody>
      </p:sp>
      <p:pic>
        <p:nvPicPr>
          <p:cNvPr id="5124" name="_x92452800" descr="EMB00000dd419ed"/>
          <p:cNvPicPr>
            <a:picLocks noChangeAspect="1" noChangeArrowheads="1"/>
          </p:cNvPicPr>
          <p:nvPr/>
        </p:nvPicPr>
        <p:blipFill>
          <a:blip r:embed="rId2" cstate="print"/>
          <a:srcRect l="9547"/>
          <a:stretch>
            <a:fillRect/>
          </a:stretch>
        </p:blipFill>
        <p:spPr bwMode="auto">
          <a:xfrm>
            <a:off x="4083050" y="8810625"/>
            <a:ext cx="2028825" cy="1169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5" name="_x92435912" descr="EMB00000dd419ee"/>
          <p:cNvPicPr>
            <a:picLocks noChangeAspect="1" noChangeArrowheads="1"/>
          </p:cNvPicPr>
          <p:nvPr/>
        </p:nvPicPr>
        <p:blipFill>
          <a:blip r:embed="rId3" cstate="print"/>
          <a:srcRect t="10756"/>
          <a:stretch>
            <a:fillRect/>
          </a:stretch>
        </p:blipFill>
        <p:spPr bwMode="auto">
          <a:xfrm>
            <a:off x="6153150" y="8718550"/>
            <a:ext cx="5202238" cy="1400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26" name="Rectangle 1040"/>
          <p:cNvSpPr>
            <a:spLocks noChangeArrowheads="1"/>
          </p:cNvSpPr>
          <p:nvPr/>
        </p:nvSpPr>
        <p:spPr bwMode="auto">
          <a:xfrm>
            <a:off x="0" y="4516438"/>
            <a:ext cx="184150" cy="3683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ko-KR" altLang="en-US">
              <a:latin typeface="HY중고딕" pitchFamily="18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ext Box 1026"/>
          <p:cNvSpPr txBox="1">
            <a:spLocks noChangeArrowheads="1"/>
          </p:cNvSpPr>
          <p:nvPr/>
        </p:nvSpPr>
        <p:spPr bwMode="auto">
          <a:xfrm>
            <a:off x="720725" y="1938338"/>
            <a:ext cx="12960350" cy="212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457200" indent="-457200">
              <a:spcBef>
                <a:spcPct val="50000"/>
              </a:spcBef>
              <a:buClr>
                <a:srgbClr val="FF3300"/>
              </a:buClr>
              <a:buFont typeface="Wingdings" pitchFamily="2" charset="2"/>
              <a:buChar char="v"/>
            </a:pPr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일괄  처리 시스템 </a:t>
            </a:r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(batch processing system) </a:t>
            </a:r>
          </a:p>
          <a:p>
            <a:pPr marL="914400" lvl="1" indent="-457200">
              <a:spcBef>
                <a:spcPct val="50000"/>
              </a:spcBef>
              <a:buClr>
                <a:srgbClr val="FF3300"/>
              </a:buClr>
              <a:buFont typeface="Wingdings" pitchFamily="2" charset="2"/>
              <a:buNone/>
            </a:pPr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-   </a:t>
            </a:r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일정 기간동안 데이터를 모아서 일시에 작업을 처리하는 시스템 </a:t>
            </a:r>
          </a:p>
          <a:p>
            <a:pPr marL="457200" indent="-457200">
              <a:spcBef>
                <a:spcPct val="50000"/>
              </a:spcBef>
              <a:buClr>
                <a:srgbClr val="FF3300"/>
              </a:buClr>
              <a:buFont typeface="Wingdings" pitchFamily="2" charset="2"/>
              <a:buChar char="v"/>
            </a:pPr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온라인 처리 시스템 </a:t>
            </a:r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(on-line processing system)  </a:t>
            </a:r>
          </a:p>
          <a:p>
            <a:pPr marL="914400" lvl="1" indent="-457200">
              <a:spcBef>
                <a:spcPct val="50000"/>
              </a:spcBef>
              <a:buClr>
                <a:srgbClr val="FF3300"/>
              </a:buClr>
            </a:pPr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-   </a:t>
            </a:r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작업 처리 요구가 발생하면 즉시 시스템에서 처리함</a:t>
            </a:r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.</a:t>
            </a:r>
          </a:p>
        </p:txBody>
      </p:sp>
      <p:grpSp>
        <p:nvGrpSpPr>
          <p:cNvPr id="14339" name="Group 1028"/>
          <p:cNvGrpSpPr>
            <a:grpSpLocks/>
          </p:cNvGrpSpPr>
          <p:nvPr/>
        </p:nvGrpSpPr>
        <p:grpSpPr bwMode="auto">
          <a:xfrm>
            <a:off x="3600450" y="4248150"/>
            <a:ext cx="8929688" cy="5610225"/>
            <a:chOff x="624" y="960"/>
            <a:chExt cx="4032" cy="2784"/>
          </a:xfrm>
        </p:grpSpPr>
        <p:sp>
          <p:nvSpPr>
            <p:cNvPr id="14343" name="Oval 1029"/>
            <p:cNvSpPr>
              <a:spLocks noChangeArrowheads="1"/>
            </p:cNvSpPr>
            <p:nvPr/>
          </p:nvSpPr>
          <p:spPr bwMode="auto">
            <a:xfrm>
              <a:off x="2016" y="1968"/>
              <a:ext cx="1248" cy="1008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rgbClr val="FFCCFF"/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20000"/>
                </a:lnSpc>
              </a:pPr>
              <a:r>
                <a:rPr lang="en-US" altLang="ko-KR" sz="2400">
                  <a:latin typeface="HY중고딕" pitchFamily="18" charset="-127"/>
                  <a:ea typeface="HY중고딕" pitchFamily="18" charset="-127"/>
                </a:rPr>
                <a:t>Data</a:t>
              </a:r>
            </a:p>
            <a:p>
              <a:pPr algn="ctr">
                <a:lnSpc>
                  <a:spcPct val="120000"/>
                </a:lnSpc>
              </a:pPr>
              <a:r>
                <a:rPr lang="en-US" altLang="ko-KR" sz="2400">
                  <a:latin typeface="HY중고딕" pitchFamily="18" charset="-127"/>
                  <a:ea typeface="HY중고딕" pitchFamily="18" charset="-127"/>
                </a:rPr>
                <a:t>Processing</a:t>
              </a:r>
            </a:p>
            <a:p>
              <a:pPr algn="ctr">
                <a:lnSpc>
                  <a:spcPct val="120000"/>
                </a:lnSpc>
              </a:pPr>
              <a:r>
                <a:rPr lang="en-US" altLang="ko-KR" sz="2400">
                  <a:latin typeface="HY중고딕" pitchFamily="18" charset="-127"/>
                  <a:ea typeface="HY중고딕" pitchFamily="18" charset="-127"/>
                </a:rPr>
                <a:t>System</a:t>
              </a:r>
            </a:p>
          </p:txBody>
        </p:sp>
        <p:sp>
          <p:nvSpPr>
            <p:cNvPr id="43014" name="Rectangle 1030"/>
            <p:cNvSpPr>
              <a:spLocks noChangeArrowheads="1"/>
            </p:cNvSpPr>
            <p:nvPr/>
          </p:nvSpPr>
          <p:spPr bwMode="auto">
            <a:xfrm>
              <a:off x="1656" y="960"/>
              <a:ext cx="816" cy="385"/>
            </a:xfrm>
            <a:prstGeom prst="rect">
              <a:avLst/>
            </a:prstGeom>
            <a:gradFill rotWithShape="0">
              <a:gsLst>
                <a:gs pos="0">
                  <a:srgbClr val="FFCCCC"/>
                </a:gs>
                <a:gs pos="50000">
                  <a:schemeClr val="bg1"/>
                </a:gs>
                <a:gs pos="100000">
                  <a:srgbClr val="FFCCCC"/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lnSpc>
                  <a:spcPct val="80000"/>
                </a:lnSpc>
                <a:defRPr/>
              </a:pPr>
              <a:r>
                <a:rPr lang="en-US" altLang="ko-KR" sz="2000">
                  <a:latin typeface="HY중고딕" pitchFamily="18" charset="-127"/>
                  <a:ea typeface="HY중고딕" pitchFamily="18" charset="-127"/>
                </a:rPr>
                <a:t>Batch</a:t>
              </a:r>
            </a:p>
            <a:p>
              <a:pPr algn="ctr">
                <a:lnSpc>
                  <a:spcPct val="80000"/>
                </a:lnSpc>
                <a:defRPr/>
              </a:pPr>
              <a:r>
                <a:rPr lang="en-US" altLang="ko-KR" sz="2000">
                  <a:latin typeface="HY중고딕" pitchFamily="18" charset="-127"/>
                  <a:ea typeface="HY중고딕" pitchFamily="18" charset="-127"/>
                </a:rPr>
                <a:t>processing</a:t>
              </a:r>
            </a:p>
            <a:p>
              <a:pPr algn="ctr">
                <a:lnSpc>
                  <a:spcPct val="80000"/>
                </a:lnSpc>
                <a:defRPr/>
              </a:pPr>
              <a:r>
                <a:rPr lang="en-US" altLang="ko-KR" sz="2000">
                  <a:latin typeface="HY중고딕" pitchFamily="18" charset="-127"/>
                  <a:ea typeface="HY중고딕" pitchFamily="18" charset="-127"/>
                </a:rPr>
                <a:t>system</a:t>
              </a:r>
            </a:p>
          </p:txBody>
        </p:sp>
        <p:sp>
          <p:nvSpPr>
            <p:cNvPr id="43015" name="Rectangle 1031"/>
            <p:cNvSpPr>
              <a:spLocks noChangeArrowheads="1"/>
            </p:cNvSpPr>
            <p:nvPr/>
          </p:nvSpPr>
          <p:spPr bwMode="auto">
            <a:xfrm>
              <a:off x="2808" y="960"/>
              <a:ext cx="816" cy="385"/>
            </a:xfrm>
            <a:prstGeom prst="rect">
              <a:avLst/>
            </a:prstGeom>
            <a:gradFill rotWithShape="0">
              <a:gsLst>
                <a:gs pos="0">
                  <a:srgbClr val="FFCCCC"/>
                </a:gs>
                <a:gs pos="50000">
                  <a:schemeClr val="bg1"/>
                </a:gs>
                <a:gs pos="100000">
                  <a:srgbClr val="FFCCCC"/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lnSpc>
                  <a:spcPct val="80000"/>
                </a:lnSpc>
                <a:defRPr/>
              </a:pPr>
              <a:r>
                <a:rPr lang="en-US" altLang="ko-KR" sz="2000">
                  <a:latin typeface="HY중고딕" pitchFamily="18" charset="-127"/>
                  <a:ea typeface="HY중고딕" pitchFamily="18" charset="-127"/>
                </a:rPr>
                <a:t>On-line</a:t>
              </a:r>
            </a:p>
            <a:p>
              <a:pPr algn="ctr">
                <a:lnSpc>
                  <a:spcPct val="80000"/>
                </a:lnSpc>
                <a:defRPr/>
              </a:pPr>
              <a:r>
                <a:rPr lang="en-US" altLang="ko-KR" sz="2000">
                  <a:latin typeface="HY중고딕" pitchFamily="18" charset="-127"/>
                  <a:ea typeface="HY중고딕" pitchFamily="18" charset="-127"/>
                </a:rPr>
                <a:t>processing</a:t>
              </a:r>
            </a:p>
            <a:p>
              <a:pPr algn="ctr">
                <a:lnSpc>
                  <a:spcPct val="80000"/>
                </a:lnSpc>
                <a:defRPr/>
              </a:pPr>
              <a:r>
                <a:rPr lang="en-US" altLang="ko-KR" sz="2000">
                  <a:latin typeface="HY중고딕" pitchFamily="18" charset="-127"/>
                  <a:ea typeface="HY중고딕" pitchFamily="18" charset="-127"/>
                </a:rPr>
                <a:t>system</a:t>
              </a:r>
            </a:p>
          </p:txBody>
        </p:sp>
        <p:sp>
          <p:nvSpPr>
            <p:cNvPr id="43016" name="Rectangle 1032"/>
            <p:cNvSpPr>
              <a:spLocks noChangeArrowheads="1"/>
            </p:cNvSpPr>
            <p:nvPr/>
          </p:nvSpPr>
          <p:spPr bwMode="auto">
            <a:xfrm>
              <a:off x="624" y="2784"/>
              <a:ext cx="816" cy="386"/>
            </a:xfrm>
            <a:prstGeom prst="rect">
              <a:avLst/>
            </a:prstGeom>
            <a:gradFill rotWithShape="0">
              <a:gsLst>
                <a:gs pos="0">
                  <a:srgbClr val="FFCCCC"/>
                </a:gs>
                <a:gs pos="50000">
                  <a:schemeClr val="bg1"/>
                </a:gs>
                <a:gs pos="100000">
                  <a:srgbClr val="FFCCCC"/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lnSpc>
                  <a:spcPct val="80000"/>
                </a:lnSpc>
                <a:defRPr/>
              </a:pPr>
              <a:r>
                <a:rPr lang="en-US" altLang="ko-KR" sz="2000">
                  <a:latin typeface="HY중고딕" pitchFamily="18" charset="-127"/>
                  <a:ea typeface="HY중고딕" pitchFamily="18" charset="-127"/>
                </a:rPr>
                <a:t>On-line</a:t>
              </a:r>
            </a:p>
            <a:p>
              <a:pPr algn="ctr">
                <a:lnSpc>
                  <a:spcPct val="80000"/>
                </a:lnSpc>
                <a:defRPr/>
              </a:pPr>
              <a:r>
                <a:rPr lang="en-US" altLang="ko-KR" sz="2000">
                  <a:latin typeface="HY중고딕" pitchFamily="18" charset="-127"/>
                  <a:ea typeface="HY중고딕" pitchFamily="18" charset="-127"/>
                </a:rPr>
                <a:t>processing</a:t>
              </a:r>
            </a:p>
            <a:p>
              <a:pPr algn="ctr">
                <a:lnSpc>
                  <a:spcPct val="80000"/>
                </a:lnSpc>
                <a:defRPr/>
              </a:pPr>
              <a:r>
                <a:rPr lang="en-US" altLang="ko-KR" sz="2000">
                  <a:latin typeface="HY중고딕" pitchFamily="18" charset="-127"/>
                  <a:ea typeface="HY중고딕" pitchFamily="18" charset="-127"/>
                </a:rPr>
                <a:t>system</a:t>
              </a:r>
            </a:p>
          </p:txBody>
        </p:sp>
        <p:sp>
          <p:nvSpPr>
            <p:cNvPr id="43017" name="Rectangle 1033"/>
            <p:cNvSpPr>
              <a:spLocks noChangeArrowheads="1"/>
            </p:cNvSpPr>
            <p:nvPr/>
          </p:nvSpPr>
          <p:spPr bwMode="auto">
            <a:xfrm>
              <a:off x="624" y="3359"/>
              <a:ext cx="816" cy="385"/>
            </a:xfrm>
            <a:prstGeom prst="rect">
              <a:avLst/>
            </a:prstGeom>
            <a:gradFill rotWithShape="0">
              <a:gsLst>
                <a:gs pos="0">
                  <a:srgbClr val="FFCCCC"/>
                </a:gs>
                <a:gs pos="50000">
                  <a:schemeClr val="bg1"/>
                </a:gs>
                <a:gs pos="100000">
                  <a:srgbClr val="FFCCCC"/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lnSpc>
                  <a:spcPct val="80000"/>
                </a:lnSpc>
                <a:defRPr/>
              </a:pPr>
              <a:r>
                <a:rPr lang="en-US" altLang="ko-KR" sz="2000">
                  <a:latin typeface="HY중고딕" pitchFamily="18" charset="-127"/>
                  <a:ea typeface="HY중고딕" pitchFamily="18" charset="-127"/>
                </a:rPr>
                <a:t>Off-line</a:t>
              </a:r>
            </a:p>
            <a:p>
              <a:pPr algn="ctr">
                <a:lnSpc>
                  <a:spcPct val="80000"/>
                </a:lnSpc>
                <a:defRPr/>
              </a:pPr>
              <a:r>
                <a:rPr lang="en-US" altLang="ko-KR" sz="2000">
                  <a:latin typeface="HY중고딕" pitchFamily="18" charset="-127"/>
                  <a:ea typeface="HY중고딕" pitchFamily="18" charset="-127"/>
                </a:rPr>
                <a:t>processing</a:t>
              </a:r>
            </a:p>
            <a:p>
              <a:pPr algn="ctr">
                <a:lnSpc>
                  <a:spcPct val="80000"/>
                </a:lnSpc>
                <a:defRPr/>
              </a:pPr>
              <a:r>
                <a:rPr lang="en-US" altLang="ko-KR" sz="2000">
                  <a:latin typeface="HY중고딕" pitchFamily="18" charset="-127"/>
                  <a:ea typeface="HY중고딕" pitchFamily="18" charset="-127"/>
                </a:rPr>
                <a:t>system</a:t>
              </a:r>
            </a:p>
          </p:txBody>
        </p:sp>
        <p:sp>
          <p:nvSpPr>
            <p:cNvPr id="43018" name="Rectangle 1034"/>
            <p:cNvSpPr>
              <a:spLocks noChangeArrowheads="1"/>
            </p:cNvSpPr>
            <p:nvPr/>
          </p:nvSpPr>
          <p:spPr bwMode="auto">
            <a:xfrm>
              <a:off x="3840" y="2737"/>
              <a:ext cx="816" cy="383"/>
            </a:xfrm>
            <a:prstGeom prst="rect">
              <a:avLst/>
            </a:prstGeom>
            <a:gradFill rotWithShape="0">
              <a:gsLst>
                <a:gs pos="0">
                  <a:srgbClr val="FFCCCC"/>
                </a:gs>
                <a:gs pos="50000">
                  <a:schemeClr val="bg1"/>
                </a:gs>
                <a:gs pos="100000">
                  <a:srgbClr val="FFCCCC"/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lnSpc>
                  <a:spcPct val="80000"/>
                </a:lnSpc>
                <a:defRPr/>
              </a:pPr>
              <a:r>
                <a:rPr lang="en-US" altLang="ko-KR" sz="2000">
                  <a:latin typeface="HY중고딕" pitchFamily="18" charset="-127"/>
                  <a:ea typeface="HY중고딕" pitchFamily="18" charset="-127"/>
                </a:rPr>
                <a:t>Centralized</a:t>
              </a:r>
            </a:p>
            <a:p>
              <a:pPr algn="ctr">
                <a:lnSpc>
                  <a:spcPct val="80000"/>
                </a:lnSpc>
                <a:defRPr/>
              </a:pPr>
              <a:r>
                <a:rPr lang="en-US" altLang="ko-KR" sz="2000">
                  <a:latin typeface="HY중고딕" pitchFamily="18" charset="-127"/>
                  <a:ea typeface="HY중고딕" pitchFamily="18" charset="-127"/>
                </a:rPr>
                <a:t>processing</a:t>
              </a:r>
            </a:p>
            <a:p>
              <a:pPr algn="ctr">
                <a:lnSpc>
                  <a:spcPct val="80000"/>
                </a:lnSpc>
                <a:defRPr/>
              </a:pPr>
              <a:r>
                <a:rPr lang="en-US" altLang="ko-KR" sz="2000">
                  <a:latin typeface="HY중고딕" pitchFamily="18" charset="-127"/>
                  <a:ea typeface="HY중고딕" pitchFamily="18" charset="-127"/>
                </a:rPr>
                <a:t>system</a:t>
              </a:r>
            </a:p>
          </p:txBody>
        </p:sp>
        <p:sp>
          <p:nvSpPr>
            <p:cNvPr id="43019" name="Rectangle 1035"/>
            <p:cNvSpPr>
              <a:spLocks noChangeArrowheads="1"/>
            </p:cNvSpPr>
            <p:nvPr/>
          </p:nvSpPr>
          <p:spPr bwMode="auto">
            <a:xfrm>
              <a:off x="3840" y="3312"/>
              <a:ext cx="816" cy="384"/>
            </a:xfrm>
            <a:prstGeom prst="rect">
              <a:avLst/>
            </a:prstGeom>
            <a:gradFill rotWithShape="0">
              <a:gsLst>
                <a:gs pos="0">
                  <a:srgbClr val="FFCCCC"/>
                </a:gs>
                <a:gs pos="50000">
                  <a:schemeClr val="bg1"/>
                </a:gs>
                <a:gs pos="100000">
                  <a:srgbClr val="FFCCCC"/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lnSpc>
                  <a:spcPct val="80000"/>
                </a:lnSpc>
                <a:defRPr/>
              </a:pPr>
              <a:r>
                <a:rPr lang="en-US" altLang="ko-KR" sz="2000">
                  <a:latin typeface="HY중고딕" pitchFamily="18" charset="-127"/>
                  <a:ea typeface="HY중고딕" pitchFamily="18" charset="-127"/>
                </a:rPr>
                <a:t>Distributed</a:t>
              </a:r>
            </a:p>
            <a:p>
              <a:pPr algn="ctr">
                <a:lnSpc>
                  <a:spcPct val="80000"/>
                </a:lnSpc>
                <a:defRPr/>
              </a:pPr>
              <a:r>
                <a:rPr lang="en-US" altLang="ko-KR" sz="2000">
                  <a:latin typeface="HY중고딕" pitchFamily="18" charset="-127"/>
                  <a:ea typeface="HY중고딕" pitchFamily="18" charset="-127"/>
                </a:rPr>
                <a:t>processing</a:t>
              </a:r>
            </a:p>
            <a:p>
              <a:pPr algn="ctr">
                <a:lnSpc>
                  <a:spcPct val="80000"/>
                </a:lnSpc>
                <a:defRPr/>
              </a:pPr>
              <a:r>
                <a:rPr lang="en-US" altLang="ko-KR" sz="2000">
                  <a:latin typeface="HY중고딕" pitchFamily="18" charset="-127"/>
                  <a:ea typeface="HY중고딕" pitchFamily="18" charset="-127"/>
                </a:rPr>
                <a:t>system</a:t>
              </a:r>
            </a:p>
          </p:txBody>
        </p:sp>
        <p:cxnSp>
          <p:nvCxnSpPr>
            <p:cNvPr id="14350" name="AutoShape 1036"/>
            <p:cNvCxnSpPr>
              <a:cxnSpLocks noChangeShapeType="1"/>
              <a:stCxn id="14343" idx="0"/>
              <a:endCxn id="43014" idx="2"/>
            </p:cNvCxnSpPr>
            <p:nvPr/>
          </p:nvCxnSpPr>
          <p:spPr bwMode="auto">
            <a:xfrm rot="5400000" flipH="1">
              <a:off x="2040" y="1368"/>
              <a:ext cx="624" cy="576"/>
            </a:xfrm>
            <a:prstGeom prst="curvedConnector3">
              <a:avLst>
                <a:gd name="adj1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4351" name="AutoShape 1037"/>
            <p:cNvCxnSpPr>
              <a:cxnSpLocks noChangeShapeType="1"/>
              <a:stCxn id="14343" idx="0"/>
              <a:endCxn id="43015" idx="2"/>
            </p:cNvCxnSpPr>
            <p:nvPr/>
          </p:nvCxnSpPr>
          <p:spPr bwMode="auto">
            <a:xfrm rot="-5400000">
              <a:off x="2616" y="1368"/>
              <a:ext cx="624" cy="576"/>
            </a:xfrm>
            <a:prstGeom prst="curvedConnector3">
              <a:avLst>
                <a:gd name="adj1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4352" name="AutoShape 1038"/>
            <p:cNvCxnSpPr>
              <a:cxnSpLocks noChangeShapeType="1"/>
              <a:stCxn id="14343" idx="3"/>
              <a:endCxn id="43016" idx="3"/>
            </p:cNvCxnSpPr>
            <p:nvPr/>
          </p:nvCxnSpPr>
          <p:spPr bwMode="auto">
            <a:xfrm rot="5400000">
              <a:off x="1746" y="2522"/>
              <a:ext cx="148" cy="759"/>
            </a:xfrm>
            <a:prstGeom prst="curvedConnector4">
              <a:avLst>
                <a:gd name="adj1" fmla="val 197296"/>
                <a:gd name="adj2" fmla="val 62056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4353" name="AutoShape 1039"/>
            <p:cNvCxnSpPr>
              <a:cxnSpLocks noChangeShapeType="1"/>
              <a:stCxn id="14343" idx="3"/>
              <a:endCxn id="43017" idx="3"/>
            </p:cNvCxnSpPr>
            <p:nvPr/>
          </p:nvCxnSpPr>
          <p:spPr bwMode="auto">
            <a:xfrm rot="5400000">
              <a:off x="1458" y="2810"/>
              <a:ext cx="724" cy="759"/>
            </a:xfrm>
            <a:prstGeom prst="curvedConnector2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4354" name="AutoShape 1040"/>
            <p:cNvCxnSpPr>
              <a:cxnSpLocks noChangeShapeType="1"/>
              <a:stCxn id="14343" idx="5"/>
              <a:endCxn id="43018" idx="1"/>
            </p:cNvCxnSpPr>
            <p:nvPr/>
          </p:nvCxnSpPr>
          <p:spPr bwMode="auto">
            <a:xfrm rot="16200000" flipH="1">
              <a:off x="3411" y="2498"/>
              <a:ext cx="100" cy="759"/>
            </a:xfrm>
            <a:prstGeom prst="curvedConnector4">
              <a:avLst>
                <a:gd name="adj1" fmla="val 292000"/>
                <a:gd name="adj2" fmla="val 62056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4355" name="AutoShape 1041"/>
            <p:cNvCxnSpPr>
              <a:cxnSpLocks noChangeShapeType="1"/>
              <a:stCxn id="14343" idx="5"/>
              <a:endCxn id="43019" idx="1"/>
            </p:cNvCxnSpPr>
            <p:nvPr/>
          </p:nvCxnSpPr>
          <p:spPr bwMode="auto">
            <a:xfrm rot="16200000" flipH="1">
              <a:off x="3123" y="2786"/>
              <a:ext cx="676" cy="759"/>
            </a:xfrm>
            <a:prstGeom prst="curvedConnector2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14356" name="Rectangle 1042"/>
            <p:cNvSpPr>
              <a:spLocks noChangeArrowheads="1"/>
            </p:cNvSpPr>
            <p:nvPr/>
          </p:nvSpPr>
          <p:spPr bwMode="auto">
            <a:xfrm>
              <a:off x="2400" y="1584"/>
              <a:ext cx="480" cy="192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r>
                <a:rPr lang="ko-KR" altLang="en-US" sz="2000">
                  <a:latin typeface="HY중고딕" pitchFamily="18" charset="-127"/>
                  <a:ea typeface="HY중고딕" pitchFamily="18" charset="-127"/>
                </a:rPr>
                <a:t>실시간성</a:t>
              </a:r>
            </a:p>
          </p:txBody>
        </p:sp>
        <p:sp>
          <p:nvSpPr>
            <p:cNvPr id="14357" name="Rectangle 1043"/>
            <p:cNvSpPr>
              <a:spLocks noChangeArrowheads="1"/>
            </p:cNvSpPr>
            <p:nvPr/>
          </p:nvSpPr>
          <p:spPr bwMode="auto">
            <a:xfrm>
              <a:off x="1824" y="2976"/>
              <a:ext cx="384" cy="336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r>
                <a:rPr lang="ko-KR" altLang="en-US" sz="2000">
                  <a:latin typeface="HY중고딕" pitchFamily="18" charset="-127"/>
                  <a:ea typeface="HY중고딕" pitchFamily="18" charset="-127"/>
                </a:rPr>
                <a:t>저장장치</a:t>
              </a:r>
            </a:p>
            <a:p>
              <a:r>
                <a:rPr lang="ko-KR" altLang="en-US" sz="2000">
                  <a:latin typeface="HY중고딕" pitchFamily="18" charset="-127"/>
                  <a:ea typeface="HY중고딕" pitchFamily="18" charset="-127"/>
                </a:rPr>
                <a:t>접근성</a:t>
              </a:r>
            </a:p>
          </p:txBody>
        </p:sp>
        <p:sp>
          <p:nvSpPr>
            <p:cNvPr id="14358" name="Rectangle 1044"/>
            <p:cNvSpPr>
              <a:spLocks noChangeArrowheads="1"/>
            </p:cNvSpPr>
            <p:nvPr/>
          </p:nvSpPr>
          <p:spPr bwMode="auto">
            <a:xfrm>
              <a:off x="3120" y="2976"/>
              <a:ext cx="384" cy="336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r>
                <a:rPr lang="ko-KR" altLang="en-US" sz="2000">
                  <a:latin typeface="HY중고딕" pitchFamily="18" charset="-127"/>
                  <a:ea typeface="HY중고딕" pitchFamily="18" charset="-127"/>
                </a:rPr>
                <a:t>데이터</a:t>
              </a:r>
            </a:p>
            <a:p>
              <a:r>
                <a:rPr lang="ko-KR" altLang="en-US" sz="2000">
                  <a:latin typeface="HY중고딕" pitchFamily="18" charset="-127"/>
                  <a:ea typeface="HY중고딕" pitchFamily="18" charset="-127"/>
                </a:rPr>
                <a:t>집중</a:t>
              </a:r>
            </a:p>
          </p:txBody>
        </p:sp>
      </p:grpSp>
      <p:sp>
        <p:nvSpPr>
          <p:cNvPr id="14340" name="Rectangle 1045"/>
          <p:cNvSpPr>
            <a:spLocks noChangeArrowheads="1"/>
          </p:cNvSpPr>
          <p:nvPr/>
        </p:nvSpPr>
        <p:spPr bwMode="auto">
          <a:xfrm>
            <a:off x="239713" y="1338263"/>
            <a:ext cx="13801725" cy="86407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>
              <a:latin typeface="HY중고딕" pitchFamily="18" charset="-127"/>
            </a:endParaRPr>
          </a:p>
        </p:txBody>
      </p:sp>
      <p:sp>
        <p:nvSpPr>
          <p:cNvPr id="43030" name="Rectangle 1046"/>
          <p:cNvSpPr>
            <a:spLocks noChangeArrowheads="1"/>
          </p:cNvSpPr>
          <p:nvPr/>
        </p:nvSpPr>
        <p:spPr bwMode="auto">
          <a:xfrm>
            <a:off x="960438" y="977900"/>
            <a:ext cx="11880850" cy="839788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rgbClr val="FFFF99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/>
          <a:p>
            <a:pPr>
              <a:defRPr/>
            </a:pPr>
            <a:r>
              <a:rPr lang="en-US" altLang="ko-KR" sz="2400">
                <a:solidFill>
                  <a:srgbClr val="A50021"/>
                </a:solidFill>
                <a:latin typeface="HY중고딕" pitchFamily="18" charset="-127"/>
                <a:ea typeface="HY중고딕" pitchFamily="18" charset="-127"/>
              </a:rPr>
              <a:t>3. </a:t>
            </a:r>
            <a:r>
              <a:rPr lang="ko-KR" altLang="en-US" sz="2400">
                <a:solidFill>
                  <a:srgbClr val="A50021"/>
                </a:solidFill>
                <a:latin typeface="HY중고딕" pitchFamily="18" charset="-127"/>
                <a:ea typeface="HY중고딕" pitchFamily="18" charset="-127"/>
              </a:rPr>
              <a:t>데이터 처리 시스템 </a:t>
            </a:r>
            <a:r>
              <a:rPr lang="en-US" altLang="ko-KR" sz="2400">
                <a:solidFill>
                  <a:srgbClr val="A50021"/>
                </a:solidFill>
                <a:latin typeface="HY중고딕" pitchFamily="18" charset="-127"/>
                <a:ea typeface="HY중고딕" pitchFamily="18" charset="-127"/>
              </a:rPr>
              <a:t>– 3.1 </a:t>
            </a:r>
            <a:r>
              <a:rPr lang="ko-KR" altLang="en-US" sz="2400">
                <a:solidFill>
                  <a:srgbClr val="A50021"/>
                </a:solidFill>
                <a:latin typeface="HY중고딕" pitchFamily="18" charset="-127"/>
                <a:ea typeface="HY중고딕" pitchFamily="18" charset="-127"/>
              </a:rPr>
              <a:t>일괄 처리 시스템 </a:t>
            </a:r>
            <a:r>
              <a:rPr lang="en-US" altLang="ko-KR" sz="2400" err="1">
                <a:solidFill>
                  <a:srgbClr val="A50021"/>
                </a:solidFill>
                <a:latin typeface="HY중고딕" pitchFamily="18" charset="-127"/>
                <a:ea typeface="HY중고딕" pitchFamily="18" charset="-127"/>
              </a:rPr>
              <a:t>vs</a:t>
            </a:r>
            <a:r>
              <a:rPr lang="en-US" altLang="ko-KR" sz="2400">
                <a:solidFill>
                  <a:srgbClr val="A50021"/>
                </a:solidFill>
                <a:latin typeface="HY중고딕" pitchFamily="18" charset="-127"/>
                <a:ea typeface="HY중고딕" pitchFamily="18" charset="-127"/>
              </a:rPr>
              <a:t> </a:t>
            </a:r>
            <a:r>
              <a:rPr lang="ko-KR" altLang="en-US" sz="2400">
                <a:solidFill>
                  <a:srgbClr val="A50021"/>
                </a:solidFill>
                <a:latin typeface="HY중고딕" pitchFamily="18" charset="-127"/>
                <a:ea typeface="HY중고딕" pitchFamily="18" charset="-127"/>
              </a:rPr>
              <a:t>온라인 처리 시스템</a:t>
            </a:r>
          </a:p>
        </p:txBody>
      </p:sp>
      <p:sp>
        <p:nvSpPr>
          <p:cNvPr id="43031" name="Rectangle 1047"/>
          <p:cNvSpPr>
            <a:spLocks noChangeArrowheads="1"/>
          </p:cNvSpPr>
          <p:nvPr/>
        </p:nvSpPr>
        <p:spPr bwMode="auto">
          <a:xfrm>
            <a:off x="863600" y="4679950"/>
            <a:ext cx="3024188" cy="2089150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rgbClr val="FFFF99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ko-KR" altLang="en-US" sz="2400">
                <a:solidFill>
                  <a:srgbClr val="A50021"/>
                </a:solidFill>
                <a:latin typeface="HY중고딕" pitchFamily="18" charset="-127"/>
                <a:ea typeface="HY중고딕" pitchFamily="18" charset="-127"/>
              </a:rPr>
              <a:t>데이터 처리 </a:t>
            </a:r>
            <a:endParaRPr lang="en-US" altLang="ko-KR" sz="2400">
              <a:solidFill>
                <a:srgbClr val="A50021"/>
              </a:solidFill>
              <a:latin typeface="HY중고딕" pitchFamily="18" charset="-127"/>
              <a:ea typeface="HY중고딕" pitchFamily="18" charset="-127"/>
            </a:endParaRPr>
          </a:p>
          <a:p>
            <a:pPr algn="ctr">
              <a:defRPr/>
            </a:pPr>
            <a:r>
              <a:rPr lang="ko-KR" altLang="en-US" sz="2400">
                <a:solidFill>
                  <a:srgbClr val="A50021"/>
                </a:solidFill>
                <a:latin typeface="HY중고딕" pitchFamily="18" charset="-127"/>
                <a:ea typeface="HY중고딕" pitchFamily="18" charset="-127"/>
              </a:rPr>
              <a:t>시스템의 분류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제목 1"/>
          <p:cNvSpPr>
            <a:spLocks noGrp="1"/>
          </p:cNvSpPr>
          <p:nvPr>
            <p:ph type="title"/>
          </p:nvPr>
        </p:nvSpPr>
        <p:spPr bwMode="auto">
          <a:xfrm>
            <a:off x="720725" y="431800"/>
            <a:ext cx="12960350" cy="792163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en-US" altLang="ko-KR" smtClean="0"/>
              <a:t>4. </a:t>
            </a:r>
            <a:r>
              <a:rPr lang="ko-KR" altLang="en-US" smtClean="0"/>
              <a:t>테이블 명세서</a:t>
            </a:r>
          </a:p>
        </p:txBody>
      </p:sp>
      <p:pic>
        <p:nvPicPr>
          <p:cNvPr id="102403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92163" y="1512888"/>
            <a:ext cx="12526962" cy="6911975"/>
          </a:xfrm>
          <a:prstGeom prst="rect">
            <a:avLst/>
          </a:prstGeom>
          <a:noFill/>
          <a:ln w="9525" algn="ctr">
            <a:solidFill>
              <a:schemeClr val="tx2"/>
            </a:solidFill>
            <a:miter lim="800000"/>
            <a:headEnd/>
            <a:tailEnd/>
          </a:ln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제목 1"/>
          <p:cNvSpPr>
            <a:spLocks noGrp="1"/>
          </p:cNvSpPr>
          <p:nvPr>
            <p:ph type="title"/>
          </p:nvPr>
        </p:nvSpPr>
        <p:spPr bwMode="auto">
          <a:xfrm>
            <a:off x="720725" y="431800"/>
            <a:ext cx="12960350" cy="792163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en-US" altLang="ko-KR" smtClean="0"/>
              <a:t>5. ERwin</a:t>
            </a:r>
            <a:r>
              <a:rPr lang="ko-KR" altLang="en-US" smtClean="0"/>
              <a:t>을 이용한 모델링</a:t>
            </a:r>
          </a:p>
        </p:txBody>
      </p:sp>
      <p:pic>
        <p:nvPicPr>
          <p:cNvPr id="103427" name="Picture 3"/>
          <p:cNvPicPr>
            <a:picLocks noChangeAspect="1" noChangeArrowheads="1"/>
          </p:cNvPicPr>
          <p:nvPr/>
        </p:nvPicPr>
        <p:blipFill>
          <a:blip r:embed="rId2" cstate="print"/>
          <a:srcRect r="27879" b="29964"/>
          <a:stretch>
            <a:fillRect/>
          </a:stretch>
        </p:blipFill>
        <p:spPr bwMode="auto">
          <a:xfrm>
            <a:off x="936625" y="1152525"/>
            <a:ext cx="12034838" cy="9001125"/>
          </a:xfrm>
          <a:prstGeom prst="rect">
            <a:avLst/>
          </a:prstGeom>
          <a:noFill/>
          <a:ln w="9525" algn="ctr">
            <a:solidFill>
              <a:schemeClr val="tx2"/>
            </a:solidFill>
            <a:miter lim="800000"/>
            <a:headEnd/>
            <a:tailEnd/>
          </a:ln>
        </p:spPr>
      </p:pic>
      <p:sp>
        <p:nvSpPr>
          <p:cNvPr id="6" name="직사각형 5"/>
          <p:cNvSpPr/>
          <p:nvPr/>
        </p:nvSpPr>
        <p:spPr bwMode="auto">
          <a:xfrm>
            <a:off x="9001125" y="5113338"/>
            <a:ext cx="1655763" cy="503237"/>
          </a:xfrm>
          <a:prstGeom prst="rect">
            <a:avLst/>
          </a:prstGeom>
          <a:noFill/>
          <a:ln w="38100">
            <a:solidFill>
              <a:srgbClr val="FF0066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pPr>
              <a:defRPr/>
            </a:pPr>
            <a:endParaRPr lang="ko-KR" altLang="en-US">
              <a:solidFill>
                <a:schemeClr val="tx1"/>
              </a:solidFill>
              <a:latin typeface="HY중고딕" pitchFamily="18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제목 1"/>
          <p:cNvSpPr>
            <a:spLocks noGrp="1"/>
          </p:cNvSpPr>
          <p:nvPr>
            <p:ph type="title"/>
          </p:nvPr>
        </p:nvSpPr>
        <p:spPr bwMode="auto">
          <a:xfrm>
            <a:off x="720725" y="431800"/>
            <a:ext cx="12960350" cy="792163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en-US" altLang="ko-KR" smtClean="0"/>
              <a:t>5. ERwin</a:t>
            </a:r>
            <a:r>
              <a:rPr lang="ko-KR" altLang="en-US" smtClean="0"/>
              <a:t>을 이용한 모델링</a:t>
            </a:r>
          </a:p>
        </p:txBody>
      </p:sp>
      <p:pic>
        <p:nvPicPr>
          <p:cNvPr id="104451" name="Picture 2"/>
          <p:cNvPicPr>
            <a:picLocks noChangeAspect="1" noChangeArrowheads="1"/>
          </p:cNvPicPr>
          <p:nvPr/>
        </p:nvPicPr>
        <p:blipFill>
          <a:blip r:embed="rId2" cstate="print"/>
          <a:srcRect r="10670" b="47705"/>
          <a:stretch>
            <a:fillRect/>
          </a:stretch>
        </p:blipFill>
        <p:spPr bwMode="auto">
          <a:xfrm>
            <a:off x="431800" y="1439863"/>
            <a:ext cx="13096875" cy="5905500"/>
          </a:xfrm>
          <a:prstGeom prst="rect">
            <a:avLst/>
          </a:prstGeom>
          <a:noFill/>
          <a:ln w="9525" algn="ctr">
            <a:solidFill>
              <a:schemeClr val="tx2"/>
            </a:solidFill>
            <a:miter lim="800000"/>
            <a:headEnd/>
            <a:tailEnd/>
          </a:ln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제목 1"/>
          <p:cNvSpPr>
            <a:spLocks noGrp="1"/>
          </p:cNvSpPr>
          <p:nvPr>
            <p:ph type="title"/>
          </p:nvPr>
        </p:nvSpPr>
        <p:spPr bwMode="auto">
          <a:xfrm>
            <a:off x="720725" y="431800"/>
            <a:ext cx="12960350" cy="792163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en-US" altLang="ko-KR" smtClean="0"/>
              <a:t>5. ERwin</a:t>
            </a:r>
            <a:r>
              <a:rPr lang="ko-KR" altLang="en-US" smtClean="0"/>
              <a:t>을 이용한 모델링</a:t>
            </a:r>
          </a:p>
        </p:txBody>
      </p:sp>
      <p:pic>
        <p:nvPicPr>
          <p:cNvPr id="105475" name="Picture 2"/>
          <p:cNvPicPr>
            <a:picLocks noChangeAspect="1" noChangeArrowheads="1"/>
          </p:cNvPicPr>
          <p:nvPr/>
        </p:nvPicPr>
        <p:blipFill>
          <a:blip r:embed="rId2" cstate="print"/>
          <a:srcRect l="41788" t="14948" r="7729" b="16454"/>
          <a:stretch>
            <a:fillRect/>
          </a:stretch>
        </p:blipFill>
        <p:spPr bwMode="auto">
          <a:xfrm>
            <a:off x="6553200" y="1368425"/>
            <a:ext cx="7018338" cy="7345363"/>
          </a:xfrm>
          <a:prstGeom prst="rect">
            <a:avLst/>
          </a:prstGeom>
          <a:noFill/>
          <a:ln w="9525" algn="ctr">
            <a:solidFill>
              <a:schemeClr val="tx2"/>
            </a:solidFill>
            <a:miter lim="800000"/>
            <a:headEnd/>
            <a:tailEnd/>
          </a:ln>
        </p:spPr>
      </p:pic>
      <p:pic>
        <p:nvPicPr>
          <p:cNvPr id="105476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4825" y="5616575"/>
            <a:ext cx="7621588" cy="4321175"/>
          </a:xfrm>
          <a:prstGeom prst="rect">
            <a:avLst/>
          </a:prstGeom>
          <a:noFill/>
          <a:ln w="9525" algn="ctr">
            <a:solidFill>
              <a:schemeClr val="tx2"/>
            </a:solidFill>
            <a:miter lim="800000"/>
            <a:headEnd/>
            <a:tailEnd/>
          </a:ln>
        </p:spPr>
      </p:pic>
      <p:sp>
        <p:nvSpPr>
          <p:cNvPr id="6" name="직사각형 5"/>
          <p:cNvSpPr/>
          <p:nvPr/>
        </p:nvSpPr>
        <p:spPr bwMode="auto">
          <a:xfrm>
            <a:off x="4248150" y="8137525"/>
            <a:ext cx="2089150" cy="358775"/>
          </a:xfrm>
          <a:prstGeom prst="rect">
            <a:avLst/>
          </a:prstGeom>
          <a:noFill/>
          <a:ln w="38100">
            <a:solidFill>
              <a:srgbClr val="FF0066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pPr>
              <a:defRPr/>
            </a:pPr>
            <a:endParaRPr lang="ko-KR" altLang="en-US">
              <a:solidFill>
                <a:schemeClr val="tx1"/>
              </a:solidFill>
              <a:latin typeface="HY중고딕" pitchFamily="18" charset="-127"/>
            </a:endParaRPr>
          </a:p>
        </p:txBody>
      </p:sp>
      <p:sp>
        <p:nvSpPr>
          <p:cNvPr id="7" name="직사각형 6"/>
          <p:cNvSpPr/>
          <p:nvPr/>
        </p:nvSpPr>
        <p:spPr bwMode="auto">
          <a:xfrm>
            <a:off x="10296525" y="6840538"/>
            <a:ext cx="2233613" cy="288925"/>
          </a:xfrm>
          <a:prstGeom prst="rect">
            <a:avLst/>
          </a:prstGeom>
          <a:noFill/>
          <a:ln w="38100">
            <a:solidFill>
              <a:srgbClr val="FF0066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pPr>
              <a:defRPr/>
            </a:pPr>
            <a:endParaRPr lang="ko-KR" altLang="en-US">
              <a:solidFill>
                <a:schemeClr val="tx1"/>
              </a:solidFill>
              <a:latin typeface="HY중고딕" pitchFamily="18" charset="-127"/>
            </a:endParaRPr>
          </a:p>
        </p:txBody>
      </p:sp>
      <p:sp>
        <p:nvSpPr>
          <p:cNvPr id="8" name="직사각형 7"/>
          <p:cNvSpPr/>
          <p:nvPr/>
        </p:nvSpPr>
        <p:spPr bwMode="auto">
          <a:xfrm>
            <a:off x="8640763" y="6408738"/>
            <a:ext cx="1368425" cy="215900"/>
          </a:xfrm>
          <a:prstGeom prst="rect">
            <a:avLst/>
          </a:prstGeom>
          <a:noFill/>
          <a:ln w="38100">
            <a:solidFill>
              <a:srgbClr val="FF0066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pPr>
              <a:defRPr/>
            </a:pPr>
            <a:endParaRPr lang="ko-KR" altLang="en-US">
              <a:solidFill>
                <a:schemeClr val="tx1"/>
              </a:solidFill>
              <a:latin typeface="HY중고딕" pitchFamily="18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제목 1"/>
          <p:cNvSpPr>
            <a:spLocks noGrp="1"/>
          </p:cNvSpPr>
          <p:nvPr>
            <p:ph type="title"/>
          </p:nvPr>
        </p:nvSpPr>
        <p:spPr bwMode="auto">
          <a:xfrm>
            <a:off x="720725" y="431800"/>
            <a:ext cx="12960350" cy="792163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en-US" altLang="ko-KR" smtClean="0"/>
              <a:t>5. ERwin</a:t>
            </a:r>
            <a:r>
              <a:rPr lang="ko-KR" altLang="en-US" smtClean="0"/>
              <a:t>을 이용한 모델링</a:t>
            </a:r>
          </a:p>
        </p:txBody>
      </p:sp>
      <p:pic>
        <p:nvPicPr>
          <p:cNvPr id="106499" name="Picture 3"/>
          <p:cNvPicPr>
            <a:picLocks noChangeAspect="1" noChangeArrowheads="1"/>
          </p:cNvPicPr>
          <p:nvPr/>
        </p:nvPicPr>
        <p:blipFill>
          <a:blip r:embed="rId2" cstate="print"/>
          <a:srcRect l="18198" t="16006" r="20055" b="19502"/>
          <a:stretch>
            <a:fillRect/>
          </a:stretch>
        </p:blipFill>
        <p:spPr bwMode="auto">
          <a:xfrm>
            <a:off x="504825" y="1152525"/>
            <a:ext cx="7573963" cy="6092825"/>
          </a:xfrm>
          <a:prstGeom prst="rect">
            <a:avLst/>
          </a:prstGeom>
          <a:noFill/>
          <a:ln w="9525" algn="ctr">
            <a:solidFill>
              <a:schemeClr val="tx2"/>
            </a:solidFill>
            <a:miter lim="800000"/>
            <a:headEnd/>
            <a:tailEnd/>
          </a:ln>
        </p:spPr>
      </p:pic>
      <p:pic>
        <p:nvPicPr>
          <p:cNvPr id="106500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24638" y="3830638"/>
            <a:ext cx="7315200" cy="6380162"/>
          </a:xfrm>
          <a:prstGeom prst="rect">
            <a:avLst/>
          </a:prstGeom>
          <a:noFill/>
          <a:ln w="9525" algn="ctr">
            <a:solidFill>
              <a:schemeClr val="tx2"/>
            </a:solidFill>
            <a:miter lim="800000"/>
            <a:headEnd/>
            <a:tailEnd/>
          </a:ln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제목 1"/>
          <p:cNvSpPr>
            <a:spLocks noGrp="1"/>
          </p:cNvSpPr>
          <p:nvPr>
            <p:ph type="title"/>
          </p:nvPr>
        </p:nvSpPr>
        <p:spPr bwMode="auto">
          <a:xfrm>
            <a:off x="720725" y="431800"/>
            <a:ext cx="12960350" cy="792163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en-US" altLang="ko-KR" smtClean="0"/>
              <a:t>5. ERwin</a:t>
            </a:r>
            <a:r>
              <a:rPr lang="ko-KR" altLang="en-US" smtClean="0"/>
              <a:t>을 이용한 모델링</a:t>
            </a:r>
          </a:p>
        </p:txBody>
      </p:sp>
      <p:pic>
        <p:nvPicPr>
          <p:cNvPr id="107523" name="Picture 3"/>
          <p:cNvPicPr>
            <a:picLocks noChangeAspect="1" noChangeArrowheads="1"/>
          </p:cNvPicPr>
          <p:nvPr/>
        </p:nvPicPr>
        <p:blipFill>
          <a:blip r:embed="rId2" cstate="print"/>
          <a:srcRect r="13120" b="20581"/>
          <a:stretch>
            <a:fillRect/>
          </a:stretch>
        </p:blipFill>
        <p:spPr bwMode="auto">
          <a:xfrm>
            <a:off x="792163" y="1368425"/>
            <a:ext cx="12682537" cy="8928100"/>
          </a:xfrm>
          <a:prstGeom prst="rect">
            <a:avLst/>
          </a:prstGeom>
          <a:noFill/>
          <a:ln w="9525" algn="ctr">
            <a:solidFill>
              <a:schemeClr val="tx2"/>
            </a:solidFill>
            <a:miter lim="800000"/>
            <a:headEnd/>
            <a:tailEnd/>
          </a:ln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제목 1"/>
          <p:cNvSpPr>
            <a:spLocks noGrp="1"/>
          </p:cNvSpPr>
          <p:nvPr>
            <p:ph type="title"/>
          </p:nvPr>
        </p:nvSpPr>
        <p:spPr bwMode="auto">
          <a:xfrm>
            <a:off x="720725" y="431800"/>
            <a:ext cx="12960350" cy="792163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en-US" altLang="ko-KR" smtClean="0"/>
              <a:t>5. ERwin</a:t>
            </a:r>
            <a:r>
              <a:rPr lang="ko-KR" altLang="en-US" smtClean="0"/>
              <a:t>을 이용한 모델링</a:t>
            </a:r>
          </a:p>
        </p:txBody>
      </p:sp>
      <p:pic>
        <p:nvPicPr>
          <p:cNvPr id="108547" name="Picture 2"/>
          <p:cNvPicPr>
            <a:picLocks noChangeAspect="1" noChangeArrowheads="1"/>
          </p:cNvPicPr>
          <p:nvPr/>
        </p:nvPicPr>
        <p:blipFill>
          <a:blip r:embed="rId2" cstate="print"/>
          <a:srcRect r="11180" b="31448"/>
          <a:stretch>
            <a:fillRect/>
          </a:stretch>
        </p:blipFill>
        <p:spPr bwMode="auto">
          <a:xfrm>
            <a:off x="720725" y="1368425"/>
            <a:ext cx="12719050" cy="7561263"/>
          </a:xfrm>
          <a:prstGeom prst="rect">
            <a:avLst/>
          </a:prstGeom>
          <a:noFill/>
          <a:ln w="9525" algn="ctr">
            <a:solidFill>
              <a:schemeClr val="tx2"/>
            </a:solidFill>
            <a:miter lim="800000"/>
            <a:headEnd/>
            <a:tailEnd/>
          </a:ln>
        </p:spPr>
      </p:pic>
      <p:sp>
        <p:nvSpPr>
          <p:cNvPr id="5" name="직사각형 4"/>
          <p:cNvSpPr/>
          <p:nvPr/>
        </p:nvSpPr>
        <p:spPr bwMode="auto">
          <a:xfrm>
            <a:off x="3384550" y="6192838"/>
            <a:ext cx="1871663" cy="360362"/>
          </a:xfrm>
          <a:prstGeom prst="rect">
            <a:avLst/>
          </a:prstGeom>
          <a:noFill/>
          <a:ln w="38100">
            <a:solidFill>
              <a:srgbClr val="FF0066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pPr>
              <a:defRPr/>
            </a:pPr>
            <a:endParaRPr lang="ko-KR" altLang="en-US">
              <a:solidFill>
                <a:schemeClr val="tx1"/>
              </a:solidFill>
              <a:latin typeface="HY중고딕" pitchFamily="18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제목 1"/>
          <p:cNvSpPr>
            <a:spLocks noGrp="1"/>
          </p:cNvSpPr>
          <p:nvPr>
            <p:ph type="title"/>
          </p:nvPr>
        </p:nvSpPr>
        <p:spPr bwMode="auto">
          <a:xfrm>
            <a:off x="720725" y="431800"/>
            <a:ext cx="12960350" cy="792163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en-US" altLang="ko-KR" smtClean="0"/>
              <a:t>5. ERwin</a:t>
            </a:r>
            <a:r>
              <a:rPr lang="ko-KR" altLang="en-US" smtClean="0"/>
              <a:t>을 이용한 모델링</a:t>
            </a:r>
          </a:p>
        </p:txBody>
      </p:sp>
      <p:grpSp>
        <p:nvGrpSpPr>
          <p:cNvPr id="109571" name="그룹 4"/>
          <p:cNvGrpSpPr>
            <a:grpSpLocks/>
          </p:cNvGrpSpPr>
          <p:nvPr/>
        </p:nvGrpSpPr>
        <p:grpSpPr bwMode="auto">
          <a:xfrm>
            <a:off x="431800" y="1296988"/>
            <a:ext cx="13160375" cy="8640762"/>
            <a:chOff x="432148" y="1296219"/>
            <a:chExt cx="13160558" cy="8640960"/>
          </a:xfrm>
        </p:grpSpPr>
        <p:pic>
          <p:nvPicPr>
            <p:cNvPr id="109572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 r="11836" b="24838"/>
            <a:stretch>
              <a:fillRect/>
            </a:stretch>
          </p:blipFill>
          <p:spPr bwMode="auto">
            <a:xfrm>
              <a:off x="432148" y="1296219"/>
              <a:ext cx="13160558" cy="8640960"/>
            </a:xfrm>
            <a:prstGeom prst="rect">
              <a:avLst/>
            </a:prstGeom>
            <a:noFill/>
            <a:ln w="9525" algn="ctr">
              <a:solidFill>
                <a:schemeClr val="tx2"/>
              </a:solidFill>
              <a:miter lim="800000"/>
              <a:headEnd/>
              <a:tailEnd/>
            </a:ln>
          </p:spPr>
        </p:pic>
        <p:sp>
          <p:nvSpPr>
            <p:cNvPr id="109573" name="직사각형 3"/>
            <p:cNvSpPr>
              <a:spLocks noChangeArrowheads="1"/>
            </p:cNvSpPr>
            <p:nvPr/>
          </p:nvSpPr>
          <p:spPr bwMode="auto">
            <a:xfrm>
              <a:off x="5565036" y="4464571"/>
              <a:ext cx="4536504" cy="5040560"/>
            </a:xfrm>
            <a:prstGeom prst="rect">
              <a:avLst/>
            </a:prstGeom>
            <a:noFill/>
            <a:ln w="57150" algn="ctr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/>
            </a:p>
          </p:txBody>
        </p:sp>
      </p:grp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제목 1"/>
          <p:cNvSpPr>
            <a:spLocks noGrp="1"/>
          </p:cNvSpPr>
          <p:nvPr>
            <p:ph type="title"/>
          </p:nvPr>
        </p:nvSpPr>
        <p:spPr bwMode="auto">
          <a:xfrm>
            <a:off x="720725" y="431800"/>
            <a:ext cx="12960350" cy="792163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en-US" altLang="ko-KR" smtClean="0"/>
              <a:t>5. ERwin</a:t>
            </a:r>
            <a:r>
              <a:rPr lang="ko-KR" altLang="en-US" smtClean="0"/>
              <a:t>을 이용한 모델링</a:t>
            </a:r>
          </a:p>
        </p:txBody>
      </p:sp>
      <p:pic>
        <p:nvPicPr>
          <p:cNvPr id="110595" name="Picture 2"/>
          <p:cNvPicPr>
            <a:picLocks noChangeAspect="1" noChangeArrowheads="1"/>
          </p:cNvPicPr>
          <p:nvPr/>
        </p:nvPicPr>
        <p:blipFill>
          <a:blip r:embed="rId2" cstate="print"/>
          <a:srcRect r="11836" b="30936"/>
          <a:stretch>
            <a:fillRect/>
          </a:stretch>
        </p:blipFill>
        <p:spPr bwMode="auto">
          <a:xfrm>
            <a:off x="576263" y="1512888"/>
            <a:ext cx="13009562" cy="7848600"/>
          </a:xfrm>
          <a:prstGeom prst="rect">
            <a:avLst/>
          </a:prstGeom>
          <a:noFill/>
          <a:ln w="9525" algn="ctr">
            <a:solidFill>
              <a:schemeClr val="tx2"/>
            </a:solidFill>
            <a:miter lim="800000"/>
            <a:headEnd/>
            <a:tailEnd/>
          </a:ln>
        </p:spPr>
      </p:pic>
      <p:sp>
        <p:nvSpPr>
          <p:cNvPr id="4" name="직사각형 3"/>
          <p:cNvSpPr/>
          <p:nvPr/>
        </p:nvSpPr>
        <p:spPr bwMode="auto">
          <a:xfrm>
            <a:off x="4032250" y="1944688"/>
            <a:ext cx="5256213" cy="360362"/>
          </a:xfrm>
          <a:prstGeom prst="rect">
            <a:avLst/>
          </a:prstGeom>
          <a:noFill/>
          <a:ln w="38100">
            <a:solidFill>
              <a:srgbClr val="FF0066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pPr>
              <a:defRPr/>
            </a:pPr>
            <a:endParaRPr lang="ko-KR" altLang="en-US">
              <a:solidFill>
                <a:schemeClr val="tx1"/>
              </a:solidFill>
              <a:latin typeface="HY중고딕" pitchFamily="18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제목 1"/>
          <p:cNvSpPr>
            <a:spLocks noGrp="1"/>
          </p:cNvSpPr>
          <p:nvPr>
            <p:ph type="title"/>
          </p:nvPr>
        </p:nvSpPr>
        <p:spPr bwMode="auto">
          <a:xfrm>
            <a:off x="720725" y="431800"/>
            <a:ext cx="12960350" cy="792163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en-US" altLang="ko-KR" smtClean="0"/>
              <a:t>5. ERwin</a:t>
            </a:r>
            <a:r>
              <a:rPr lang="ko-KR" altLang="en-US" smtClean="0"/>
              <a:t>을 이용한 모델링</a:t>
            </a:r>
          </a:p>
        </p:txBody>
      </p:sp>
      <p:pic>
        <p:nvPicPr>
          <p:cNvPr id="111619" name="Picture 2"/>
          <p:cNvPicPr>
            <a:picLocks noChangeAspect="1" noChangeArrowheads="1"/>
          </p:cNvPicPr>
          <p:nvPr/>
        </p:nvPicPr>
        <p:blipFill>
          <a:blip r:embed="rId2" cstate="print"/>
          <a:srcRect r="11946" b="24541"/>
          <a:stretch>
            <a:fillRect/>
          </a:stretch>
        </p:blipFill>
        <p:spPr bwMode="auto">
          <a:xfrm>
            <a:off x="576263" y="1296988"/>
            <a:ext cx="12765087" cy="8424862"/>
          </a:xfrm>
          <a:prstGeom prst="rect">
            <a:avLst/>
          </a:prstGeom>
          <a:noFill/>
          <a:ln w="9525" algn="ctr">
            <a:solidFill>
              <a:schemeClr val="tx2"/>
            </a:solidFill>
            <a:miter lim="800000"/>
            <a:headEnd/>
            <a:tailEnd/>
          </a:ln>
        </p:spPr>
      </p:pic>
      <p:sp>
        <p:nvSpPr>
          <p:cNvPr id="4" name="직사각형 3"/>
          <p:cNvSpPr/>
          <p:nvPr/>
        </p:nvSpPr>
        <p:spPr bwMode="auto">
          <a:xfrm>
            <a:off x="8280400" y="9001125"/>
            <a:ext cx="865188" cy="431800"/>
          </a:xfrm>
          <a:prstGeom prst="rect">
            <a:avLst/>
          </a:prstGeom>
          <a:noFill/>
          <a:ln w="38100">
            <a:solidFill>
              <a:srgbClr val="FF0066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pPr>
              <a:defRPr/>
            </a:pPr>
            <a:endParaRPr lang="ko-KR" altLang="en-US">
              <a:solidFill>
                <a:schemeClr val="tx1"/>
              </a:solidFill>
              <a:latin typeface="HY중고딕" pitchFamily="18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ext Box 2"/>
          <p:cNvSpPr txBox="1">
            <a:spLocks noChangeArrowheads="1"/>
          </p:cNvSpPr>
          <p:nvPr/>
        </p:nvSpPr>
        <p:spPr bwMode="auto">
          <a:xfrm>
            <a:off x="720725" y="2178050"/>
            <a:ext cx="12960350" cy="212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457200" indent="-457200">
              <a:spcBef>
                <a:spcPct val="50000"/>
              </a:spcBef>
              <a:buClr>
                <a:srgbClr val="FF3300"/>
              </a:buClr>
              <a:buFont typeface="Wingdings" pitchFamily="2" charset="2"/>
              <a:buChar char="v"/>
            </a:pPr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오프라인 처리 시스템</a:t>
            </a:r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(off-line processing system)</a:t>
            </a:r>
          </a:p>
          <a:p>
            <a:pPr marL="914400" lvl="1" indent="-457200">
              <a:spcBef>
                <a:spcPct val="50000"/>
              </a:spcBef>
              <a:buFontTx/>
              <a:buChar char="-"/>
            </a:pPr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특정 작업을 처리하는 도중에 저장 데이터에 접근할 수 없는 시스템</a:t>
            </a:r>
          </a:p>
          <a:p>
            <a:pPr marL="457200" indent="-457200">
              <a:spcBef>
                <a:spcPct val="50000"/>
              </a:spcBef>
              <a:buClr>
                <a:srgbClr val="FF3300"/>
              </a:buClr>
              <a:buFont typeface="Wingdings" pitchFamily="2" charset="2"/>
              <a:buChar char="v"/>
            </a:pPr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온라인 처리 시스템</a:t>
            </a:r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(on-line processing system)</a:t>
            </a:r>
          </a:p>
          <a:p>
            <a:pPr marL="914400" lvl="1" indent="-457200">
              <a:spcBef>
                <a:spcPct val="50000"/>
              </a:spcBef>
              <a:buFontTx/>
              <a:buChar char="-"/>
            </a:pPr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작업 처리 중 저장  테이터를 접근하여 사용할 수 있는 시스템</a:t>
            </a:r>
          </a:p>
        </p:txBody>
      </p:sp>
      <p:sp>
        <p:nvSpPr>
          <p:cNvPr id="15363" name="Rectangle 4"/>
          <p:cNvSpPr>
            <a:spLocks noChangeArrowheads="1"/>
          </p:cNvSpPr>
          <p:nvPr/>
        </p:nvSpPr>
        <p:spPr bwMode="auto">
          <a:xfrm>
            <a:off x="239713" y="1338263"/>
            <a:ext cx="13801725" cy="86407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>
              <a:latin typeface="HY중고딕" pitchFamily="18" charset="-127"/>
            </a:endParaRPr>
          </a:p>
        </p:txBody>
      </p:sp>
      <p:sp>
        <p:nvSpPr>
          <p:cNvPr id="48133" name="Rectangle 5"/>
          <p:cNvSpPr>
            <a:spLocks noChangeArrowheads="1"/>
          </p:cNvSpPr>
          <p:nvPr/>
        </p:nvSpPr>
        <p:spPr bwMode="auto">
          <a:xfrm>
            <a:off x="960438" y="977900"/>
            <a:ext cx="11880850" cy="839788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rgbClr val="FFFF99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/>
          <a:p>
            <a:pPr>
              <a:defRPr/>
            </a:pPr>
            <a:r>
              <a:rPr lang="en-US" altLang="ko-KR" sz="2800">
                <a:solidFill>
                  <a:srgbClr val="A50021"/>
                </a:solidFill>
                <a:latin typeface="HY중고딕" pitchFamily="18" charset="-127"/>
                <a:ea typeface="HY중고딕" pitchFamily="18" charset="-127"/>
              </a:rPr>
              <a:t>3.2 </a:t>
            </a:r>
            <a:r>
              <a:rPr lang="ko-KR" altLang="en-US" sz="2800">
                <a:solidFill>
                  <a:srgbClr val="A50021"/>
                </a:solidFill>
                <a:latin typeface="HY중고딕" pitchFamily="18" charset="-127"/>
                <a:ea typeface="HY중고딕" pitchFamily="18" charset="-127"/>
              </a:rPr>
              <a:t>오프라인 처리 시스템 </a:t>
            </a:r>
            <a:r>
              <a:rPr lang="en-US" altLang="ko-KR" sz="2800">
                <a:solidFill>
                  <a:srgbClr val="A50021"/>
                </a:solidFill>
                <a:latin typeface="HY중고딕" pitchFamily="18" charset="-127"/>
                <a:ea typeface="HY중고딕" pitchFamily="18" charset="-127"/>
              </a:rPr>
              <a:t>vs. </a:t>
            </a:r>
            <a:r>
              <a:rPr lang="ko-KR" altLang="en-US" sz="2800">
                <a:solidFill>
                  <a:srgbClr val="A50021"/>
                </a:solidFill>
                <a:latin typeface="HY중고딕" pitchFamily="18" charset="-127"/>
                <a:ea typeface="HY중고딕" pitchFamily="18" charset="-127"/>
              </a:rPr>
              <a:t>온라인 처리 시스템</a:t>
            </a:r>
          </a:p>
        </p:txBody>
      </p:sp>
      <p:sp>
        <p:nvSpPr>
          <p:cNvPr id="48134" name="Rectangle 6"/>
          <p:cNvSpPr>
            <a:spLocks noChangeArrowheads="1"/>
          </p:cNvSpPr>
          <p:nvPr/>
        </p:nvSpPr>
        <p:spPr bwMode="auto">
          <a:xfrm>
            <a:off x="1079500" y="5538788"/>
            <a:ext cx="11882438" cy="839787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rgbClr val="FFFF99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/>
          <a:p>
            <a:pPr>
              <a:defRPr/>
            </a:pPr>
            <a:r>
              <a:rPr lang="en-US" altLang="ko-KR" sz="2800">
                <a:solidFill>
                  <a:srgbClr val="A50021"/>
                </a:solidFill>
                <a:latin typeface="HY중고딕" pitchFamily="18" charset="-127"/>
                <a:ea typeface="HY중고딕" pitchFamily="18" charset="-127"/>
              </a:rPr>
              <a:t>3.3. </a:t>
            </a:r>
            <a:r>
              <a:rPr lang="ko-KR" altLang="en-US" sz="2800">
                <a:solidFill>
                  <a:srgbClr val="A50021"/>
                </a:solidFill>
                <a:latin typeface="HY중고딕" pitchFamily="18" charset="-127"/>
                <a:ea typeface="HY중고딕" pitchFamily="18" charset="-127"/>
              </a:rPr>
              <a:t>중앙집중 처리 시스템 </a:t>
            </a:r>
            <a:r>
              <a:rPr lang="en-US" altLang="ko-KR" sz="2800">
                <a:solidFill>
                  <a:srgbClr val="A50021"/>
                </a:solidFill>
                <a:latin typeface="HY중고딕" pitchFamily="18" charset="-127"/>
                <a:ea typeface="HY중고딕" pitchFamily="18" charset="-127"/>
              </a:rPr>
              <a:t>vs </a:t>
            </a:r>
            <a:r>
              <a:rPr lang="ko-KR" altLang="en-US" sz="2800">
                <a:solidFill>
                  <a:srgbClr val="A50021"/>
                </a:solidFill>
                <a:latin typeface="HY중고딕" pitchFamily="18" charset="-127"/>
                <a:ea typeface="HY중고딕" pitchFamily="18" charset="-127"/>
              </a:rPr>
              <a:t>분산 처리 시스템</a:t>
            </a:r>
          </a:p>
        </p:txBody>
      </p:sp>
      <p:sp>
        <p:nvSpPr>
          <p:cNvPr id="15366" name="Text Box 7"/>
          <p:cNvSpPr txBox="1">
            <a:spLocks noChangeArrowheads="1"/>
          </p:cNvSpPr>
          <p:nvPr/>
        </p:nvSpPr>
        <p:spPr bwMode="auto">
          <a:xfrm>
            <a:off x="720725" y="6769100"/>
            <a:ext cx="12960350" cy="267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457200" indent="-457200">
              <a:spcBef>
                <a:spcPct val="50000"/>
              </a:spcBef>
              <a:buClr>
                <a:srgbClr val="FF3300"/>
              </a:buClr>
              <a:buFont typeface="Wingdings" pitchFamily="2" charset="2"/>
              <a:buChar char="v"/>
            </a:pPr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중앙집중 처리 시스템</a:t>
            </a:r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(centralized processing system)</a:t>
            </a:r>
          </a:p>
          <a:p>
            <a:pPr marL="914400" lvl="1" indent="-457200">
              <a:spcBef>
                <a:spcPct val="50000"/>
              </a:spcBef>
              <a:buFontTx/>
              <a:buChar char="-"/>
            </a:pPr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중앙 컴퓨터에 데이터를 집중시켜 처리하는 시스템</a:t>
            </a:r>
          </a:p>
          <a:p>
            <a:pPr marL="457200" indent="-457200">
              <a:spcBef>
                <a:spcPct val="50000"/>
              </a:spcBef>
              <a:buFontTx/>
              <a:buChar char="•"/>
            </a:pPr>
            <a:endParaRPr lang="ko-KR" altLang="en-US" sz="2400">
              <a:latin typeface="HY중고딕" pitchFamily="18" charset="-127"/>
              <a:ea typeface="HY중고딕" pitchFamily="18" charset="-127"/>
            </a:endParaRPr>
          </a:p>
          <a:p>
            <a:pPr marL="457200" indent="-457200">
              <a:spcBef>
                <a:spcPct val="50000"/>
              </a:spcBef>
              <a:buClr>
                <a:srgbClr val="FF3300"/>
              </a:buClr>
              <a:buFont typeface="Wingdings" pitchFamily="2" charset="2"/>
              <a:buChar char="v"/>
            </a:pPr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분산 처리 시스템</a:t>
            </a:r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(distributed processing system)</a:t>
            </a:r>
          </a:p>
          <a:p>
            <a:pPr marL="914400" lvl="1" indent="-457200">
              <a:spcBef>
                <a:spcPct val="50000"/>
              </a:spcBef>
              <a:buFontTx/>
              <a:buChar char="-"/>
            </a:pPr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지역적으로 떨어져 있는 컴퓨터에 데이터를 분산시켜 처리하는 시스템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42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40088" y="5545138"/>
            <a:ext cx="10434637" cy="4103687"/>
          </a:xfrm>
          <a:prstGeom prst="rect">
            <a:avLst/>
          </a:prstGeom>
          <a:noFill/>
          <a:ln w="9525" algn="ctr">
            <a:solidFill>
              <a:schemeClr val="tx2"/>
            </a:solidFill>
            <a:miter lim="800000"/>
            <a:headEnd/>
            <a:tailEnd/>
          </a:ln>
        </p:spPr>
      </p:pic>
      <p:sp>
        <p:nvSpPr>
          <p:cNvPr id="112643" name="제목 1"/>
          <p:cNvSpPr>
            <a:spLocks noGrp="1"/>
          </p:cNvSpPr>
          <p:nvPr>
            <p:ph type="title"/>
          </p:nvPr>
        </p:nvSpPr>
        <p:spPr bwMode="auto">
          <a:xfrm>
            <a:off x="720725" y="431800"/>
            <a:ext cx="12960350" cy="792163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en-US" altLang="ko-KR" smtClean="0"/>
              <a:t>5. ERwin</a:t>
            </a:r>
            <a:r>
              <a:rPr lang="ko-KR" altLang="en-US" smtClean="0"/>
              <a:t>을 이용한 모델링</a:t>
            </a:r>
          </a:p>
        </p:txBody>
      </p:sp>
      <p:pic>
        <p:nvPicPr>
          <p:cNvPr id="11264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0363" y="1368425"/>
            <a:ext cx="8532812" cy="5381625"/>
          </a:xfrm>
          <a:prstGeom prst="rect">
            <a:avLst/>
          </a:prstGeom>
          <a:noFill/>
          <a:ln w="9525" algn="ctr">
            <a:solidFill>
              <a:schemeClr val="tx2"/>
            </a:solidFill>
            <a:miter lim="800000"/>
            <a:headEnd/>
            <a:tailEnd/>
          </a:ln>
        </p:spPr>
      </p:pic>
      <p:sp>
        <p:nvSpPr>
          <p:cNvPr id="5" name="직사각형 4"/>
          <p:cNvSpPr/>
          <p:nvPr/>
        </p:nvSpPr>
        <p:spPr bwMode="auto">
          <a:xfrm>
            <a:off x="4824413" y="5832475"/>
            <a:ext cx="1008062" cy="431800"/>
          </a:xfrm>
          <a:prstGeom prst="rect">
            <a:avLst/>
          </a:prstGeom>
          <a:noFill/>
          <a:ln w="38100">
            <a:solidFill>
              <a:srgbClr val="FF0066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pPr>
              <a:defRPr/>
            </a:pPr>
            <a:endParaRPr lang="ko-KR" altLang="en-US">
              <a:solidFill>
                <a:schemeClr val="tx1"/>
              </a:solidFill>
              <a:latin typeface="HY중고딕" pitchFamily="18" charset="-127"/>
            </a:endParaRPr>
          </a:p>
        </p:txBody>
      </p:sp>
      <p:sp>
        <p:nvSpPr>
          <p:cNvPr id="6" name="직사각형 5"/>
          <p:cNvSpPr/>
          <p:nvPr/>
        </p:nvSpPr>
        <p:spPr bwMode="auto">
          <a:xfrm>
            <a:off x="3313113" y="8713788"/>
            <a:ext cx="2663825" cy="863600"/>
          </a:xfrm>
          <a:prstGeom prst="rect">
            <a:avLst/>
          </a:prstGeom>
          <a:noFill/>
          <a:ln w="38100">
            <a:solidFill>
              <a:srgbClr val="FF0066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pPr>
              <a:defRPr/>
            </a:pPr>
            <a:endParaRPr lang="ko-KR" altLang="en-US">
              <a:solidFill>
                <a:schemeClr val="tx1"/>
              </a:solidFill>
              <a:latin typeface="HY중고딕" pitchFamily="18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666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92388" y="4679950"/>
            <a:ext cx="10971212" cy="5545138"/>
          </a:xfrm>
          <a:prstGeom prst="rect">
            <a:avLst/>
          </a:prstGeom>
          <a:noFill/>
          <a:ln w="9525" algn="ctr">
            <a:solidFill>
              <a:schemeClr val="tx2"/>
            </a:solidFill>
            <a:miter lim="800000"/>
            <a:headEnd/>
            <a:tailEnd/>
          </a:ln>
        </p:spPr>
      </p:pic>
      <p:sp>
        <p:nvSpPr>
          <p:cNvPr id="113667" name="제목 1"/>
          <p:cNvSpPr>
            <a:spLocks noGrp="1"/>
          </p:cNvSpPr>
          <p:nvPr>
            <p:ph type="title"/>
          </p:nvPr>
        </p:nvSpPr>
        <p:spPr bwMode="auto">
          <a:xfrm>
            <a:off x="720725" y="431800"/>
            <a:ext cx="12960350" cy="792163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en-US" altLang="ko-KR" smtClean="0"/>
              <a:t>5. ERwin</a:t>
            </a:r>
            <a:r>
              <a:rPr lang="ko-KR" altLang="en-US" smtClean="0"/>
              <a:t>을 이용한 모델링</a:t>
            </a:r>
          </a:p>
        </p:txBody>
      </p:sp>
      <p:pic>
        <p:nvPicPr>
          <p:cNvPr id="11366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6263" y="1296988"/>
            <a:ext cx="10288587" cy="5111750"/>
          </a:xfrm>
          <a:prstGeom prst="rect">
            <a:avLst/>
          </a:prstGeom>
          <a:noFill/>
          <a:ln w="9525" algn="ctr">
            <a:solidFill>
              <a:schemeClr val="tx2"/>
            </a:solidFill>
            <a:miter lim="800000"/>
            <a:headEnd/>
            <a:tailEnd/>
          </a:ln>
        </p:spPr>
      </p:pic>
      <p:sp>
        <p:nvSpPr>
          <p:cNvPr id="5" name="직사각형 4"/>
          <p:cNvSpPr/>
          <p:nvPr/>
        </p:nvSpPr>
        <p:spPr bwMode="auto">
          <a:xfrm>
            <a:off x="792163" y="4895850"/>
            <a:ext cx="2376487" cy="288925"/>
          </a:xfrm>
          <a:prstGeom prst="rect">
            <a:avLst/>
          </a:prstGeom>
          <a:noFill/>
          <a:ln w="38100">
            <a:solidFill>
              <a:srgbClr val="FF0066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pPr>
              <a:defRPr/>
            </a:pPr>
            <a:endParaRPr lang="ko-KR" altLang="en-US">
              <a:solidFill>
                <a:schemeClr val="tx1"/>
              </a:solidFill>
              <a:latin typeface="HY중고딕" pitchFamily="18" charset="-127"/>
            </a:endParaRPr>
          </a:p>
        </p:txBody>
      </p:sp>
      <p:sp>
        <p:nvSpPr>
          <p:cNvPr id="6" name="직사각형 5"/>
          <p:cNvSpPr/>
          <p:nvPr/>
        </p:nvSpPr>
        <p:spPr bwMode="auto">
          <a:xfrm>
            <a:off x="2663825" y="8496300"/>
            <a:ext cx="3097213" cy="217488"/>
          </a:xfrm>
          <a:prstGeom prst="rect">
            <a:avLst/>
          </a:prstGeom>
          <a:noFill/>
          <a:ln w="38100">
            <a:solidFill>
              <a:srgbClr val="FF0066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pPr>
              <a:defRPr/>
            </a:pPr>
            <a:endParaRPr lang="ko-KR" altLang="en-US">
              <a:solidFill>
                <a:schemeClr val="tx1"/>
              </a:solidFill>
              <a:latin typeface="HY중고딕" pitchFamily="18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690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87788" y="4392613"/>
            <a:ext cx="9855200" cy="5329237"/>
          </a:xfrm>
          <a:prstGeom prst="rect">
            <a:avLst/>
          </a:prstGeom>
          <a:noFill/>
          <a:ln w="9525" algn="ctr">
            <a:solidFill>
              <a:schemeClr val="tx2"/>
            </a:solidFill>
            <a:miter lim="800000"/>
            <a:headEnd/>
            <a:tailEnd/>
          </a:ln>
        </p:spPr>
      </p:pic>
      <p:sp>
        <p:nvSpPr>
          <p:cNvPr id="114691" name="제목 1"/>
          <p:cNvSpPr>
            <a:spLocks noGrp="1"/>
          </p:cNvSpPr>
          <p:nvPr>
            <p:ph type="title"/>
          </p:nvPr>
        </p:nvSpPr>
        <p:spPr bwMode="auto">
          <a:xfrm>
            <a:off x="720725" y="431800"/>
            <a:ext cx="12960350" cy="792163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en-US" altLang="ko-KR" smtClean="0"/>
              <a:t>5. ERwin</a:t>
            </a:r>
            <a:r>
              <a:rPr lang="ko-KR" altLang="en-US" smtClean="0"/>
              <a:t>을 이용한 모델링</a:t>
            </a:r>
          </a:p>
        </p:txBody>
      </p:sp>
      <p:pic>
        <p:nvPicPr>
          <p:cNvPr id="11469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31800" y="1296988"/>
            <a:ext cx="10353675" cy="5256212"/>
          </a:xfrm>
          <a:prstGeom prst="rect">
            <a:avLst/>
          </a:prstGeom>
          <a:noFill/>
          <a:ln w="9525" algn="ctr">
            <a:solidFill>
              <a:schemeClr val="tx2"/>
            </a:solidFill>
            <a:miter lim="800000"/>
            <a:headEnd/>
            <a:tailEnd/>
          </a:ln>
        </p:spPr>
      </p:pic>
      <p:sp>
        <p:nvSpPr>
          <p:cNvPr id="5" name="직사각형 4"/>
          <p:cNvSpPr/>
          <p:nvPr/>
        </p:nvSpPr>
        <p:spPr bwMode="auto">
          <a:xfrm>
            <a:off x="576263" y="4824413"/>
            <a:ext cx="2232025" cy="288925"/>
          </a:xfrm>
          <a:prstGeom prst="rect">
            <a:avLst/>
          </a:prstGeom>
          <a:noFill/>
          <a:ln w="38100">
            <a:solidFill>
              <a:srgbClr val="FF0066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pPr>
              <a:defRPr/>
            </a:pPr>
            <a:endParaRPr lang="ko-KR" altLang="en-US">
              <a:solidFill>
                <a:schemeClr val="tx1"/>
              </a:solidFill>
              <a:latin typeface="HY중고딕" pitchFamily="18" charset="-127"/>
            </a:endParaRPr>
          </a:p>
        </p:txBody>
      </p:sp>
      <p:sp>
        <p:nvSpPr>
          <p:cNvPr id="6" name="직사각형 5"/>
          <p:cNvSpPr/>
          <p:nvPr/>
        </p:nvSpPr>
        <p:spPr bwMode="auto">
          <a:xfrm>
            <a:off x="4032250" y="7488238"/>
            <a:ext cx="2160588" cy="288925"/>
          </a:xfrm>
          <a:prstGeom prst="rect">
            <a:avLst/>
          </a:prstGeom>
          <a:noFill/>
          <a:ln w="38100">
            <a:solidFill>
              <a:srgbClr val="FF0066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pPr>
              <a:defRPr/>
            </a:pPr>
            <a:endParaRPr lang="ko-KR" altLang="en-US">
              <a:solidFill>
                <a:schemeClr val="tx1"/>
              </a:solidFill>
              <a:latin typeface="HY중고딕" pitchFamily="18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714" name="그룹 4"/>
          <p:cNvGrpSpPr>
            <a:grpSpLocks/>
          </p:cNvGrpSpPr>
          <p:nvPr/>
        </p:nvGrpSpPr>
        <p:grpSpPr bwMode="auto">
          <a:xfrm>
            <a:off x="431800" y="1728788"/>
            <a:ext cx="13617575" cy="7150100"/>
            <a:chOff x="433388" y="627063"/>
            <a:chExt cx="13617575" cy="9764712"/>
          </a:xfrm>
        </p:grpSpPr>
        <p:pic>
          <p:nvPicPr>
            <p:cNvPr id="115716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433388" y="627063"/>
              <a:ext cx="5040312" cy="9764712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miter lim="800000"/>
              <a:headEnd/>
              <a:tailEnd/>
            </a:ln>
          </p:spPr>
        </p:pic>
        <p:pic>
          <p:nvPicPr>
            <p:cNvPr id="115717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 b="21054"/>
            <a:stretch>
              <a:fillRect/>
            </a:stretch>
          </p:blipFill>
          <p:spPr bwMode="auto">
            <a:xfrm>
              <a:off x="5616575" y="627063"/>
              <a:ext cx="4824413" cy="9186862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miter lim="800000"/>
              <a:headEnd/>
              <a:tailEnd/>
            </a:ln>
          </p:spPr>
        </p:pic>
        <p:pic>
          <p:nvPicPr>
            <p:cNvPr id="115718" name="Picture 4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9793288" y="2678113"/>
              <a:ext cx="4257675" cy="2535237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miter lim="800000"/>
              <a:headEnd/>
              <a:tailEnd/>
            </a:ln>
          </p:spPr>
        </p:pic>
      </p:grpSp>
      <p:sp>
        <p:nvSpPr>
          <p:cNvPr id="115715" name="제목 1"/>
          <p:cNvSpPr>
            <a:spLocks noGrp="1"/>
          </p:cNvSpPr>
          <p:nvPr>
            <p:ph type="title"/>
          </p:nvPr>
        </p:nvSpPr>
        <p:spPr bwMode="auto">
          <a:xfrm>
            <a:off x="720725" y="431800"/>
            <a:ext cx="12960350" cy="792163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ko-KR" altLang="en-US" smtClean="0"/>
              <a:t>참고사항</a:t>
            </a:r>
            <a:r>
              <a:rPr lang="en-US" altLang="ko-KR" smtClean="0"/>
              <a:t>)</a:t>
            </a:r>
            <a:endParaRPr lang="ko-KR" altLang="en-US" smtClean="0"/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제목 1"/>
          <p:cNvSpPr>
            <a:spLocks noGrp="1"/>
          </p:cNvSpPr>
          <p:nvPr>
            <p:ph type="title"/>
          </p:nvPr>
        </p:nvSpPr>
        <p:spPr bwMode="auto">
          <a:xfrm>
            <a:off x="720725" y="431800"/>
            <a:ext cx="12960350" cy="792163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ko-KR" altLang="en-US" smtClean="0"/>
              <a:t>과제</a:t>
            </a:r>
            <a:r>
              <a:rPr lang="en-US" altLang="ko-KR" smtClean="0"/>
              <a:t>)</a:t>
            </a:r>
            <a:endParaRPr lang="ko-KR" altLang="en-US" smtClean="0"/>
          </a:p>
        </p:txBody>
      </p:sp>
      <p:sp>
        <p:nvSpPr>
          <p:cNvPr id="7" name="직사각형 6"/>
          <p:cNvSpPr/>
          <p:nvPr/>
        </p:nvSpPr>
        <p:spPr>
          <a:xfrm>
            <a:off x="648172" y="1512243"/>
            <a:ext cx="12918921" cy="646331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pPr>
              <a:defRPr/>
            </a:pPr>
            <a:r>
              <a:rPr lang="en-US" altLang="ko-KR" sz="3600">
                <a:ln w="11430"/>
                <a:solidFill>
                  <a:srgbClr val="080808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&lt;&lt;</a:t>
            </a:r>
            <a:r>
              <a:rPr lang="ko-KR" altLang="en-US" sz="3600">
                <a:ln w="11430"/>
                <a:solidFill>
                  <a:srgbClr val="080808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자동차수리 전문점의 데이터베이스 구축을 위한 요구 사항</a:t>
            </a:r>
            <a:r>
              <a:rPr lang="en-US" altLang="ko-KR" sz="3600">
                <a:ln w="11430"/>
                <a:solidFill>
                  <a:srgbClr val="080808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&gt;&gt;</a:t>
            </a:r>
            <a:endParaRPr lang="ko-KR" altLang="en-US" sz="3600">
              <a:ln w="11430"/>
              <a:solidFill>
                <a:srgbClr val="080808"/>
              </a:soli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16740" name="TextBox 7"/>
          <p:cNvSpPr txBox="1">
            <a:spLocks noChangeArrowheads="1"/>
          </p:cNvSpPr>
          <p:nvPr/>
        </p:nvSpPr>
        <p:spPr bwMode="auto">
          <a:xfrm>
            <a:off x="792163" y="2376488"/>
            <a:ext cx="11953875" cy="6554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>
                <a:latin typeface="HY중고딕" pitchFamily="18" charset="-127"/>
                <a:ea typeface="HY중고딕" pitchFamily="18" charset="-127"/>
              </a:rPr>
              <a:t>  자동차수리 전문점 ‘다수리’는 사업확장을 위해 자동차수리 서비스와 직원을 관리할 수 있도록 데이터베이스를 구축하려고 한다</a:t>
            </a:r>
            <a:r>
              <a:rPr lang="en-US" altLang="ko-KR" sz="2800">
                <a:latin typeface="HY중고딕" pitchFamily="18" charset="-127"/>
                <a:ea typeface="HY중고딕" pitchFamily="18" charset="-127"/>
              </a:rPr>
              <a:t>. ‘</a:t>
            </a:r>
            <a:r>
              <a:rPr lang="ko-KR" altLang="en-US" sz="2800">
                <a:latin typeface="HY중고딕" pitchFamily="18" charset="-127"/>
                <a:ea typeface="HY중고딕" pitchFamily="18" charset="-127"/>
              </a:rPr>
              <a:t>다수리’에는 </a:t>
            </a:r>
            <a:r>
              <a:rPr lang="ko-KR" altLang="en-US" sz="2800" err="1">
                <a:latin typeface="HY중고딕" pitchFamily="18" charset="-127"/>
                <a:ea typeface="HY중고딕" pitchFamily="18" charset="-127"/>
              </a:rPr>
              <a:t>여러명의</a:t>
            </a:r>
            <a:r>
              <a:rPr lang="ko-KR" altLang="en-US" sz="2800">
                <a:latin typeface="HY중고딕" pitchFamily="18" charset="-127"/>
                <a:ea typeface="HY중고딕" pitchFamily="18" charset="-127"/>
              </a:rPr>
              <a:t> </a:t>
            </a:r>
            <a:r>
              <a:rPr lang="ko-KR" altLang="en-US" sz="2800">
                <a:solidFill>
                  <a:srgbClr val="FF0000"/>
                </a:solidFill>
                <a:latin typeface="HY중고딕" pitchFamily="18" charset="-127"/>
                <a:ea typeface="HY중고딕" pitchFamily="18" charset="-127"/>
              </a:rPr>
              <a:t>직원</a:t>
            </a:r>
            <a:r>
              <a:rPr lang="ko-KR" altLang="en-US" sz="2800">
                <a:latin typeface="HY중고딕" pitchFamily="18" charset="-127"/>
                <a:ea typeface="HY중고딕" pitchFamily="18" charset="-127"/>
              </a:rPr>
              <a:t>이 근무하고 있으며 직원번호</a:t>
            </a:r>
            <a:r>
              <a:rPr lang="en-US" altLang="ko-KR" sz="2800">
                <a:latin typeface="HY중고딕" pitchFamily="18" charset="-127"/>
                <a:ea typeface="HY중고딕" pitchFamily="18" charset="-127"/>
              </a:rPr>
              <a:t>(key), </a:t>
            </a:r>
            <a:r>
              <a:rPr lang="ko-KR" altLang="en-US" sz="2800">
                <a:latin typeface="HY중고딕" pitchFamily="18" charset="-127"/>
                <a:ea typeface="HY중고딕" pitchFamily="18" charset="-127"/>
              </a:rPr>
              <a:t>이름</a:t>
            </a:r>
            <a:r>
              <a:rPr lang="en-US" altLang="ko-KR" sz="2800">
                <a:latin typeface="HY중고딕" pitchFamily="18" charset="-127"/>
                <a:ea typeface="HY중고딕" pitchFamily="18" charset="-127"/>
              </a:rPr>
              <a:t>, </a:t>
            </a:r>
            <a:r>
              <a:rPr lang="ko-KR" altLang="en-US" sz="2800">
                <a:latin typeface="HY중고딕" pitchFamily="18" charset="-127"/>
                <a:ea typeface="HY중고딕" pitchFamily="18" charset="-127"/>
              </a:rPr>
              <a:t>주소</a:t>
            </a:r>
            <a:r>
              <a:rPr lang="en-US" altLang="ko-KR" sz="2800">
                <a:latin typeface="HY중고딕" pitchFamily="18" charset="-127"/>
                <a:ea typeface="HY중고딕" pitchFamily="18" charset="-127"/>
              </a:rPr>
              <a:t>, </a:t>
            </a:r>
            <a:r>
              <a:rPr lang="ko-KR" altLang="en-US" sz="2800">
                <a:latin typeface="HY중고딕" pitchFamily="18" charset="-127"/>
                <a:ea typeface="HY중고딕" pitchFamily="18" charset="-127"/>
              </a:rPr>
              <a:t>연락처 및 월급을 관리한다</a:t>
            </a:r>
            <a:r>
              <a:rPr lang="en-US" altLang="ko-KR" sz="2800">
                <a:latin typeface="HY중고딕" pitchFamily="18" charset="-127"/>
                <a:ea typeface="HY중고딕" pitchFamily="18" charset="-127"/>
              </a:rPr>
              <a:t>. </a:t>
            </a:r>
            <a:r>
              <a:rPr lang="ko-KR" altLang="en-US" sz="2800">
                <a:latin typeface="HY중고딕" pitchFamily="18" charset="-127"/>
                <a:ea typeface="HY중고딕" pitchFamily="18" charset="-127"/>
              </a:rPr>
              <a:t>새로운 </a:t>
            </a:r>
            <a:r>
              <a:rPr lang="ko-KR" altLang="en-US" sz="2800">
                <a:solidFill>
                  <a:srgbClr val="FF0000"/>
                </a:solidFill>
                <a:latin typeface="HY중고딕" pitchFamily="18" charset="-127"/>
                <a:ea typeface="HY중고딕" pitchFamily="18" charset="-127"/>
              </a:rPr>
              <a:t>고객</a:t>
            </a:r>
            <a:r>
              <a:rPr lang="ko-KR" altLang="en-US" sz="2800">
                <a:latin typeface="HY중고딕" pitchFamily="18" charset="-127"/>
                <a:ea typeface="HY중고딕" pitchFamily="18" charset="-127"/>
              </a:rPr>
              <a:t>이 자동차 수리를 요청하면 고객정보를 등록하며 이때 고객번호</a:t>
            </a:r>
            <a:r>
              <a:rPr lang="en-US" altLang="ko-KR" sz="2800">
                <a:latin typeface="HY중고딕" pitchFamily="18" charset="-127"/>
                <a:ea typeface="HY중고딕" pitchFamily="18" charset="-127"/>
              </a:rPr>
              <a:t>(key), </a:t>
            </a:r>
            <a:r>
              <a:rPr lang="ko-KR" altLang="en-US" sz="2800">
                <a:latin typeface="HY중고딕" pitchFamily="18" charset="-127"/>
                <a:ea typeface="HY중고딕" pitchFamily="18" charset="-127"/>
              </a:rPr>
              <a:t>고객명</a:t>
            </a:r>
            <a:r>
              <a:rPr lang="en-US" altLang="ko-KR" sz="2800">
                <a:latin typeface="HY중고딕" pitchFamily="18" charset="-127"/>
                <a:ea typeface="HY중고딕" pitchFamily="18" charset="-127"/>
              </a:rPr>
              <a:t>, </a:t>
            </a:r>
            <a:r>
              <a:rPr lang="ko-KR" altLang="en-US" sz="2800">
                <a:latin typeface="HY중고딕" pitchFamily="18" charset="-127"/>
                <a:ea typeface="HY중고딕" pitchFamily="18" charset="-127"/>
              </a:rPr>
              <a:t>주소</a:t>
            </a:r>
            <a:r>
              <a:rPr lang="en-US" altLang="ko-KR" sz="2800">
                <a:latin typeface="HY중고딕" pitchFamily="18" charset="-127"/>
                <a:ea typeface="HY중고딕" pitchFamily="18" charset="-127"/>
              </a:rPr>
              <a:t>, </a:t>
            </a:r>
            <a:r>
              <a:rPr lang="ko-KR" altLang="en-US" sz="2800">
                <a:latin typeface="HY중고딕" pitchFamily="18" charset="-127"/>
                <a:ea typeface="HY중고딕" pitchFamily="18" charset="-127"/>
              </a:rPr>
              <a:t>연락처를 입력한다</a:t>
            </a:r>
            <a:r>
              <a:rPr lang="en-US" altLang="ko-KR" sz="2800">
                <a:latin typeface="HY중고딕" pitchFamily="18" charset="-127"/>
                <a:ea typeface="HY중고딕" pitchFamily="18" charset="-127"/>
              </a:rPr>
              <a:t>. </a:t>
            </a:r>
            <a:r>
              <a:rPr lang="ko-KR" altLang="en-US" sz="2800">
                <a:solidFill>
                  <a:srgbClr val="FF0000"/>
                </a:solidFill>
                <a:latin typeface="HY중고딕" pitchFamily="18" charset="-127"/>
                <a:ea typeface="HY중고딕" pitchFamily="18" charset="-127"/>
              </a:rPr>
              <a:t>자동차</a:t>
            </a:r>
            <a:r>
              <a:rPr lang="ko-KR" altLang="en-US" sz="2800">
                <a:latin typeface="HY중고딕" pitchFamily="18" charset="-127"/>
                <a:ea typeface="HY중고딕" pitchFamily="18" charset="-127"/>
              </a:rPr>
              <a:t>에 대해서는 자동차번호</a:t>
            </a:r>
            <a:r>
              <a:rPr lang="en-US" altLang="ko-KR" sz="2800">
                <a:latin typeface="HY중고딕" pitchFamily="18" charset="-127"/>
                <a:ea typeface="HY중고딕" pitchFamily="18" charset="-127"/>
              </a:rPr>
              <a:t>(key), </a:t>
            </a:r>
            <a:r>
              <a:rPr lang="ko-KR" altLang="en-US" sz="2800">
                <a:latin typeface="HY중고딕" pitchFamily="18" charset="-127"/>
                <a:ea typeface="HY중고딕" pitchFamily="18" charset="-127"/>
              </a:rPr>
              <a:t>제조사</a:t>
            </a:r>
            <a:r>
              <a:rPr lang="en-US" altLang="ko-KR" sz="2800">
                <a:latin typeface="HY중고딕" pitchFamily="18" charset="-127"/>
                <a:ea typeface="HY중고딕" pitchFamily="18" charset="-127"/>
              </a:rPr>
              <a:t>, </a:t>
            </a:r>
            <a:r>
              <a:rPr lang="ko-KR" altLang="en-US" sz="2800">
                <a:latin typeface="HY중고딕" pitchFamily="18" charset="-127"/>
                <a:ea typeface="HY중고딕" pitchFamily="18" charset="-127"/>
              </a:rPr>
              <a:t>연식</a:t>
            </a:r>
            <a:r>
              <a:rPr lang="en-US" altLang="ko-KR" sz="2800">
                <a:latin typeface="HY중고딕" pitchFamily="18" charset="-127"/>
                <a:ea typeface="HY중고딕" pitchFamily="18" charset="-127"/>
              </a:rPr>
              <a:t>, </a:t>
            </a:r>
            <a:r>
              <a:rPr lang="ko-KR" altLang="en-US" sz="2800">
                <a:latin typeface="HY중고딕" pitchFamily="18" charset="-127"/>
                <a:ea typeface="HY중고딕" pitchFamily="18" charset="-127"/>
              </a:rPr>
              <a:t>주행거리 정보를 관리한다</a:t>
            </a:r>
            <a:r>
              <a:rPr lang="en-US" altLang="ko-KR" sz="2800">
                <a:latin typeface="HY중고딕" pitchFamily="18" charset="-127"/>
                <a:ea typeface="HY중고딕" pitchFamily="18" charset="-127"/>
              </a:rPr>
              <a:t>. </a:t>
            </a:r>
            <a:r>
              <a:rPr lang="ko-KR" altLang="en-US" sz="2800">
                <a:latin typeface="HY중고딕" pitchFamily="18" charset="-127"/>
                <a:ea typeface="HY중고딕" pitchFamily="18" charset="-127"/>
              </a:rPr>
              <a:t>한 명의 고객은 </a:t>
            </a:r>
            <a:r>
              <a:rPr lang="ko-KR" altLang="en-US" sz="2800" err="1">
                <a:latin typeface="HY중고딕" pitchFamily="18" charset="-127"/>
                <a:ea typeface="HY중고딕" pitchFamily="18" charset="-127"/>
              </a:rPr>
              <a:t>여러대의</a:t>
            </a:r>
            <a:r>
              <a:rPr lang="ko-KR" altLang="en-US" sz="2800">
                <a:latin typeface="HY중고딕" pitchFamily="18" charset="-127"/>
                <a:ea typeface="HY중고딕" pitchFamily="18" charset="-127"/>
              </a:rPr>
              <a:t> 자동차를 소유할 수 있다</a:t>
            </a:r>
            <a:r>
              <a:rPr lang="en-US" altLang="ko-KR" sz="2800">
                <a:latin typeface="HY중고딕" pitchFamily="18" charset="-127"/>
                <a:ea typeface="HY중고딕" pitchFamily="18" charset="-127"/>
              </a:rPr>
              <a:t>. </a:t>
            </a:r>
            <a:r>
              <a:rPr lang="ko-KR" altLang="en-US" sz="2800">
                <a:latin typeface="HY중고딕" pitchFamily="18" charset="-127"/>
                <a:ea typeface="HY중고딕" pitchFamily="18" charset="-127"/>
              </a:rPr>
              <a:t>고객이 자동차 수리를 요청하면 </a:t>
            </a:r>
            <a:r>
              <a:rPr lang="ko-KR" altLang="en-US" sz="2800" err="1">
                <a:latin typeface="HY중고딕" pitchFamily="18" charset="-127"/>
                <a:ea typeface="HY중고딕" pitchFamily="18" charset="-127"/>
              </a:rPr>
              <a:t>한명의</a:t>
            </a:r>
            <a:r>
              <a:rPr lang="ko-KR" altLang="en-US" sz="2800">
                <a:latin typeface="HY중고딕" pitchFamily="18" charset="-127"/>
                <a:ea typeface="HY중고딕" pitchFamily="18" charset="-127"/>
              </a:rPr>
              <a:t> 전담직원이 할당되고 이때 서비스 번호가 부여된다</a:t>
            </a:r>
            <a:r>
              <a:rPr lang="en-US" altLang="ko-KR" sz="2800">
                <a:latin typeface="HY중고딕" pitchFamily="18" charset="-127"/>
                <a:ea typeface="HY중고딕" pitchFamily="18" charset="-127"/>
              </a:rPr>
              <a:t>. </a:t>
            </a:r>
            <a:r>
              <a:rPr lang="ko-KR" altLang="en-US" sz="2800">
                <a:latin typeface="HY중고딕" pitchFamily="18" charset="-127"/>
                <a:ea typeface="HY중고딕" pitchFamily="18" charset="-127"/>
              </a:rPr>
              <a:t>수리 후 수리비와 수리시간 정보를 기록한다</a:t>
            </a:r>
            <a:r>
              <a:rPr lang="en-US" altLang="ko-KR" sz="2800">
                <a:latin typeface="HY중고딕" pitchFamily="18" charset="-127"/>
                <a:ea typeface="HY중고딕" pitchFamily="18" charset="-127"/>
              </a:rPr>
              <a:t>. </a:t>
            </a:r>
            <a:r>
              <a:rPr lang="ko-KR" altLang="en-US" sz="2800">
                <a:latin typeface="HY중고딕" pitchFamily="18" charset="-127"/>
                <a:ea typeface="HY중고딕" pitchFamily="18" charset="-127"/>
              </a:rPr>
              <a:t>수리 요청은 한번에 한 자동차에 대해서만 가능하다</a:t>
            </a:r>
            <a:r>
              <a:rPr lang="en-US" altLang="ko-KR" sz="2800">
                <a:latin typeface="HY중고딕" pitchFamily="18" charset="-127"/>
                <a:ea typeface="HY중고딕" pitchFamily="18" charset="-127"/>
              </a:rPr>
              <a:t>.</a:t>
            </a:r>
            <a:endParaRPr lang="ko-KR" altLang="en-US" sz="2800">
              <a:latin typeface="HY중고딕" pitchFamily="18" charset="-127"/>
              <a:ea typeface="HY중고딕" pitchFamily="18" charset="-127"/>
            </a:endParaRPr>
          </a:p>
        </p:txBody>
      </p:sp>
      <p:sp>
        <p:nvSpPr>
          <p:cNvPr id="116741" name="TextBox 8"/>
          <p:cNvSpPr txBox="1">
            <a:spLocks noChangeArrowheads="1"/>
          </p:cNvSpPr>
          <p:nvPr/>
        </p:nvSpPr>
        <p:spPr bwMode="auto">
          <a:xfrm>
            <a:off x="647700" y="9001125"/>
            <a:ext cx="12231688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2800">
                <a:latin typeface="HY중고딕" pitchFamily="18" charset="-127"/>
                <a:ea typeface="HY중고딕" pitchFamily="18" charset="-127"/>
              </a:rPr>
              <a:t>※ </a:t>
            </a:r>
            <a:r>
              <a:rPr lang="ko-KR" altLang="en-US" sz="2800">
                <a:latin typeface="HY중고딕" pitchFamily="18" charset="-127"/>
                <a:ea typeface="HY중고딕" pitchFamily="18" charset="-127"/>
              </a:rPr>
              <a:t>각 엔티티</a:t>
            </a:r>
            <a:r>
              <a:rPr lang="en-US" altLang="ko-KR" sz="2800">
                <a:latin typeface="HY중고딕" pitchFamily="18" charset="-127"/>
                <a:ea typeface="HY중고딕" pitchFamily="18" charset="-127"/>
              </a:rPr>
              <a:t>, </a:t>
            </a:r>
            <a:r>
              <a:rPr lang="ko-KR" altLang="en-US" sz="2800">
                <a:latin typeface="HY중고딕" pitchFamily="18" charset="-127"/>
                <a:ea typeface="HY중고딕" pitchFamily="18" charset="-127"/>
              </a:rPr>
              <a:t>속성</a:t>
            </a:r>
            <a:r>
              <a:rPr lang="en-US" altLang="ko-KR" sz="2800">
                <a:latin typeface="HY중고딕" pitchFamily="18" charset="-127"/>
                <a:ea typeface="HY중고딕" pitchFamily="18" charset="-127"/>
              </a:rPr>
              <a:t>, </a:t>
            </a:r>
            <a:r>
              <a:rPr lang="ko-KR" altLang="en-US" sz="2800">
                <a:latin typeface="HY중고딕" pitchFamily="18" charset="-127"/>
                <a:ea typeface="HY중고딕" pitchFamily="18" charset="-127"/>
              </a:rPr>
              <a:t>관계 및 데이터 타입은 수험자가 알아서 결정</a:t>
            </a:r>
            <a:r>
              <a:rPr lang="en-US" altLang="ko-KR" sz="2800">
                <a:latin typeface="HY중고딕" pitchFamily="18" charset="-127"/>
                <a:ea typeface="HY중고딕" pitchFamily="18" charset="-127"/>
              </a:rPr>
              <a:t>, </a:t>
            </a:r>
            <a:r>
              <a:rPr lang="ko-KR" altLang="en-US" sz="2800">
                <a:latin typeface="HY중고딕" pitchFamily="18" charset="-127"/>
                <a:ea typeface="HY중고딕" pitchFamily="18" charset="-127"/>
              </a:rPr>
              <a:t>정의한다</a:t>
            </a:r>
            <a:r>
              <a:rPr lang="en-US" altLang="ko-KR" sz="2800">
                <a:latin typeface="HY중고딕" pitchFamily="18" charset="-127"/>
                <a:ea typeface="HY중고딕" pitchFamily="18" charset="-127"/>
              </a:rPr>
              <a:t>.</a:t>
            </a:r>
            <a:endParaRPr lang="ko-KR" altLang="en-US" sz="2800">
              <a:latin typeface="HY중고딕" pitchFamily="18" charset="-127"/>
              <a:ea typeface="HY중고딕" pitchFamily="18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TextBox 3"/>
          <p:cNvSpPr txBox="1">
            <a:spLocks noChangeArrowheads="1"/>
          </p:cNvSpPr>
          <p:nvPr/>
        </p:nvSpPr>
        <p:spPr bwMode="auto">
          <a:xfrm>
            <a:off x="863600" y="936625"/>
            <a:ext cx="11882438" cy="8955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ko-KR" altLang="en-US" sz="3200"/>
              <a:t>문</a:t>
            </a:r>
            <a:r>
              <a:rPr lang="en-US" altLang="ko-KR" sz="3200"/>
              <a:t>1) ERwin</a:t>
            </a:r>
            <a:r>
              <a:rPr lang="ko-KR" altLang="en-US" sz="3200"/>
              <a:t>을 사용하여 </a:t>
            </a:r>
            <a:r>
              <a:rPr lang="en-US" altLang="ko-KR" sz="3200"/>
              <a:t>ER </a:t>
            </a:r>
            <a:r>
              <a:rPr lang="ko-KR" altLang="en-US" sz="3200"/>
              <a:t>다이어그램을 작성한다</a:t>
            </a:r>
            <a:r>
              <a:rPr lang="en-US" altLang="ko-KR" sz="3200"/>
              <a:t>.</a:t>
            </a:r>
          </a:p>
          <a:p>
            <a:r>
              <a:rPr lang="en-US" altLang="ko-KR" sz="3200"/>
              <a:t>       (Logical / Physical </a:t>
            </a:r>
            <a:r>
              <a:rPr lang="ko-KR" altLang="en-US" sz="3200"/>
              <a:t>모델링 캡쳐 화면 제출</a:t>
            </a:r>
            <a:r>
              <a:rPr lang="en-US" altLang="ko-KR" sz="3200"/>
              <a:t>)</a:t>
            </a:r>
            <a:endParaRPr lang="ko-KR" altLang="en-US" sz="3200"/>
          </a:p>
          <a:p>
            <a:r>
              <a:rPr lang="ko-KR" altLang="en-US" sz="3200"/>
              <a:t>문</a:t>
            </a:r>
            <a:r>
              <a:rPr lang="en-US" altLang="ko-KR" sz="3200"/>
              <a:t>2) ERwin</a:t>
            </a:r>
            <a:r>
              <a:rPr lang="ko-KR" altLang="en-US" sz="3200"/>
              <a:t>을 이용하여 스키마를 생성하고 </a:t>
            </a:r>
            <a:r>
              <a:rPr lang="en-US" altLang="ko-KR" sz="3200"/>
              <a:t>SQL Server</a:t>
            </a:r>
            <a:r>
              <a:rPr lang="ko-KR" altLang="en-US" sz="3200"/>
              <a:t>에 </a:t>
            </a:r>
            <a:endParaRPr lang="en-US" altLang="ko-KR" sz="3200"/>
          </a:p>
          <a:p>
            <a:r>
              <a:rPr lang="en-US" altLang="ko-KR" sz="3200"/>
              <a:t>       </a:t>
            </a:r>
            <a:r>
              <a:rPr lang="ko-KR" altLang="en-US" sz="3200"/>
              <a:t>적용한다</a:t>
            </a:r>
            <a:r>
              <a:rPr lang="en-US" altLang="ko-KR" sz="3200"/>
              <a:t>. (database connection </a:t>
            </a:r>
            <a:r>
              <a:rPr lang="ko-KR" altLang="en-US" sz="3200"/>
              <a:t>및 </a:t>
            </a:r>
            <a:r>
              <a:rPr lang="en-US" altLang="ko-KR" sz="3200"/>
              <a:t>schema </a:t>
            </a:r>
            <a:r>
              <a:rPr lang="ko-KR" altLang="en-US" sz="3200"/>
              <a:t>성공 캡쳐 </a:t>
            </a:r>
            <a:endParaRPr lang="en-US" altLang="ko-KR" sz="3200"/>
          </a:p>
          <a:p>
            <a:r>
              <a:rPr lang="en-US" altLang="ko-KR" sz="3200"/>
              <a:t>      </a:t>
            </a:r>
            <a:r>
              <a:rPr lang="ko-KR" altLang="en-US" sz="3200"/>
              <a:t>화면 제출</a:t>
            </a:r>
            <a:r>
              <a:rPr lang="en-US" altLang="ko-KR" sz="3200"/>
              <a:t>)</a:t>
            </a:r>
            <a:endParaRPr lang="ko-KR" altLang="en-US" sz="3200"/>
          </a:p>
          <a:p>
            <a:r>
              <a:rPr lang="ko-KR" altLang="en-US" sz="3200"/>
              <a:t>문</a:t>
            </a:r>
            <a:r>
              <a:rPr lang="en-US" altLang="ko-KR" sz="3200"/>
              <a:t>3) </a:t>
            </a:r>
            <a:r>
              <a:rPr lang="ko-KR" altLang="en-US" sz="3200"/>
              <a:t>사용자 요구사항과 문</a:t>
            </a:r>
            <a:r>
              <a:rPr lang="en-US" altLang="ko-KR" sz="3200"/>
              <a:t>5)</a:t>
            </a:r>
            <a:r>
              <a:rPr lang="ko-KR" altLang="en-US" sz="3200"/>
              <a:t>를 참고하여 각 테이블에 적용되어야</a:t>
            </a:r>
            <a:endParaRPr lang="en-US" altLang="ko-KR" sz="3200"/>
          </a:p>
          <a:p>
            <a:r>
              <a:rPr lang="en-US" altLang="ko-KR" sz="3200"/>
              <a:t>      </a:t>
            </a:r>
            <a:r>
              <a:rPr lang="ko-KR" altLang="en-US" sz="3200"/>
              <a:t>할 인덱스를 생성한다</a:t>
            </a:r>
            <a:r>
              <a:rPr lang="en-US" altLang="ko-KR" sz="3200"/>
              <a:t>. (</a:t>
            </a:r>
            <a:r>
              <a:rPr lang="ko-KR" altLang="en-US" sz="3200"/>
              <a:t>인덱스 생성 </a:t>
            </a:r>
            <a:r>
              <a:rPr lang="en-US" altLang="ko-KR" sz="3200"/>
              <a:t>SQL</a:t>
            </a:r>
            <a:r>
              <a:rPr lang="ko-KR" altLang="en-US" sz="3200"/>
              <a:t>문 목록 및 </a:t>
            </a:r>
            <a:r>
              <a:rPr lang="en-US" altLang="ko-KR" sz="3200"/>
              <a:t>SSMS </a:t>
            </a:r>
          </a:p>
          <a:p>
            <a:r>
              <a:rPr lang="en-US" altLang="ko-KR" sz="3200"/>
              <a:t>      </a:t>
            </a:r>
            <a:r>
              <a:rPr lang="ko-KR" altLang="en-US" sz="3200"/>
              <a:t>캡쳐 화면 제출</a:t>
            </a:r>
            <a:r>
              <a:rPr lang="en-US" altLang="ko-KR" sz="3200"/>
              <a:t>)</a:t>
            </a:r>
            <a:endParaRPr lang="ko-KR" altLang="en-US" sz="3200"/>
          </a:p>
          <a:p>
            <a:r>
              <a:rPr lang="ko-KR" altLang="en-US" sz="3200"/>
              <a:t>문</a:t>
            </a:r>
            <a:r>
              <a:rPr lang="en-US" altLang="ko-KR" sz="3200"/>
              <a:t>4) </a:t>
            </a:r>
            <a:r>
              <a:rPr lang="ko-KR" altLang="en-US" sz="3200"/>
              <a:t>각 테이블에 </a:t>
            </a:r>
            <a:r>
              <a:rPr lang="en-US" altLang="ko-KR" sz="3200"/>
              <a:t>10</a:t>
            </a:r>
            <a:r>
              <a:rPr lang="ko-KR" altLang="en-US" sz="3200"/>
              <a:t>개 이상의 예제 레코드를 삽입하는 </a:t>
            </a:r>
            <a:r>
              <a:rPr lang="en-US" altLang="ko-KR" sz="3200"/>
              <a:t>SQL</a:t>
            </a:r>
            <a:r>
              <a:rPr lang="ko-KR" altLang="en-US" sz="3200"/>
              <a:t>문을</a:t>
            </a:r>
            <a:endParaRPr lang="en-US" altLang="ko-KR" sz="3200"/>
          </a:p>
          <a:p>
            <a:r>
              <a:rPr lang="en-US" altLang="ko-KR" sz="3200"/>
              <a:t>    </a:t>
            </a:r>
            <a:r>
              <a:rPr lang="ko-KR" altLang="en-US" sz="3200"/>
              <a:t> 작성한다</a:t>
            </a:r>
            <a:r>
              <a:rPr lang="en-US" altLang="ko-KR" sz="3200"/>
              <a:t>. (SQL</a:t>
            </a:r>
            <a:r>
              <a:rPr lang="ko-KR" altLang="en-US" sz="3200"/>
              <a:t>문 제출 및 쿼리창 적용 화면 캡쳐하여 제출</a:t>
            </a:r>
            <a:r>
              <a:rPr lang="en-US" altLang="ko-KR" sz="3200"/>
              <a:t>)</a:t>
            </a:r>
            <a:endParaRPr lang="ko-KR" altLang="en-US" sz="3200"/>
          </a:p>
          <a:p>
            <a:r>
              <a:rPr lang="ko-KR" altLang="en-US" sz="3200"/>
              <a:t>문</a:t>
            </a:r>
            <a:r>
              <a:rPr lang="en-US" altLang="ko-KR" sz="3200"/>
              <a:t>5) </a:t>
            </a:r>
            <a:r>
              <a:rPr lang="ko-KR" altLang="en-US" sz="3200"/>
              <a:t>다음 정보를 출력하기 위한 </a:t>
            </a:r>
            <a:r>
              <a:rPr lang="en-US" altLang="ko-KR" sz="3200"/>
              <a:t>SQL</a:t>
            </a:r>
            <a:r>
              <a:rPr lang="ko-KR" altLang="en-US" sz="3200"/>
              <a:t>문 작성한다</a:t>
            </a:r>
            <a:r>
              <a:rPr lang="en-US" altLang="ko-KR" sz="3200"/>
              <a:t>. (SQL</a:t>
            </a:r>
            <a:r>
              <a:rPr lang="ko-KR" altLang="en-US" sz="3200"/>
              <a:t>문 제출 </a:t>
            </a:r>
            <a:endParaRPr lang="en-US" altLang="ko-KR" sz="3200"/>
          </a:p>
          <a:p>
            <a:r>
              <a:rPr lang="en-US" altLang="ko-KR" sz="3200"/>
              <a:t>     </a:t>
            </a:r>
            <a:r>
              <a:rPr lang="ko-KR" altLang="en-US" sz="3200"/>
              <a:t>및 쿼리창 적용 화면 캡쳐하여 제출</a:t>
            </a:r>
            <a:r>
              <a:rPr lang="en-US" altLang="ko-KR" sz="3200"/>
              <a:t>)</a:t>
            </a:r>
            <a:endParaRPr lang="ko-KR" altLang="en-US" sz="3200"/>
          </a:p>
          <a:p>
            <a:r>
              <a:rPr lang="en-US" altLang="ko-KR" sz="3200"/>
              <a:t>      </a:t>
            </a:r>
            <a:r>
              <a:rPr lang="ko-KR" altLang="en-US" sz="3200"/>
              <a:t>가</a:t>
            </a:r>
            <a:r>
              <a:rPr lang="en-US" altLang="ko-KR" sz="3200"/>
              <a:t>) </a:t>
            </a:r>
            <a:r>
              <a:rPr lang="ko-KR" altLang="en-US" sz="3200"/>
              <a:t>월급이 </a:t>
            </a:r>
            <a:r>
              <a:rPr lang="en-US" altLang="ko-KR" sz="3200"/>
              <a:t>200</a:t>
            </a:r>
            <a:r>
              <a:rPr lang="ko-KR" altLang="en-US" sz="3200"/>
              <a:t>만원과 </a:t>
            </a:r>
            <a:r>
              <a:rPr lang="en-US" altLang="ko-KR" sz="3200"/>
              <a:t>300</a:t>
            </a:r>
            <a:r>
              <a:rPr lang="ko-KR" altLang="en-US" sz="3200"/>
              <a:t>만원 사이인 직원의 이름</a:t>
            </a:r>
            <a:r>
              <a:rPr lang="en-US" altLang="ko-KR" sz="3200"/>
              <a:t>, </a:t>
            </a:r>
            <a:r>
              <a:rPr lang="ko-KR" altLang="en-US" sz="3200"/>
              <a:t>주소</a:t>
            </a:r>
            <a:r>
              <a:rPr lang="en-US" altLang="ko-KR" sz="3200"/>
              <a:t>, </a:t>
            </a:r>
          </a:p>
          <a:p>
            <a:r>
              <a:rPr lang="en-US" altLang="ko-KR" sz="3200"/>
              <a:t>            </a:t>
            </a:r>
            <a:r>
              <a:rPr lang="ko-KR" altLang="en-US" sz="3200"/>
              <a:t>연락처를 출력하라</a:t>
            </a:r>
            <a:r>
              <a:rPr lang="en-US" altLang="ko-KR" sz="3200"/>
              <a:t>. </a:t>
            </a:r>
          </a:p>
          <a:p>
            <a:r>
              <a:rPr lang="ko-KR" altLang="en-US" sz="3200"/>
              <a:t>      나</a:t>
            </a:r>
            <a:r>
              <a:rPr lang="en-US" altLang="ko-KR" sz="3200"/>
              <a:t>) </a:t>
            </a:r>
            <a:r>
              <a:rPr lang="ko-KR" altLang="en-US" sz="3200"/>
              <a:t>고객 ‘</a:t>
            </a:r>
            <a:r>
              <a:rPr lang="en-US" altLang="ko-KR" sz="3200"/>
              <a:t>R001’</a:t>
            </a:r>
            <a:r>
              <a:rPr lang="ko-KR" altLang="en-US" sz="3200"/>
              <a:t>이 수리를 요청한 목록을 수리비를 </a:t>
            </a:r>
            <a:endParaRPr lang="en-US" altLang="ko-KR" sz="3200"/>
          </a:p>
          <a:p>
            <a:r>
              <a:rPr lang="en-US" altLang="ko-KR" sz="3200"/>
              <a:t>            </a:t>
            </a:r>
            <a:r>
              <a:rPr lang="ko-KR" altLang="en-US" sz="3200"/>
              <a:t>오름차순으로 출력하라</a:t>
            </a:r>
          </a:p>
          <a:p>
            <a:r>
              <a:rPr lang="ko-KR" altLang="en-US" sz="3200"/>
              <a:t>      다</a:t>
            </a:r>
            <a:r>
              <a:rPr lang="en-US" altLang="ko-KR" sz="3200"/>
              <a:t>) </a:t>
            </a:r>
            <a:r>
              <a:rPr lang="ko-KR" altLang="en-US" sz="3200"/>
              <a:t>직원의 평균 월급을 출력하라</a:t>
            </a:r>
          </a:p>
          <a:p>
            <a:endParaRPr lang="ko-KR" altLang="en-US" sz="3200"/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직사각형 3"/>
          <p:cNvSpPr>
            <a:spLocks noChangeArrowheads="1"/>
          </p:cNvSpPr>
          <p:nvPr/>
        </p:nvSpPr>
        <p:spPr bwMode="auto">
          <a:xfrm>
            <a:off x="2411413" y="4152900"/>
            <a:ext cx="9210675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ko-KR" altLang="en-US" sz="5400">
                <a:latin typeface="HY중고딕" pitchFamily="18" charset="-127"/>
              </a:rPr>
              <a:t>데이터베이스 설계 및 구현 끝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345" name="Rectangle 1041"/>
          <p:cNvSpPr>
            <a:spLocks noChangeArrowheads="1"/>
          </p:cNvSpPr>
          <p:nvPr/>
        </p:nvSpPr>
        <p:spPr bwMode="blackWhite">
          <a:xfrm>
            <a:off x="1133475" y="1951038"/>
            <a:ext cx="12091988" cy="1558925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1970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년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Dr.E.F.Codd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에 의해 관계형 모델이 제시</a:t>
            </a:r>
          </a:p>
          <a:p>
            <a:pPr defTabSz="282575">
              <a:buFont typeface="Wingdings" pitchFamily="2" charset="2"/>
              <a:buChar char="l"/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 err="1">
                <a:latin typeface="HY중고딕" pitchFamily="18" charset="-127"/>
                <a:ea typeface="굴림체" pitchFamily="49" charset="-127"/>
              </a:rPr>
              <a:t>관계형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데이터베이스는 </a:t>
            </a:r>
            <a:r>
              <a:rPr lang="ko-KR" altLang="en-US" sz="2000" err="1">
                <a:latin typeface="HY중고딕" pitchFamily="18" charset="-127"/>
                <a:ea typeface="굴림체" pitchFamily="49" charset="-127"/>
              </a:rPr>
              <a:t>관계형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데이터베이스 관리 시스템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(RDBMS) </a:t>
            </a:r>
          </a:p>
          <a:p>
            <a:pPr defTabSz="282575">
              <a:buFont typeface="Wingdings" pitchFamily="2" charset="2"/>
              <a:buNone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으로 이루어 진다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. </a:t>
            </a:r>
            <a:endParaRPr lang="en-US" altLang="ko-KR" sz="1400">
              <a:solidFill>
                <a:srgbClr val="000066"/>
              </a:solidFill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119811" name="Rectangle 1042"/>
          <p:cNvSpPr>
            <a:spLocks noChangeArrowheads="1"/>
          </p:cNvSpPr>
          <p:nvPr/>
        </p:nvSpPr>
        <p:spPr bwMode="blackWhite">
          <a:xfrm>
            <a:off x="1133475" y="3727450"/>
            <a:ext cx="2266950" cy="568325"/>
          </a:xfrm>
          <a:prstGeom prst="rect">
            <a:avLst/>
          </a:prstGeom>
          <a:solidFill>
            <a:srgbClr val="DADCE6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항 목</a:t>
            </a:r>
          </a:p>
        </p:txBody>
      </p:sp>
      <p:sp>
        <p:nvSpPr>
          <p:cNvPr id="119812" name="Rectangle 1043"/>
          <p:cNvSpPr>
            <a:spLocks noChangeArrowheads="1"/>
          </p:cNvSpPr>
          <p:nvPr/>
        </p:nvSpPr>
        <p:spPr bwMode="blackWhite">
          <a:xfrm>
            <a:off x="3400425" y="3727450"/>
            <a:ext cx="9825038" cy="568325"/>
          </a:xfrm>
          <a:prstGeom prst="rect">
            <a:avLst/>
          </a:prstGeom>
          <a:solidFill>
            <a:srgbClr val="DADCE6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내                용</a:t>
            </a:r>
          </a:p>
        </p:txBody>
      </p:sp>
      <p:sp>
        <p:nvSpPr>
          <p:cNvPr id="119813" name="Rectangle 1044"/>
          <p:cNvSpPr>
            <a:spLocks noChangeArrowheads="1"/>
          </p:cNvSpPr>
          <p:nvPr/>
        </p:nvSpPr>
        <p:spPr bwMode="blackWhite">
          <a:xfrm>
            <a:off x="1133475" y="4283075"/>
            <a:ext cx="2266950" cy="2100263"/>
          </a:xfrm>
          <a:prstGeom prst="rect">
            <a:avLst/>
          </a:prstGeom>
          <a:solidFill>
            <a:srgbClr val="EDEEF3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0" latinLnBrk="0" hangingPunct="0"/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개념요소</a:t>
            </a:r>
          </a:p>
        </p:txBody>
      </p:sp>
      <p:sp>
        <p:nvSpPr>
          <p:cNvPr id="119814" name="Rectangle 1045"/>
          <p:cNvSpPr>
            <a:spLocks noChangeArrowheads="1"/>
          </p:cNvSpPr>
          <p:nvPr/>
        </p:nvSpPr>
        <p:spPr bwMode="blackWhite">
          <a:xfrm>
            <a:off x="3400425" y="4283075"/>
            <a:ext cx="9825038" cy="2100263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>
              <a:lnSpc>
                <a:spcPct val="130000"/>
              </a:lnSpc>
              <a:buFont typeface="Wingdings" pitchFamily="2" charset="2"/>
              <a:buNone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- Object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나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Relation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의 집합</a:t>
            </a:r>
          </a:p>
          <a:p>
            <a:pPr>
              <a:lnSpc>
                <a:spcPct val="130000"/>
              </a:lnSpc>
              <a:buFont typeface="Wingdings" pitchFamily="2" charset="2"/>
              <a:buNone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- Relation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에 작용할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Operation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의 집합</a:t>
            </a:r>
          </a:p>
          <a:p>
            <a:pPr>
              <a:lnSpc>
                <a:spcPct val="130000"/>
              </a:lnSpc>
              <a:buFont typeface="Wingdings" pitchFamily="2" charset="2"/>
              <a:buNone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데이터의 정확성과 일관성을 위한 완전성 요구</a:t>
            </a:r>
          </a:p>
        </p:txBody>
      </p:sp>
      <p:sp>
        <p:nvSpPr>
          <p:cNvPr id="119815" name="Rectangle 1046"/>
          <p:cNvSpPr>
            <a:spLocks noChangeArrowheads="1"/>
          </p:cNvSpPr>
          <p:nvPr/>
        </p:nvSpPr>
        <p:spPr bwMode="blackWhite">
          <a:xfrm>
            <a:off x="1133475" y="6383338"/>
            <a:ext cx="2266950" cy="3440112"/>
          </a:xfrm>
          <a:prstGeom prst="rect">
            <a:avLst/>
          </a:prstGeom>
          <a:solidFill>
            <a:srgbClr val="EDEEF3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0" latinLnBrk="0" hangingPunct="0"/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구성요소</a:t>
            </a:r>
          </a:p>
        </p:txBody>
      </p:sp>
      <p:sp>
        <p:nvSpPr>
          <p:cNvPr id="119816" name="Rectangle 1047"/>
          <p:cNvSpPr>
            <a:spLocks noChangeArrowheads="1"/>
          </p:cNvSpPr>
          <p:nvPr/>
        </p:nvSpPr>
        <p:spPr bwMode="blackWhite">
          <a:xfrm>
            <a:off x="3400425" y="6383338"/>
            <a:ext cx="9825038" cy="344011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>
              <a:lnSpc>
                <a:spcPct val="130000"/>
              </a:lnSpc>
              <a:buFont typeface="Wingdings" pitchFamily="2" charset="2"/>
              <a:buChar char="l"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2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차원의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Table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로 구성</a:t>
            </a:r>
          </a:p>
          <a:p>
            <a:pPr>
              <a:lnSpc>
                <a:spcPct val="130000"/>
              </a:lnSpc>
              <a:buFont typeface="Wingdings" pitchFamily="2" charset="2"/>
              <a:buNone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- Table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은 한 개 또는 여러 개의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Column, </a:t>
            </a:r>
          </a:p>
          <a:p>
            <a:pPr>
              <a:lnSpc>
                <a:spcPct val="130000"/>
              </a:lnSpc>
              <a:buFont typeface="Wingdings" pitchFamily="2" charset="2"/>
              <a:buNone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0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개 또는 여러 개의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Row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로 구성</a:t>
            </a:r>
          </a:p>
          <a:p>
            <a:pPr>
              <a:lnSpc>
                <a:spcPct val="130000"/>
              </a:lnSpc>
              <a:buFont typeface="Wingdings" pitchFamily="2" charset="2"/>
              <a:buNone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- Row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는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Column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들의 집합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. Record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라고도 칭한다</a:t>
            </a:r>
          </a:p>
          <a:p>
            <a:pPr>
              <a:lnSpc>
                <a:spcPct val="130000"/>
              </a:lnSpc>
              <a:buFont typeface="Wingdings" pitchFamily="2" charset="2"/>
              <a:buNone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- Column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은 동일 종류의 데이터를 나타낸다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.</a:t>
            </a:r>
          </a:p>
        </p:txBody>
      </p:sp>
      <p:sp>
        <p:nvSpPr>
          <p:cNvPr id="119817" name="Oval 1049"/>
          <p:cNvSpPr>
            <a:spLocks noChangeArrowheads="1"/>
          </p:cNvSpPr>
          <p:nvPr/>
        </p:nvSpPr>
        <p:spPr bwMode="auto">
          <a:xfrm>
            <a:off x="479425" y="600075"/>
            <a:ext cx="6242050" cy="561975"/>
          </a:xfrm>
          <a:prstGeom prst="ellipse">
            <a:avLst/>
          </a:prstGeom>
          <a:gradFill rotWithShape="0">
            <a:gsLst>
              <a:gs pos="0">
                <a:srgbClr val="FFFFFF"/>
              </a:gs>
              <a:gs pos="100000">
                <a:srgbClr val="CBE6A8"/>
              </a:gs>
            </a:gsLst>
            <a:path path="shape">
              <a:fillToRect l="50000" t="50000" r="50000" b="50000"/>
            </a:path>
          </a:gradFill>
          <a:ln w="12700">
            <a:noFill/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ko-KR" altLang="en-US">
              <a:latin typeface="HY중고딕" pitchFamily="18" charset="-127"/>
            </a:endParaRPr>
          </a:p>
        </p:txBody>
      </p:sp>
      <p:sp>
        <p:nvSpPr>
          <p:cNvPr id="119818" name="Rectangle 1050"/>
          <p:cNvSpPr>
            <a:spLocks noChangeArrowheads="1"/>
          </p:cNvSpPr>
          <p:nvPr/>
        </p:nvSpPr>
        <p:spPr bwMode="auto">
          <a:xfrm>
            <a:off x="1027113" y="414338"/>
            <a:ext cx="1928812" cy="4445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pPr eaLnBrk="0" latinLnBrk="0" hangingPunct="0">
              <a:lnSpc>
                <a:spcPct val="120000"/>
              </a:lnSpc>
            </a:pPr>
            <a:r>
              <a:rPr lang="en-US" altLang="ko-KR" sz="2200">
                <a:latin typeface="HY중고딕" pitchFamily="18" charset="-127"/>
                <a:ea typeface="굴림체" pitchFamily="49" charset="-127"/>
              </a:rPr>
              <a:t>1.2 SQL </a:t>
            </a:r>
            <a:r>
              <a:rPr lang="ko-KR" altLang="en-US" sz="2200">
                <a:latin typeface="HY중고딕" pitchFamily="18" charset="-127"/>
                <a:ea typeface="굴림체" pitchFamily="49" charset="-127"/>
              </a:rPr>
              <a:t>용어</a:t>
            </a:r>
          </a:p>
        </p:txBody>
      </p:sp>
      <p:sp>
        <p:nvSpPr>
          <p:cNvPr id="119819" name="Rectangle 1051"/>
          <p:cNvSpPr>
            <a:spLocks noChangeArrowheads="1"/>
          </p:cNvSpPr>
          <p:nvPr/>
        </p:nvSpPr>
        <p:spPr bwMode="auto">
          <a:xfrm>
            <a:off x="1133475" y="1820863"/>
            <a:ext cx="12001500" cy="79375"/>
          </a:xfrm>
          <a:prstGeom prst="rect">
            <a:avLst/>
          </a:prstGeom>
          <a:gradFill rotWithShape="0">
            <a:gsLst>
              <a:gs pos="0">
                <a:srgbClr val="E8B354"/>
              </a:gs>
              <a:gs pos="100000">
                <a:srgbClr val="FFFFFF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>
              <a:latin typeface="HY중고딕" pitchFamily="18" charset="-127"/>
            </a:endParaRPr>
          </a:p>
        </p:txBody>
      </p:sp>
      <p:sp>
        <p:nvSpPr>
          <p:cNvPr id="119820" name="AutoShape 1052"/>
          <p:cNvSpPr>
            <a:spLocks noChangeArrowheads="1"/>
          </p:cNvSpPr>
          <p:nvPr/>
        </p:nvSpPr>
        <p:spPr bwMode="auto">
          <a:xfrm>
            <a:off x="1133475" y="1312863"/>
            <a:ext cx="6719888" cy="566737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2D5A0"/>
              </a:gs>
              <a:gs pos="100000">
                <a:srgbClr val="FBF1DF"/>
              </a:gs>
            </a:gsLst>
            <a:path path="shape">
              <a:fillToRect l="50000" t="50000" r="50000" b="50000"/>
            </a:path>
          </a:gradFill>
          <a:ln w="3175">
            <a:noFill/>
            <a:round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30000"/>
              </a:lnSpc>
              <a:buFont typeface="Arial" pitchFamily="34" charset="0"/>
              <a:buNone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관계형 데이터베이스 개념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24108" name="Group 76"/>
          <p:cNvGraphicFramePr>
            <a:graphicFrameLocks noGrp="1"/>
          </p:cNvGraphicFramePr>
          <p:nvPr/>
        </p:nvGraphicFramePr>
        <p:xfrm>
          <a:off x="1128713" y="1317625"/>
          <a:ext cx="12038427" cy="8619554"/>
        </p:xfrm>
        <a:graphic>
          <a:graphicData uri="http://schemas.openxmlformats.org/drawingml/2006/table">
            <a:tbl>
              <a:tblPr/>
              <a:tblGrid>
                <a:gridCol w="240722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63120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73031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년 도 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비 고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9847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1973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SQUARE(Structured Queries As Relational Express)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5194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1974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System/R 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용 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SEQUEL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(Structured English </a:t>
                      </a:r>
                      <a:r>
                        <a:rPr kumimoji="1" lang="en-US" altLang="ko-KR" sz="2400" b="1" i="0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QUEry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 Language)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73031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1976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SEQUEL-2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99847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1980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SQL(Structured Query Language)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로 명칭 변경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7280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1986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QL-86, 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최초의 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SQL 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표준안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72579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1988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ANSI, ISO 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국제표준 인정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73031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1989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SQL-1(SQL/89) 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표준안 제정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73031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1992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SQL-2(SQL/92) 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표준안 제정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7280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1999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SQL-3(SQL/99) 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표준안 제정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</a:tbl>
          </a:graphicData>
        </a:graphic>
      </p:graphicFrame>
      <p:grpSp>
        <p:nvGrpSpPr>
          <p:cNvPr id="120869" name="Group 68"/>
          <p:cNvGrpSpPr>
            <a:grpSpLocks/>
          </p:cNvGrpSpPr>
          <p:nvPr/>
        </p:nvGrpSpPr>
        <p:grpSpPr bwMode="auto">
          <a:xfrm>
            <a:off x="1128713" y="600075"/>
            <a:ext cx="12001500" cy="579438"/>
            <a:chOff x="489" y="240"/>
            <a:chExt cx="5200" cy="232"/>
          </a:xfrm>
        </p:grpSpPr>
        <p:sp>
          <p:nvSpPr>
            <p:cNvPr id="120870" name="Rectangle 67"/>
            <p:cNvSpPr>
              <a:spLocks noChangeArrowheads="1"/>
            </p:cNvSpPr>
            <p:nvPr/>
          </p:nvSpPr>
          <p:spPr bwMode="auto">
            <a:xfrm>
              <a:off x="489" y="439"/>
              <a:ext cx="5200" cy="33"/>
            </a:xfrm>
            <a:prstGeom prst="rect">
              <a:avLst/>
            </a:prstGeom>
            <a:gradFill rotWithShape="0">
              <a:gsLst>
                <a:gs pos="0">
                  <a:srgbClr val="E8B354"/>
                </a:gs>
                <a:gs pos="100000">
                  <a:srgbClr val="FFFFFF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ko-KR" altLang="en-US">
                <a:latin typeface="HY중고딕" pitchFamily="18" charset="-127"/>
              </a:endParaRPr>
            </a:p>
          </p:txBody>
        </p:sp>
        <p:sp>
          <p:nvSpPr>
            <p:cNvPr id="120871" name="AutoShape 2"/>
            <p:cNvSpPr>
              <a:spLocks noChangeArrowheads="1"/>
            </p:cNvSpPr>
            <p:nvPr/>
          </p:nvSpPr>
          <p:spPr bwMode="auto">
            <a:xfrm>
              <a:off x="491" y="240"/>
              <a:ext cx="2912" cy="227"/>
            </a:xfrm>
            <a:prstGeom prst="roundRect">
              <a:avLst>
                <a:gd name="adj" fmla="val 16667"/>
              </a:avLst>
            </a:prstGeom>
            <a:gradFill rotWithShape="0">
              <a:gsLst>
                <a:gs pos="0">
                  <a:srgbClr val="F2D5A0"/>
                </a:gs>
                <a:gs pos="100000">
                  <a:srgbClr val="FBF1DF"/>
                </a:gs>
              </a:gsLst>
              <a:path path="shape">
                <a:fillToRect l="50000" t="50000" r="50000" b="50000"/>
              </a:path>
            </a:gradFill>
            <a:ln w="317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30000"/>
                </a:lnSpc>
                <a:buFont typeface="Arial" pitchFamily="34" charset="0"/>
                <a:buNone/>
              </a:pPr>
              <a:r>
                <a:rPr lang="en-US" altLang="ko-KR" sz="2000">
                  <a:latin typeface="HY중고딕" pitchFamily="18" charset="-127"/>
                  <a:ea typeface="굴림체" pitchFamily="49" charset="-127"/>
                </a:rPr>
                <a:t>SQL </a:t>
              </a:r>
              <a:r>
                <a:rPr lang="ko-KR" altLang="en-US" sz="2000">
                  <a:latin typeface="HY중고딕" pitchFamily="18" charset="-127"/>
                  <a:ea typeface="굴림체" pitchFamily="49" charset="-127"/>
                </a:rPr>
                <a:t>역사</a:t>
              </a:r>
            </a:p>
          </p:txBody>
        </p:sp>
      </p:grp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261" name="Rectangle 13"/>
          <p:cNvSpPr>
            <a:spLocks noChangeArrowheads="1"/>
          </p:cNvSpPr>
          <p:nvPr/>
        </p:nvSpPr>
        <p:spPr bwMode="blackWhite">
          <a:xfrm>
            <a:off x="1133475" y="1200150"/>
            <a:ext cx="12091988" cy="796925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4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데이터를 저장하거나 이와 상호 작용하는 다른 정보를 저장</a:t>
            </a:r>
          </a:p>
        </p:txBody>
      </p:sp>
      <p:sp>
        <p:nvSpPr>
          <p:cNvPr id="121859" name="Rectangle 14"/>
          <p:cNvSpPr>
            <a:spLocks noChangeArrowheads="1"/>
          </p:cNvSpPr>
          <p:nvPr/>
        </p:nvSpPr>
        <p:spPr bwMode="auto">
          <a:xfrm>
            <a:off x="1165225" y="1096963"/>
            <a:ext cx="12001500" cy="82550"/>
          </a:xfrm>
          <a:prstGeom prst="rect">
            <a:avLst/>
          </a:prstGeom>
          <a:gradFill rotWithShape="0">
            <a:gsLst>
              <a:gs pos="0">
                <a:srgbClr val="E8B354"/>
              </a:gs>
              <a:gs pos="100000">
                <a:srgbClr val="FFFFFF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>
              <a:latin typeface="HY중고딕" pitchFamily="18" charset="-127"/>
            </a:endParaRPr>
          </a:p>
        </p:txBody>
      </p:sp>
      <p:sp>
        <p:nvSpPr>
          <p:cNvPr id="121860" name="AutoShape 15"/>
          <p:cNvSpPr>
            <a:spLocks noChangeArrowheads="1"/>
          </p:cNvSpPr>
          <p:nvPr/>
        </p:nvSpPr>
        <p:spPr bwMode="auto">
          <a:xfrm>
            <a:off x="1133475" y="600075"/>
            <a:ext cx="6719888" cy="568325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2D5A0"/>
              </a:gs>
              <a:gs pos="100000">
                <a:srgbClr val="FBF1DF"/>
              </a:gs>
            </a:gsLst>
            <a:path path="shape">
              <a:fillToRect l="50000" t="50000" r="50000" b="50000"/>
            </a:path>
          </a:gradFill>
          <a:ln w="3175">
            <a:noFill/>
            <a:round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30000"/>
              </a:lnSpc>
              <a:buFont typeface="Arial" pitchFamily="34" charset="0"/>
              <a:buNone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데이터베이스 개체</a:t>
            </a:r>
          </a:p>
        </p:txBody>
      </p:sp>
      <p:sp>
        <p:nvSpPr>
          <p:cNvPr id="121861" name="Rectangle 16"/>
          <p:cNvSpPr>
            <a:spLocks noChangeArrowheads="1"/>
          </p:cNvSpPr>
          <p:nvPr/>
        </p:nvSpPr>
        <p:spPr bwMode="blackWhite">
          <a:xfrm>
            <a:off x="1147763" y="2786063"/>
            <a:ext cx="2265362" cy="1131887"/>
          </a:xfrm>
          <a:prstGeom prst="rect">
            <a:avLst/>
          </a:prstGeom>
          <a:solidFill>
            <a:srgbClr val="EDEEF3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0" latinLnBrk="0" hangingPunct="0"/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테이블</a:t>
            </a:r>
            <a:b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</a:b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Table</a:t>
            </a:r>
          </a:p>
        </p:txBody>
      </p:sp>
      <p:sp>
        <p:nvSpPr>
          <p:cNvPr id="121862" name="Rectangle 17"/>
          <p:cNvSpPr>
            <a:spLocks noChangeArrowheads="1"/>
          </p:cNvSpPr>
          <p:nvPr/>
        </p:nvSpPr>
        <p:spPr bwMode="blackWhite">
          <a:xfrm>
            <a:off x="3413125" y="2786063"/>
            <a:ext cx="9825038" cy="113188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>
              <a:lnSpc>
                <a:spcPct val="130000"/>
              </a:lnSpc>
              <a:buFont typeface="Wingdings" pitchFamily="2" charset="2"/>
              <a:buNone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열과 행의 집합으로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2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차원 배열의 데이터 저장 기본 단위</a:t>
            </a:r>
          </a:p>
        </p:txBody>
      </p:sp>
      <p:sp>
        <p:nvSpPr>
          <p:cNvPr id="121863" name="Rectangle 18"/>
          <p:cNvSpPr>
            <a:spLocks noChangeArrowheads="1"/>
          </p:cNvSpPr>
          <p:nvPr/>
        </p:nvSpPr>
        <p:spPr bwMode="blackWhite">
          <a:xfrm>
            <a:off x="1147763" y="2225675"/>
            <a:ext cx="2265362" cy="566738"/>
          </a:xfrm>
          <a:prstGeom prst="rect">
            <a:avLst/>
          </a:prstGeom>
          <a:solidFill>
            <a:srgbClr val="DADCE6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항 목</a:t>
            </a:r>
          </a:p>
        </p:txBody>
      </p:sp>
      <p:sp>
        <p:nvSpPr>
          <p:cNvPr id="121864" name="Rectangle 19"/>
          <p:cNvSpPr>
            <a:spLocks noChangeArrowheads="1"/>
          </p:cNvSpPr>
          <p:nvPr/>
        </p:nvSpPr>
        <p:spPr bwMode="blackWhite">
          <a:xfrm>
            <a:off x="3413125" y="2225675"/>
            <a:ext cx="9825038" cy="566738"/>
          </a:xfrm>
          <a:prstGeom prst="rect">
            <a:avLst/>
          </a:prstGeom>
          <a:solidFill>
            <a:srgbClr val="DADCE6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내                용</a:t>
            </a:r>
          </a:p>
        </p:txBody>
      </p:sp>
      <p:sp>
        <p:nvSpPr>
          <p:cNvPr id="121865" name="Rectangle 20"/>
          <p:cNvSpPr>
            <a:spLocks noChangeArrowheads="1"/>
          </p:cNvSpPr>
          <p:nvPr/>
        </p:nvSpPr>
        <p:spPr bwMode="blackWhite">
          <a:xfrm>
            <a:off x="1147763" y="3917950"/>
            <a:ext cx="2265362" cy="1133475"/>
          </a:xfrm>
          <a:prstGeom prst="rect">
            <a:avLst/>
          </a:prstGeom>
          <a:solidFill>
            <a:srgbClr val="EDEEF3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>
              <a:lnSpc>
                <a:spcPct val="110000"/>
              </a:lnSpc>
            </a:pP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행</a:t>
            </a:r>
          </a:p>
          <a:p>
            <a:pPr algn="ctr">
              <a:lnSpc>
                <a:spcPct val="110000"/>
              </a:lnSpc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Row</a:t>
            </a:r>
          </a:p>
        </p:txBody>
      </p:sp>
      <p:sp>
        <p:nvSpPr>
          <p:cNvPr id="121866" name="Rectangle 21"/>
          <p:cNvSpPr>
            <a:spLocks noChangeArrowheads="1"/>
          </p:cNvSpPr>
          <p:nvPr/>
        </p:nvSpPr>
        <p:spPr bwMode="blackWhite">
          <a:xfrm>
            <a:off x="3413125" y="3917950"/>
            <a:ext cx="9825038" cy="113347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>
              <a:lnSpc>
                <a:spcPct val="130000"/>
              </a:lnSpc>
              <a:buFont typeface="Wingdings" pitchFamily="2" charset="2"/>
              <a:buNone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일련의 열이 들어 있는 테이블의 수평부분</a:t>
            </a:r>
          </a:p>
        </p:txBody>
      </p:sp>
      <p:sp>
        <p:nvSpPr>
          <p:cNvPr id="121867" name="Rectangle 22"/>
          <p:cNvSpPr>
            <a:spLocks noChangeArrowheads="1"/>
          </p:cNvSpPr>
          <p:nvPr/>
        </p:nvSpPr>
        <p:spPr bwMode="blackWhite">
          <a:xfrm>
            <a:off x="1147763" y="5032375"/>
            <a:ext cx="2265362" cy="1133475"/>
          </a:xfrm>
          <a:prstGeom prst="rect">
            <a:avLst/>
          </a:prstGeom>
          <a:solidFill>
            <a:srgbClr val="EDEEF3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>
              <a:lnSpc>
                <a:spcPct val="110000"/>
              </a:lnSpc>
            </a:pP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열</a:t>
            </a:r>
          </a:p>
          <a:p>
            <a:pPr algn="ctr">
              <a:lnSpc>
                <a:spcPct val="110000"/>
              </a:lnSpc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Colum</a:t>
            </a:r>
          </a:p>
        </p:txBody>
      </p:sp>
      <p:sp>
        <p:nvSpPr>
          <p:cNvPr id="121868" name="Rectangle 23"/>
          <p:cNvSpPr>
            <a:spLocks noChangeArrowheads="1"/>
          </p:cNvSpPr>
          <p:nvPr/>
        </p:nvSpPr>
        <p:spPr bwMode="blackWhite">
          <a:xfrm>
            <a:off x="3413125" y="5032375"/>
            <a:ext cx="9825038" cy="113347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>
              <a:lnSpc>
                <a:spcPct val="130000"/>
              </a:lnSpc>
              <a:buFont typeface="Wingdings" pitchFamily="2" charset="2"/>
              <a:buNone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한 가지 자료 유형으로 된 테이블의 수직 부분</a:t>
            </a:r>
          </a:p>
        </p:txBody>
      </p:sp>
      <p:sp>
        <p:nvSpPr>
          <p:cNvPr id="121869" name="Rectangle 24"/>
          <p:cNvSpPr>
            <a:spLocks noChangeArrowheads="1"/>
          </p:cNvSpPr>
          <p:nvPr/>
        </p:nvSpPr>
        <p:spPr bwMode="blackWhite">
          <a:xfrm>
            <a:off x="1147763" y="6165850"/>
            <a:ext cx="2265362" cy="1131888"/>
          </a:xfrm>
          <a:prstGeom prst="rect">
            <a:avLst/>
          </a:prstGeom>
          <a:solidFill>
            <a:srgbClr val="EDEEF3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>
              <a:lnSpc>
                <a:spcPct val="110000"/>
              </a:lnSpc>
            </a:pP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가상표</a:t>
            </a:r>
          </a:p>
          <a:p>
            <a:pPr algn="ctr">
              <a:lnSpc>
                <a:spcPct val="110000"/>
              </a:lnSpc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(VIEW)</a:t>
            </a:r>
          </a:p>
        </p:txBody>
      </p:sp>
      <p:sp>
        <p:nvSpPr>
          <p:cNvPr id="121870" name="Rectangle 25"/>
          <p:cNvSpPr>
            <a:spLocks noChangeArrowheads="1"/>
          </p:cNvSpPr>
          <p:nvPr/>
        </p:nvSpPr>
        <p:spPr bwMode="blackWhite">
          <a:xfrm>
            <a:off x="3413125" y="6165850"/>
            <a:ext cx="9825038" cy="113188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>
              <a:lnSpc>
                <a:spcPct val="110000"/>
              </a:lnSpc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하나 이상으로 된 테이블로부터 데이터의 부분을 선택하는 논리적 개념</a:t>
            </a:r>
          </a:p>
        </p:txBody>
      </p:sp>
      <p:sp>
        <p:nvSpPr>
          <p:cNvPr id="121871" name="Rectangle 26"/>
          <p:cNvSpPr>
            <a:spLocks noChangeArrowheads="1"/>
          </p:cNvSpPr>
          <p:nvPr/>
        </p:nvSpPr>
        <p:spPr bwMode="blackWhite">
          <a:xfrm>
            <a:off x="1147763" y="7286625"/>
            <a:ext cx="2265362" cy="1131888"/>
          </a:xfrm>
          <a:prstGeom prst="rect">
            <a:avLst/>
          </a:prstGeom>
          <a:solidFill>
            <a:srgbClr val="EDEEF3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>
              <a:lnSpc>
                <a:spcPct val="110000"/>
              </a:lnSpc>
            </a:pP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저장</a:t>
            </a:r>
          </a:p>
          <a:p>
            <a:pPr algn="ctr">
              <a:lnSpc>
                <a:spcPct val="110000"/>
              </a:lnSpc>
            </a:pP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프로시져</a:t>
            </a:r>
          </a:p>
        </p:txBody>
      </p:sp>
      <p:sp>
        <p:nvSpPr>
          <p:cNvPr id="121872" name="Rectangle 27"/>
          <p:cNvSpPr>
            <a:spLocks noChangeArrowheads="1"/>
          </p:cNvSpPr>
          <p:nvPr/>
        </p:nvSpPr>
        <p:spPr bwMode="blackWhite">
          <a:xfrm>
            <a:off x="3413125" y="7286625"/>
            <a:ext cx="9825038" cy="113188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>
              <a:lnSpc>
                <a:spcPct val="110000"/>
              </a:lnSpc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미리 컴파일된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SQL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문장들의 집합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(stored procedure)</a:t>
            </a:r>
          </a:p>
        </p:txBody>
      </p:sp>
      <p:sp>
        <p:nvSpPr>
          <p:cNvPr id="121873" name="Rectangle 28"/>
          <p:cNvSpPr>
            <a:spLocks noChangeArrowheads="1"/>
          </p:cNvSpPr>
          <p:nvPr/>
        </p:nvSpPr>
        <p:spPr bwMode="blackWhite">
          <a:xfrm>
            <a:off x="1147763" y="8388350"/>
            <a:ext cx="2265362" cy="1247775"/>
          </a:xfrm>
          <a:prstGeom prst="rect">
            <a:avLst/>
          </a:prstGeom>
          <a:solidFill>
            <a:srgbClr val="EDEEF3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ko-KR" altLang="en-US" sz="2000" err="1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트리거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(trigger)</a:t>
            </a:r>
          </a:p>
        </p:txBody>
      </p:sp>
      <p:sp>
        <p:nvSpPr>
          <p:cNvPr id="121874" name="Rectangle 29"/>
          <p:cNvSpPr>
            <a:spLocks noChangeArrowheads="1"/>
          </p:cNvSpPr>
          <p:nvPr/>
        </p:nvSpPr>
        <p:spPr bwMode="blackWhite">
          <a:xfrm>
            <a:off x="3413125" y="8388350"/>
            <a:ext cx="9825038" cy="124777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>
              <a:lnSpc>
                <a:spcPct val="130000"/>
              </a:lnSpc>
              <a:buFont typeface="Wingdings" pitchFamily="2" charset="2"/>
              <a:buNone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사용자가 테이블의 데이터를 수정할 때 자동으로 수행되는 저장된 프로시져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ext Box 2"/>
          <p:cNvSpPr txBox="1">
            <a:spLocks noChangeArrowheads="1"/>
          </p:cNvSpPr>
          <p:nvPr/>
        </p:nvSpPr>
        <p:spPr bwMode="auto">
          <a:xfrm>
            <a:off x="720725" y="2657475"/>
            <a:ext cx="12960350" cy="640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457200" indent="-457200">
              <a:lnSpc>
                <a:spcPct val="120000"/>
              </a:lnSpc>
              <a:spcBef>
                <a:spcPct val="50000"/>
              </a:spcBef>
              <a:buClr>
                <a:srgbClr val="FF3300"/>
              </a:buClr>
              <a:buFont typeface="Wingdings" pitchFamily="2" charset="2"/>
              <a:buChar char="v"/>
            </a:pPr>
            <a:r>
              <a:rPr lang="ko-KR" altLang="en-US" sz="2800">
                <a:latin typeface="HY중고딕" pitchFamily="18" charset="-127"/>
                <a:ea typeface="HY중고딕" pitchFamily="18" charset="-127"/>
              </a:rPr>
              <a:t>파일 관리 시스템</a:t>
            </a:r>
            <a:r>
              <a:rPr lang="en-US" altLang="ko-KR" sz="2800">
                <a:latin typeface="HY중고딕" pitchFamily="18" charset="-127"/>
                <a:ea typeface="HY중고딕" pitchFamily="18" charset="-127"/>
              </a:rPr>
              <a:t>(file management system)</a:t>
            </a:r>
          </a:p>
          <a:p>
            <a:pPr marL="457200" indent="-457200">
              <a:lnSpc>
                <a:spcPct val="120000"/>
              </a:lnSpc>
              <a:spcBef>
                <a:spcPct val="50000"/>
              </a:spcBef>
            </a:pPr>
            <a:r>
              <a:rPr lang="en-US" altLang="ko-KR" sz="2800">
                <a:latin typeface="HY중고딕" pitchFamily="18" charset="-127"/>
                <a:ea typeface="HY중고딕" pitchFamily="18" charset="-127"/>
              </a:rPr>
              <a:t>   -  </a:t>
            </a:r>
            <a:r>
              <a:rPr lang="ko-KR" altLang="en-US" sz="2800">
                <a:latin typeface="HY중고딕" pitchFamily="18" charset="-127"/>
                <a:ea typeface="HY중고딕" pitchFamily="18" charset="-127"/>
              </a:rPr>
              <a:t>파일을 생성검색</a:t>
            </a:r>
            <a:r>
              <a:rPr lang="en-US" altLang="ko-KR" sz="2800">
                <a:latin typeface="HY중고딕" pitchFamily="18" charset="-127"/>
                <a:ea typeface="HY중고딕" pitchFamily="18" charset="-127"/>
              </a:rPr>
              <a:t>, </a:t>
            </a:r>
            <a:r>
              <a:rPr lang="ko-KR" altLang="en-US" sz="2800">
                <a:latin typeface="HY중고딕" pitchFamily="18" charset="-127"/>
                <a:ea typeface="HY중고딕" pitchFamily="18" charset="-127"/>
              </a:rPr>
              <a:t>조작할 수 있는소프트웨어 시스템을 말함</a:t>
            </a:r>
          </a:p>
          <a:p>
            <a:pPr marL="457200" indent="-457200">
              <a:lnSpc>
                <a:spcPct val="120000"/>
              </a:lnSpc>
              <a:spcBef>
                <a:spcPct val="50000"/>
              </a:spcBef>
            </a:pPr>
            <a:endParaRPr lang="ko-KR" altLang="en-US" sz="2800">
              <a:latin typeface="HY중고딕" pitchFamily="18" charset="-127"/>
              <a:ea typeface="HY중고딕" pitchFamily="18" charset="-127"/>
            </a:endParaRPr>
          </a:p>
          <a:p>
            <a:pPr marL="457200" indent="-457200">
              <a:lnSpc>
                <a:spcPct val="120000"/>
              </a:lnSpc>
              <a:spcBef>
                <a:spcPct val="50000"/>
              </a:spcBef>
              <a:buClr>
                <a:srgbClr val="FF3300"/>
              </a:buClr>
              <a:buFont typeface="Wingdings" pitchFamily="2" charset="2"/>
              <a:buChar char="v"/>
            </a:pPr>
            <a:r>
              <a:rPr lang="ko-KR" altLang="en-US" sz="2800">
                <a:latin typeface="HY중고딕" pitchFamily="18" charset="-127"/>
                <a:ea typeface="HY중고딕" pitchFamily="18" charset="-127"/>
              </a:rPr>
              <a:t>파일 관리  시스템의 특성으로 인한 문제점</a:t>
            </a:r>
          </a:p>
          <a:p>
            <a:pPr marL="457200" indent="-457200">
              <a:lnSpc>
                <a:spcPct val="120000"/>
              </a:lnSpc>
              <a:spcBef>
                <a:spcPct val="50000"/>
              </a:spcBef>
            </a:pPr>
            <a:r>
              <a:rPr lang="ko-KR" altLang="en-US" sz="2800">
                <a:latin typeface="HY중고딕" pitchFamily="18" charset="-127"/>
                <a:ea typeface="HY중고딕" pitchFamily="18" charset="-127"/>
              </a:rPr>
              <a:t>   </a:t>
            </a:r>
            <a:r>
              <a:rPr lang="en-US" altLang="ko-KR" sz="2800">
                <a:latin typeface="HY중고딕" pitchFamily="18" charset="-127"/>
                <a:ea typeface="HY중고딕" pitchFamily="18" charset="-127"/>
              </a:rPr>
              <a:t>- </a:t>
            </a:r>
            <a:r>
              <a:rPr lang="ko-KR" altLang="en-US" sz="2800">
                <a:latin typeface="HY중고딕" pitchFamily="18" charset="-127"/>
                <a:ea typeface="HY중고딕" pitchFamily="18" charset="-127"/>
              </a:rPr>
              <a:t>데이터의 중복</a:t>
            </a:r>
            <a:r>
              <a:rPr lang="en-US" altLang="ko-KR" sz="2800">
                <a:latin typeface="HY중고딕" pitchFamily="18" charset="-127"/>
                <a:ea typeface="HY중고딕" pitchFamily="18" charset="-127"/>
              </a:rPr>
              <a:t>(data redundancy)</a:t>
            </a:r>
            <a:r>
              <a:rPr lang="ko-KR" altLang="en-US" sz="2800">
                <a:latin typeface="HY중고딕" pitchFamily="18" charset="-127"/>
                <a:ea typeface="HY중고딕" pitchFamily="18" charset="-127"/>
              </a:rPr>
              <a:t>이 심각하게 발생</a:t>
            </a:r>
          </a:p>
          <a:p>
            <a:pPr marL="457200" indent="-457200">
              <a:lnSpc>
                <a:spcPct val="120000"/>
              </a:lnSpc>
              <a:spcBef>
                <a:spcPct val="50000"/>
              </a:spcBef>
            </a:pPr>
            <a:r>
              <a:rPr lang="ko-KR" altLang="en-US" sz="2800">
                <a:latin typeface="HY중고딕" pitchFamily="18" charset="-127"/>
                <a:ea typeface="HY중고딕" pitchFamily="18" charset="-127"/>
              </a:rPr>
              <a:t>   </a:t>
            </a:r>
            <a:r>
              <a:rPr lang="en-US" altLang="ko-KR" sz="2800">
                <a:latin typeface="HY중고딕" pitchFamily="18" charset="-127"/>
                <a:ea typeface="HY중고딕" pitchFamily="18" charset="-127"/>
              </a:rPr>
              <a:t>- </a:t>
            </a:r>
            <a:r>
              <a:rPr lang="ko-KR" altLang="en-US" sz="2800">
                <a:latin typeface="HY중고딕" pitchFamily="18" charset="-127"/>
                <a:ea typeface="HY중고딕" pitchFamily="18" charset="-127"/>
              </a:rPr>
              <a:t>데이터의 불일치</a:t>
            </a:r>
            <a:r>
              <a:rPr lang="en-US" altLang="ko-KR" sz="2800">
                <a:latin typeface="HY중고딕" pitchFamily="18" charset="-127"/>
                <a:ea typeface="HY중고딕" pitchFamily="18" charset="-127"/>
              </a:rPr>
              <a:t>(data inconsistency)</a:t>
            </a:r>
            <a:r>
              <a:rPr lang="ko-KR" altLang="en-US" sz="2800">
                <a:latin typeface="HY중고딕" pitchFamily="18" charset="-127"/>
                <a:ea typeface="HY중고딕" pitchFamily="18" charset="-127"/>
              </a:rPr>
              <a:t>가  발생</a:t>
            </a:r>
          </a:p>
          <a:p>
            <a:pPr marL="457200" indent="-457200">
              <a:lnSpc>
                <a:spcPct val="120000"/>
              </a:lnSpc>
              <a:spcBef>
                <a:spcPct val="50000"/>
              </a:spcBef>
            </a:pPr>
            <a:r>
              <a:rPr lang="ko-KR" altLang="en-US" sz="2800">
                <a:latin typeface="HY중고딕" pitchFamily="18" charset="-127"/>
                <a:ea typeface="HY중고딕" pitchFamily="18" charset="-127"/>
              </a:rPr>
              <a:t>   </a:t>
            </a:r>
            <a:r>
              <a:rPr lang="en-US" altLang="ko-KR" sz="2800">
                <a:latin typeface="HY중고딕" pitchFamily="18" charset="-127"/>
                <a:ea typeface="HY중고딕" pitchFamily="18" charset="-127"/>
              </a:rPr>
              <a:t>- </a:t>
            </a:r>
            <a:r>
              <a:rPr lang="ko-KR" altLang="en-US" sz="2800">
                <a:latin typeface="HY중고딕" pitchFamily="18" charset="-127"/>
                <a:ea typeface="HY중고딕" pitchFamily="18" charset="-127"/>
              </a:rPr>
              <a:t>응용 프로그램이 파일의 형식에 종속</a:t>
            </a:r>
          </a:p>
          <a:p>
            <a:pPr marL="457200" indent="-457200">
              <a:lnSpc>
                <a:spcPct val="120000"/>
              </a:lnSpc>
              <a:spcBef>
                <a:spcPct val="50000"/>
              </a:spcBef>
            </a:pPr>
            <a:r>
              <a:rPr lang="ko-KR" altLang="en-US" sz="2800">
                <a:latin typeface="HY중고딕" pitchFamily="18" charset="-127"/>
                <a:ea typeface="HY중고딕" pitchFamily="18" charset="-127"/>
              </a:rPr>
              <a:t>   </a:t>
            </a:r>
            <a:r>
              <a:rPr lang="en-US" altLang="ko-KR" sz="2800">
                <a:latin typeface="HY중고딕" pitchFamily="18" charset="-127"/>
                <a:ea typeface="HY중고딕" pitchFamily="18" charset="-127"/>
              </a:rPr>
              <a:t>- </a:t>
            </a:r>
            <a:r>
              <a:rPr lang="ko-KR" altLang="en-US" sz="2800">
                <a:latin typeface="HY중고딕" pitchFamily="18" charset="-127"/>
                <a:ea typeface="HY중고딕" pitchFamily="18" charset="-127"/>
              </a:rPr>
              <a:t>프로그래밍 언어마다 파일의 형식이 다름</a:t>
            </a:r>
          </a:p>
          <a:p>
            <a:pPr marL="457200" indent="-457200">
              <a:lnSpc>
                <a:spcPct val="120000"/>
              </a:lnSpc>
              <a:spcBef>
                <a:spcPct val="50000"/>
              </a:spcBef>
            </a:pPr>
            <a:r>
              <a:rPr lang="ko-KR" altLang="en-US" sz="2800">
                <a:latin typeface="HY중고딕" pitchFamily="18" charset="-127"/>
                <a:ea typeface="HY중고딕" pitchFamily="18" charset="-127"/>
              </a:rPr>
              <a:t>   </a:t>
            </a:r>
          </a:p>
        </p:txBody>
      </p:sp>
      <p:sp>
        <p:nvSpPr>
          <p:cNvPr id="16387" name="Rectangle 4"/>
          <p:cNvSpPr>
            <a:spLocks noChangeArrowheads="1"/>
          </p:cNvSpPr>
          <p:nvPr/>
        </p:nvSpPr>
        <p:spPr bwMode="auto">
          <a:xfrm>
            <a:off x="239713" y="1338263"/>
            <a:ext cx="13801725" cy="86407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>
              <a:latin typeface="HY중고딕" pitchFamily="18" charset="-127"/>
            </a:endParaRPr>
          </a:p>
        </p:txBody>
      </p:sp>
      <p:sp>
        <p:nvSpPr>
          <p:cNvPr id="50181" name="Rectangle 5"/>
          <p:cNvSpPr>
            <a:spLocks noChangeArrowheads="1"/>
          </p:cNvSpPr>
          <p:nvPr/>
        </p:nvSpPr>
        <p:spPr bwMode="auto">
          <a:xfrm>
            <a:off x="479425" y="977900"/>
            <a:ext cx="13322300" cy="839788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rgbClr val="FFFF99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/>
          <a:p>
            <a:pPr>
              <a:defRPr/>
            </a:pPr>
            <a:r>
              <a:rPr lang="en-US" altLang="ko-KR" sz="2800">
                <a:solidFill>
                  <a:srgbClr val="A50021"/>
                </a:solidFill>
                <a:latin typeface="HY중고딕" pitchFamily="18" charset="-127"/>
                <a:ea typeface="HY중고딕" pitchFamily="18" charset="-127"/>
              </a:rPr>
              <a:t>4. </a:t>
            </a:r>
            <a:r>
              <a:rPr lang="ko-KR" altLang="en-US" sz="2800">
                <a:solidFill>
                  <a:srgbClr val="A50021"/>
                </a:solidFill>
                <a:latin typeface="HY중고딕" pitchFamily="18" charset="-127"/>
                <a:ea typeface="HY중고딕" pitchFamily="18" charset="-127"/>
              </a:rPr>
              <a:t>파일 관리 시스템 </a:t>
            </a:r>
            <a:r>
              <a:rPr lang="en-US" altLang="ko-KR" sz="2800" err="1">
                <a:solidFill>
                  <a:srgbClr val="A50021"/>
                </a:solidFill>
                <a:latin typeface="HY중고딕" pitchFamily="18" charset="-127"/>
                <a:ea typeface="HY중고딕" pitchFamily="18" charset="-127"/>
              </a:rPr>
              <a:t>vs</a:t>
            </a:r>
            <a:r>
              <a:rPr lang="en-US" altLang="ko-KR" sz="2800">
                <a:solidFill>
                  <a:srgbClr val="A50021"/>
                </a:solidFill>
                <a:latin typeface="HY중고딕" pitchFamily="18" charset="-127"/>
                <a:ea typeface="HY중고딕" pitchFamily="18" charset="-127"/>
              </a:rPr>
              <a:t> </a:t>
            </a:r>
            <a:r>
              <a:rPr lang="ko-KR" altLang="en-US" sz="2800">
                <a:solidFill>
                  <a:srgbClr val="A50021"/>
                </a:solidFill>
                <a:latin typeface="HY중고딕" pitchFamily="18" charset="-127"/>
                <a:ea typeface="HY중고딕" pitchFamily="18" charset="-127"/>
              </a:rPr>
              <a:t>데이터베이스 관리 시스템 </a:t>
            </a:r>
            <a:r>
              <a:rPr lang="en-US" altLang="ko-KR" sz="2800">
                <a:solidFill>
                  <a:srgbClr val="A50021"/>
                </a:solidFill>
                <a:latin typeface="HY중고딕" pitchFamily="18" charset="-127"/>
                <a:ea typeface="HY중고딕" pitchFamily="18" charset="-127"/>
              </a:rPr>
              <a:t>– 4.1 </a:t>
            </a:r>
            <a:r>
              <a:rPr lang="ko-KR" altLang="en-US" sz="2800">
                <a:solidFill>
                  <a:srgbClr val="A50021"/>
                </a:solidFill>
                <a:latin typeface="HY중고딕" pitchFamily="18" charset="-127"/>
                <a:ea typeface="HY중고딕" pitchFamily="18" charset="-127"/>
              </a:rPr>
              <a:t>파일 관리 시스템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17"/>
          <p:cNvSpPr>
            <a:spLocks noChangeArrowheads="1"/>
          </p:cNvSpPr>
          <p:nvPr/>
        </p:nvSpPr>
        <p:spPr bwMode="blackWhite">
          <a:xfrm>
            <a:off x="1147763" y="1235075"/>
            <a:ext cx="2265362" cy="568325"/>
          </a:xfrm>
          <a:prstGeom prst="rect">
            <a:avLst/>
          </a:prstGeom>
          <a:solidFill>
            <a:srgbClr val="DADCE6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항 목</a:t>
            </a:r>
          </a:p>
        </p:txBody>
      </p:sp>
      <p:sp>
        <p:nvSpPr>
          <p:cNvPr id="122883" name="Rectangle 18"/>
          <p:cNvSpPr>
            <a:spLocks noChangeArrowheads="1"/>
          </p:cNvSpPr>
          <p:nvPr/>
        </p:nvSpPr>
        <p:spPr bwMode="blackWhite">
          <a:xfrm>
            <a:off x="3413125" y="1235075"/>
            <a:ext cx="9825038" cy="568325"/>
          </a:xfrm>
          <a:prstGeom prst="rect">
            <a:avLst/>
          </a:prstGeom>
          <a:solidFill>
            <a:srgbClr val="DADCE6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내                용</a:t>
            </a:r>
          </a:p>
        </p:txBody>
      </p:sp>
      <p:sp>
        <p:nvSpPr>
          <p:cNvPr id="122884" name="Rectangle 87"/>
          <p:cNvSpPr>
            <a:spLocks noChangeArrowheads="1"/>
          </p:cNvSpPr>
          <p:nvPr/>
        </p:nvSpPr>
        <p:spPr bwMode="blackWhite">
          <a:xfrm>
            <a:off x="1147763" y="1803400"/>
            <a:ext cx="2265362" cy="1131888"/>
          </a:xfrm>
          <a:prstGeom prst="rect">
            <a:avLst/>
          </a:prstGeom>
          <a:solidFill>
            <a:srgbClr val="EDEEF3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디폴트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(default)</a:t>
            </a:r>
          </a:p>
        </p:txBody>
      </p:sp>
      <p:sp>
        <p:nvSpPr>
          <p:cNvPr id="122885" name="Rectangle 88"/>
          <p:cNvSpPr>
            <a:spLocks noChangeArrowheads="1"/>
          </p:cNvSpPr>
          <p:nvPr/>
        </p:nvSpPr>
        <p:spPr bwMode="blackWhite">
          <a:xfrm>
            <a:off x="3413125" y="1803400"/>
            <a:ext cx="9825038" cy="113188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사용자가 값을 지정하지 않았을 때 자동으로  입력</a:t>
            </a:r>
          </a:p>
          <a:p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하는 값</a:t>
            </a:r>
          </a:p>
        </p:txBody>
      </p:sp>
      <p:sp>
        <p:nvSpPr>
          <p:cNvPr id="122886" name="Rectangle 89"/>
          <p:cNvSpPr>
            <a:spLocks noChangeArrowheads="1"/>
          </p:cNvSpPr>
          <p:nvPr/>
        </p:nvSpPr>
        <p:spPr bwMode="blackWhite">
          <a:xfrm>
            <a:off x="1147763" y="2943225"/>
            <a:ext cx="2265362" cy="1131888"/>
          </a:xfrm>
          <a:prstGeom prst="rect">
            <a:avLst/>
          </a:prstGeom>
          <a:solidFill>
            <a:srgbClr val="EDEEF3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규칙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(rule)</a:t>
            </a:r>
          </a:p>
        </p:txBody>
      </p:sp>
      <p:sp>
        <p:nvSpPr>
          <p:cNvPr id="122887" name="Rectangle 90"/>
          <p:cNvSpPr>
            <a:spLocks noChangeArrowheads="1"/>
          </p:cNvSpPr>
          <p:nvPr/>
        </p:nvSpPr>
        <p:spPr bwMode="blackWhite">
          <a:xfrm>
            <a:off x="3413125" y="2943225"/>
            <a:ext cx="9825038" cy="113188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어떤 값이 테이블에 들어가야 하는지를 명시 </a:t>
            </a:r>
          </a:p>
          <a:p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하고 제어</a:t>
            </a:r>
          </a:p>
        </p:txBody>
      </p:sp>
      <p:sp>
        <p:nvSpPr>
          <p:cNvPr id="122888" name="Rectangle 91"/>
          <p:cNvSpPr>
            <a:spLocks noChangeArrowheads="1"/>
          </p:cNvSpPr>
          <p:nvPr/>
        </p:nvSpPr>
        <p:spPr bwMode="blackWhite">
          <a:xfrm>
            <a:off x="1147763" y="4075113"/>
            <a:ext cx="2265362" cy="1565275"/>
          </a:xfrm>
          <a:prstGeom prst="rect">
            <a:avLst/>
          </a:prstGeom>
          <a:solidFill>
            <a:srgbClr val="EDEEF3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색인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(Indexes), sysindexes</a:t>
            </a:r>
          </a:p>
        </p:txBody>
      </p:sp>
      <p:sp>
        <p:nvSpPr>
          <p:cNvPr id="122889" name="Rectangle 92"/>
          <p:cNvSpPr>
            <a:spLocks noChangeArrowheads="1"/>
          </p:cNvSpPr>
          <p:nvPr/>
        </p:nvSpPr>
        <p:spPr bwMode="blackWhite">
          <a:xfrm>
            <a:off x="3413125" y="4075113"/>
            <a:ext cx="9825038" cy="156527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키 값에의해 논리적으로 정렬된 포인터들의  집합</a:t>
            </a:r>
          </a:p>
          <a:p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키 값을 통해 테이블의 행에 있는 데이터를  접근</a:t>
            </a:r>
          </a:p>
          <a:p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- Query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의 속도를 향상 시킴</a:t>
            </a:r>
          </a:p>
        </p:txBody>
      </p:sp>
      <p:sp>
        <p:nvSpPr>
          <p:cNvPr id="122890" name="Rectangle 93"/>
          <p:cNvSpPr>
            <a:spLocks noChangeArrowheads="1"/>
          </p:cNvSpPr>
          <p:nvPr/>
        </p:nvSpPr>
        <p:spPr bwMode="blackWhite">
          <a:xfrm>
            <a:off x="1147763" y="5621338"/>
            <a:ext cx="2265362" cy="1676400"/>
          </a:xfrm>
          <a:prstGeom prst="rect">
            <a:avLst/>
          </a:prstGeom>
          <a:solidFill>
            <a:srgbClr val="EDEEF3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사용자</a:t>
            </a:r>
          </a:p>
          <a:p>
            <a:pPr algn="ctr"/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정의</a:t>
            </a:r>
          </a:p>
          <a:p>
            <a:pPr algn="ctr"/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데이터형</a:t>
            </a:r>
          </a:p>
        </p:txBody>
      </p:sp>
      <p:sp>
        <p:nvSpPr>
          <p:cNvPr id="122891" name="Rectangle 94"/>
          <p:cNvSpPr>
            <a:spLocks noChangeArrowheads="1"/>
          </p:cNvSpPr>
          <p:nvPr/>
        </p:nvSpPr>
        <p:spPr bwMode="blackWhite">
          <a:xfrm>
            <a:off x="3413125" y="5621338"/>
            <a:ext cx="9825038" cy="16764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컬럼이 가지는 정보의 종류와 저장 방식을  알려 주는</a:t>
            </a:r>
          </a:p>
          <a:p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구분자</a:t>
            </a:r>
          </a:p>
        </p:txBody>
      </p:sp>
      <p:sp>
        <p:nvSpPr>
          <p:cNvPr id="122892" name="Rectangle 96"/>
          <p:cNvSpPr>
            <a:spLocks noChangeArrowheads="1"/>
          </p:cNvSpPr>
          <p:nvPr/>
        </p:nvSpPr>
        <p:spPr bwMode="blackWhite">
          <a:xfrm>
            <a:off x="1147763" y="7286625"/>
            <a:ext cx="2265362" cy="1131888"/>
          </a:xfrm>
          <a:prstGeom prst="rect">
            <a:avLst/>
          </a:prstGeom>
          <a:solidFill>
            <a:srgbClr val="EDEEF3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제약사항</a:t>
            </a:r>
            <a:r>
              <a:rPr lang="en-US" altLang="ko-KR" sz="17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(Constraints)</a:t>
            </a:r>
          </a:p>
        </p:txBody>
      </p:sp>
      <p:sp>
        <p:nvSpPr>
          <p:cNvPr id="122893" name="Rectangle 97"/>
          <p:cNvSpPr>
            <a:spLocks noChangeArrowheads="1"/>
          </p:cNvSpPr>
          <p:nvPr/>
        </p:nvSpPr>
        <p:spPr bwMode="blackWhite">
          <a:xfrm>
            <a:off x="3413125" y="7286625"/>
            <a:ext cx="9825038" cy="113188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데이터 무결성을 유지하기위한 구성요소</a:t>
            </a:r>
          </a:p>
        </p:txBody>
      </p:sp>
      <p:sp>
        <p:nvSpPr>
          <p:cNvPr id="122894" name="Rectangle 113"/>
          <p:cNvSpPr>
            <a:spLocks noChangeArrowheads="1"/>
          </p:cNvSpPr>
          <p:nvPr/>
        </p:nvSpPr>
        <p:spPr bwMode="auto">
          <a:xfrm>
            <a:off x="1133475" y="1096963"/>
            <a:ext cx="12001500" cy="82550"/>
          </a:xfrm>
          <a:prstGeom prst="rect">
            <a:avLst/>
          </a:prstGeom>
          <a:gradFill rotWithShape="0">
            <a:gsLst>
              <a:gs pos="0">
                <a:srgbClr val="E8B354"/>
              </a:gs>
              <a:gs pos="100000">
                <a:srgbClr val="FFFFFF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>
              <a:latin typeface="HY중고딕" pitchFamily="18" charset="-127"/>
            </a:endParaRPr>
          </a:p>
        </p:txBody>
      </p:sp>
      <p:sp>
        <p:nvSpPr>
          <p:cNvPr id="122895" name="AutoShape 114"/>
          <p:cNvSpPr>
            <a:spLocks noChangeArrowheads="1"/>
          </p:cNvSpPr>
          <p:nvPr/>
        </p:nvSpPr>
        <p:spPr bwMode="auto">
          <a:xfrm>
            <a:off x="1133475" y="600075"/>
            <a:ext cx="6719888" cy="568325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2D5A0"/>
              </a:gs>
              <a:gs pos="100000">
                <a:srgbClr val="FBF1DF"/>
              </a:gs>
            </a:gsLst>
            <a:path path="shape">
              <a:fillToRect l="50000" t="50000" r="50000" b="50000"/>
            </a:path>
          </a:gradFill>
          <a:ln w="3175">
            <a:noFill/>
            <a:round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30000"/>
              </a:lnSpc>
              <a:buFont typeface="Arial" pitchFamily="34" charset="0"/>
              <a:buNone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데이터베이스 개체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314" name="Rectangle 18"/>
          <p:cNvSpPr>
            <a:spLocks noChangeArrowheads="1"/>
          </p:cNvSpPr>
          <p:nvPr/>
        </p:nvSpPr>
        <p:spPr bwMode="blackWhite">
          <a:xfrm>
            <a:off x="1133475" y="1200150"/>
            <a:ext cx="12091988" cy="744538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4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데이터베이스 설계자</a:t>
            </a:r>
          </a:p>
        </p:txBody>
      </p:sp>
      <p:sp>
        <p:nvSpPr>
          <p:cNvPr id="123907" name="Rectangle 21"/>
          <p:cNvSpPr>
            <a:spLocks noChangeArrowheads="1"/>
          </p:cNvSpPr>
          <p:nvPr/>
        </p:nvSpPr>
        <p:spPr bwMode="blackWhite">
          <a:xfrm>
            <a:off x="1147763" y="2600325"/>
            <a:ext cx="2265362" cy="1417638"/>
          </a:xfrm>
          <a:prstGeom prst="rect">
            <a:avLst/>
          </a:prstGeom>
          <a:solidFill>
            <a:srgbClr val="EDEEF3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0" latinLnBrk="0" hangingPunct="0"/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논리적 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DB</a:t>
            </a: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설계</a:t>
            </a:r>
          </a:p>
        </p:txBody>
      </p:sp>
      <p:sp>
        <p:nvSpPr>
          <p:cNvPr id="123908" name="Rectangle 22"/>
          <p:cNvSpPr>
            <a:spLocks noChangeArrowheads="1"/>
          </p:cNvSpPr>
          <p:nvPr/>
        </p:nvSpPr>
        <p:spPr bwMode="blackWhite">
          <a:xfrm>
            <a:off x="3413125" y="2600325"/>
            <a:ext cx="9825038" cy="141763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데이터베이스 스키마 생성</a:t>
            </a:r>
          </a:p>
          <a:p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저장할 정보가 무엇인지 결정하여 데이터  구조를 </a:t>
            </a:r>
          </a:p>
          <a:p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설계한다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. (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테이블 정의 및 컬럼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(column)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정의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)</a:t>
            </a:r>
          </a:p>
        </p:txBody>
      </p:sp>
      <p:sp>
        <p:nvSpPr>
          <p:cNvPr id="123909" name="Rectangle 23"/>
          <p:cNvSpPr>
            <a:spLocks noChangeArrowheads="1"/>
          </p:cNvSpPr>
          <p:nvPr/>
        </p:nvSpPr>
        <p:spPr bwMode="blackWhite">
          <a:xfrm>
            <a:off x="1147763" y="2039938"/>
            <a:ext cx="2265362" cy="568325"/>
          </a:xfrm>
          <a:prstGeom prst="rect">
            <a:avLst/>
          </a:prstGeom>
          <a:solidFill>
            <a:srgbClr val="DADCE6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항 목</a:t>
            </a:r>
          </a:p>
        </p:txBody>
      </p:sp>
      <p:sp>
        <p:nvSpPr>
          <p:cNvPr id="123910" name="Rectangle 24"/>
          <p:cNvSpPr>
            <a:spLocks noChangeArrowheads="1"/>
          </p:cNvSpPr>
          <p:nvPr/>
        </p:nvSpPr>
        <p:spPr bwMode="blackWhite">
          <a:xfrm>
            <a:off x="3413125" y="2039938"/>
            <a:ext cx="9825038" cy="568325"/>
          </a:xfrm>
          <a:prstGeom prst="rect">
            <a:avLst/>
          </a:prstGeom>
          <a:solidFill>
            <a:srgbClr val="DADCE6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내                용</a:t>
            </a:r>
          </a:p>
        </p:txBody>
      </p:sp>
      <p:sp>
        <p:nvSpPr>
          <p:cNvPr id="123911" name="Rectangle 25"/>
          <p:cNvSpPr>
            <a:spLocks noChangeArrowheads="1"/>
          </p:cNvSpPr>
          <p:nvPr/>
        </p:nvSpPr>
        <p:spPr bwMode="blackWhite">
          <a:xfrm>
            <a:off x="1147763" y="4014788"/>
            <a:ext cx="2265362" cy="1417637"/>
          </a:xfrm>
          <a:prstGeom prst="rect">
            <a:avLst/>
          </a:prstGeom>
          <a:solidFill>
            <a:srgbClr val="EDEEF3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0" latinLnBrk="0" hangingPunct="0"/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논리적 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DB</a:t>
            </a: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구현</a:t>
            </a:r>
          </a:p>
        </p:txBody>
      </p:sp>
      <p:sp>
        <p:nvSpPr>
          <p:cNvPr id="123912" name="Rectangle 26"/>
          <p:cNvSpPr>
            <a:spLocks noChangeArrowheads="1"/>
          </p:cNvSpPr>
          <p:nvPr/>
        </p:nvSpPr>
        <p:spPr bwMode="blackWhite">
          <a:xfrm>
            <a:off x="3413125" y="4014788"/>
            <a:ext cx="9825038" cy="141763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저장장치</a:t>
            </a:r>
          </a:p>
          <a:p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테이블 생성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주키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/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참조키 등의 생성</a:t>
            </a:r>
          </a:p>
          <a:p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실질적으로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DDL(Data Definition Language)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로  구성</a:t>
            </a:r>
          </a:p>
        </p:txBody>
      </p:sp>
      <p:sp>
        <p:nvSpPr>
          <p:cNvPr id="123913" name="Rectangle 27"/>
          <p:cNvSpPr>
            <a:spLocks noChangeArrowheads="1"/>
          </p:cNvSpPr>
          <p:nvPr/>
        </p:nvSpPr>
        <p:spPr bwMode="blackWhite">
          <a:xfrm>
            <a:off x="1147763" y="5418138"/>
            <a:ext cx="2265362" cy="1417637"/>
          </a:xfrm>
          <a:prstGeom prst="rect">
            <a:avLst/>
          </a:prstGeom>
          <a:solidFill>
            <a:srgbClr val="EDEEF3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0" latinLnBrk="0" hangingPunct="0"/>
            <a:r>
              <a:rPr lang="ko-KR" altLang="en-US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데이터무결성 요구사항의 설계 및구현</a:t>
            </a:r>
          </a:p>
        </p:txBody>
      </p:sp>
      <p:sp>
        <p:nvSpPr>
          <p:cNvPr id="123914" name="Rectangle 28"/>
          <p:cNvSpPr>
            <a:spLocks noChangeArrowheads="1"/>
          </p:cNvSpPr>
          <p:nvPr/>
        </p:nvSpPr>
        <p:spPr bwMode="blackWhite">
          <a:xfrm>
            <a:off x="3413125" y="5418138"/>
            <a:ext cx="9825038" cy="141763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특정 데이터에 대한 무결성을 강화하는  디폴트와 규칙</a:t>
            </a:r>
          </a:p>
          <a:p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을 구현한다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.</a:t>
            </a:r>
          </a:p>
        </p:txBody>
      </p:sp>
      <p:sp>
        <p:nvSpPr>
          <p:cNvPr id="123915" name="Rectangle 29"/>
          <p:cNvSpPr>
            <a:spLocks noChangeArrowheads="1"/>
          </p:cNvSpPr>
          <p:nvPr/>
        </p:nvSpPr>
        <p:spPr bwMode="blackWhite">
          <a:xfrm>
            <a:off x="1147763" y="6838950"/>
            <a:ext cx="2265362" cy="1900238"/>
          </a:xfrm>
          <a:prstGeom prst="rect">
            <a:avLst/>
          </a:prstGeom>
          <a:solidFill>
            <a:srgbClr val="EDEEF3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>
              <a:lnSpc>
                <a:spcPct val="110000"/>
              </a:lnSpc>
            </a:pPr>
            <a:r>
              <a:rPr lang="ko-KR" altLang="en-US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데이터베이스</a:t>
            </a:r>
          </a:p>
          <a:p>
            <a:pPr algn="ctr">
              <a:lnSpc>
                <a:spcPct val="110000"/>
              </a:lnSpc>
            </a:pPr>
            <a:r>
              <a:rPr lang="ko-KR" altLang="en-US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서버</a:t>
            </a:r>
          </a:p>
          <a:p>
            <a:pPr algn="ctr">
              <a:lnSpc>
                <a:spcPct val="110000"/>
              </a:lnSpc>
            </a:pPr>
            <a:r>
              <a:rPr lang="ko-KR" altLang="en-US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프로그래밍</a:t>
            </a:r>
          </a:p>
        </p:txBody>
      </p:sp>
      <p:sp>
        <p:nvSpPr>
          <p:cNvPr id="123916" name="Rectangle 30"/>
          <p:cNvSpPr>
            <a:spLocks noChangeArrowheads="1"/>
          </p:cNvSpPr>
          <p:nvPr/>
        </p:nvSpPr>
        <p:spPr bwMode="blackWhite">
          <a:xfrm>
            <a:off x="3413125" y="6838950"/>
            <a:ext cx="9825038" cy="190023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관리 기능 자동화 및 서버 작업 관리를 위한  프로그램들</a:t>
            </a:r>
          </a:p>
          <a:p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을 작성한다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.    Batch, script,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트리거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저장 프로시져</a:t>
            </a:r>
          </a:p>
          <a:p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서버 외부와 통신하기위한 확장된 저장 프로시져</a:t>
            </a:r>
          </a:p>
          <a:p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(extended stored procedure)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들을 작성한다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.</a:t>
            </a:r>
          </a:p>
        </p:txBody>
      </p:sp>
      <p:sp>
        <p:nvSpPr>
          <p:cNvPr id="123917" name="Rectangle 31"/>
          <p:cNvSpPr>
            <a:spLocks noChangeArrowheads="1"/>
          </p:cNvSpPr>
          <p:nvPr/>
        </p:nvSpPr>
        <p:spPr bwMode="auto">
          <a:xfrm>
            <a:off x="1133475" y="1096963"/>
            <a:ext cx="12001500" cy="82550"/>
          </a:xfrm>
          <a:prstGeom prst="rect">
            <a:avLst/>
          </a:prstGeom>
          <a:gradFill rotWithShape="0">
            <a:gsLst>
              <a:gs pos="0">
                <a:srgbClr val="E8B354"/>
              </a:gs>
              <a:gs pos="100000">
                <a:srgbClr val="FFFFFF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>
              <a:latin typeface="HY중고딕" pitchFamily="18" charset="-127"/>
            </a:endParaRPr>
          </a:p>
        </p:txBody>
      </p:sp>
      <p:sp>
        <p:nvSpPr>
          <p:cNvPr id="123918" name="AutoShape 32"/>
          <p:cNvSpPr>
            <a:spLocks noChangeArrowheads="1"/>
          </p:cNvSpPr>
          <p:nvPr/>
        </p:nvSpPr>
        <p:spPr bwMode="auto">
          <a:xfrm>
            <a:off x="1133475" y="600075"/>
            <a:ext cx="6719888" cy="568325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2D5A0"/>
              </a:gs>
              <a:gs pos="100000">
                <a:srgbClr val="FBF1DF"/>
              </a:gs>
            </a:gsLst>
            <a:path path="shape">
              <a:fillToRect l="50000" t="50000" r="50000" b="50000"/>
            </a:path>
          </a:gradFill>
          <a:ln w="3175">
            <a:noFill/>
            <a:round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30000"/>
              </a:lnSpc>
              <a:buFont typeface="Arial" pitchFamily="34" charset="0"/>
              <a:buNone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개발자의 역활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3"/>
          <p:cNvSpPr>
            <a:spLocks noChangeArrowheads="1"/>
          </p:cNvSpPr>
          <p:nvPr/>
        </p:nvSpPr>
        <p:spPr bwMode="auto">
          <a:xfrm>
            <a:off x="1133475" y="1087438"/>
            <a:ext cx="12001500" cy="82550"/>
          </a:xfrm>
          <a:prstGeom prst="rect">
            <a:avLst/>
          </a:prstGeom>
          <a:gradFill rotWithShape="0">
            <a:gsLst>
              <a:gs pos="0">
                <a:srgbClr val="E8B354"/>
              </a:gs>
              <a:gs pos="100000">
                <a:srgbClr val="FFFFFF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>
              <a:latin typeface="HY중고딕" pitchFamily="18" charset="-127"/>
            </a:endParaRPr>
          </a:p>
        </p:txBody>
      </p:sp>
      <p:sp>
        <p:nvSpPr>
          <p:cNvPr id="124931" name="AutoShape 4"/>
          <p:cNvSpPr>
            <a:spLocks noChangeArrowheads="1"/>
          </p:cNvSpPr>
          <p:nvPr/>
        </p:nvSpPr>
        <p:spPr bwMode="auto">
          <a:xfrm>
            <a:off x="1133475" y="600075"/>
            <a:ext cx="6719888" cy="568325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2D5A0"/>
              </a:gs>
              <a:gs pos="100000">
                <a:srgbClr val="FBF1DF"/>
              </a:gs>
            </a:gsLst>
            <a:path path="shape">
              <a:fillToRect l="50000" t="50000" r="50000" b="50000"/>
            </a:path>
          </a:gradFill>
          <a:ln w="3175">
            <a:noFill/>
            <a:round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30000"/>
              </a:lnSpc>
              <a:buFont typeface="Arial" pitchFamily="34" charset="0"/>
              <a:buNone/>
            </a:pPr>
            <a:r>
              <a:rPr lang="en-US" altLang="ko-KR" sz="2000" smtClean="0">
                <a:latin typeface="HY중고딕" pitchFamily="18" charset="-127"/>
                <a:ea typeface="굴림체" pitchFamily="49" charset="-127"/>
              </a:rPr>
              <a:t>SQL(</a:t>
            </a:r>
            <a:r>
              <a:rPr lang="en-US" altLang="ko-KR" sz="2000" err="1" smtClean="0">
                <a:latin typeface="HY중고딕" pitchFamily="18" charset="-127"/>
                <a:ea typeface="굴림체" pitchFamily="49" charset="-127"/>
              </a:rPr>
              <a:t>Structed</a:t>
            </a:r>
            <a:r>
              <a:rPr lang="en-US" altLang="ko-KR" sz="2000" smtClean="0">
                <a:latin typeface="HY중고딕" pitchFamily="18" charset="-127"/>
                <a:ea typeface="굴림체" pitchFamily="49" charset="-127"/>
              </a:rPr>
              <a:t> Query Language) </a:t>
            </a:r>
            <a:r>
              <a:rPr lang="ko-KR" altLang="en-US" sz="2000" smtClean="0">
                <a:latin typeface="HY중고딕" pitchFamily="18" charset="-127"/>
                <a:ea typeface="굴림체" pitchFamily="49" charset="-127"/>
              </a:rPr>
              <a:t>명령어</a:t>
            </a:r>
            <a:endParaRPr lang="ko-KR" altLang="en-US" sz="2000"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124932" name="Rectangle 5"/>
          <p:cNvSpPr>
            <a:spLocks noChangeArrowheads="1"/>
          </p:cNvSpPr>
          <p:nvPr/>
        </p:nvSpPr>
        <p:spPr bwMode="blackWhite">
          <a:xfrm>
            <a:off x="1147763" y="1831975"/>
            <a:ext cx="4879975" cy="568325"/>
          </a:xfrm>
          <a:prstGeom prst="rect">
            <a:avLst/>
          </a:prstGeom>
          <a:solidFill>
            <a:srgbClr val="EDEEF3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0" latinLnBrk="0" hangingPunct="0"/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Query</a:t>
            </a:r>
          </a:p>
        </p:txBody>
      </p:sp>
      <p:sp>
        <p:nvSpPr>
          <p:cNvPr id="124933" name="Rectangle 6"/>
          <p:cNvSpPr>
            <a:spLocks noChangeArrowheads="1"/>
          </p:cNvSpPr>
          <p:nvPr/>
        </p:nvSpPr>
        <p:spPr bwMode="blackWhite">
          <a:xfrm>
            <a:off x="6026150" y="1831975"/>
            <a:ext cx="7210425" cy="56832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- SELECT, </a:t>
            </a:r>
            <a:r>
              <a:rPr lang="ko-KR" altLang="en-US" sz="2000" err="1">
                <a:latin typeface="HY중고딕" pitchFamily="18" charset="-127"/>
                <a:ea typeface="굴림체" pitchFamily="49" charset="-127"/>
              </a:rPr>
              <a:t>조회문</a:t>
            </a:r>
            <a:endParaRPr lang="ko-KR" altLang="en-US" sz="2000"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124934" name="Rectangle 7"/>
          <p:cNvSpPr>
            <a:spLocks noChangeArrowheads="1"/>
          </p:cNvSpPr>
          <p:nvPr/>
        </p:nvSpPr>
        <p:spPr bwMode="blackWhite">
          <a:xfrm>
            <a:off x="1147763" y="1262063"/>
            <a:ext cx="4879975" cy="568325"/>
          </a:xfrm>
          <a:prstGeom prst="rect">
            <a:avLst/>
          </a:prstGeom>
          <a:solidFill>
            <a:srgbClr val="DADCE6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항 목</a:t>
            </a:r>
          </a:p>
        </p:txBody>
      </p:sp>
      <p:sp>
        <p:nvSpPr>
          <p:cNvPr id="124935" name="Rectangle 8"/>
          <p:cNvSpPr>
            <a:spLocks noChangeArrowheads="1"/>
          </p:cNvSpPr>
          <p:nvPr/>
        </p:nvSpPr>
        <p:spPr bwMode="blackWhite">
          <a:xfrm>
            <a:off x="6026150" y="1262063"/>
            <a:ext cx="7210425" cy="568325"/>
          </a:xfrm>
          <a:prstGeom prst="rect">
            <a:avLst/>
          </a:prstGeom>
          <a:solidFill>
            <a:srgbClr val="DADCE6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내                용</a:t>
            </a:r>
          </a:p>
        </p:txBody>
      </p:sp>
      <p:sp>
        <p:nvSpPr>
          <p:cNvPr id="124936" name="Rectangle 31"/>
          <p:cNvSpPr>
            <a:spLocks noChangeArrowheads="1"/>
          </p:cNvSpPr>
          <p:nvPr/>
        </p:nvSpPr>
        <p:spPr bwMode="blackWhite">
          <a:xfrm>
            <a:off x="1147763" y="2397125"/>
            <a:ext cx="4879975" cy="1982788"/>
          </a:xfrm>
          <a:prstGeom prst="rect">
            <a:avLst/>
          </a:prstGeom>
          <a:solidFill>
            <a:srgbClr val="EDEEF3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0" latinLnBrk="0" hangingPunct="0"/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DML</a:t>
            </a:r>
          </a:p>
          <a:p>
            <a:pPr algn="ctr" eaLnBrk="0" latinLnBrk="0" hangingPunct="0"/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data manipulation</a:t>
            </a:r>
          </a:p>
          <a:p>
            <a:pPr algn="ctr" eaLnBrk="0" latinLnBrk="0" hangingPunct="0"/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language</a:t>
            </a:r>
          </a:p>
        </p:txBody>
      </p:sp>
      <p:sp>
        <p:nvSpPr>
          <p:cNvPr id="124937" name="Rectangle 32"/>
          <p:cNvSpPr>
            <a:spLocks noChangeArrowheads="1"/>
          </p:cNvSpPr>
          <p:nvPr/>
        </p:nvSpPr>
        <p:spPr bwMode="blackWhite">
          <a:xfrm>
            <a:off x="6026150" y="2397125"/>
            <a:ext cx="7210425" cy="198278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- INSERT</a:t>
            </a:r>
          </a:p>
          <a:p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- UPDATE</a:t>
            </a:r>
          </a:p>
          <a:p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- </a:t>
            </a:r>
            <a:r>
              <a:rPr lang="en-US" altLang="ko-KR" sz="2000" smtClean="0">
                <a:latin typeface="HY중고딕" pitchFamily="18" charset="-127"/>
                <a:ea typeface="굴림체" pitchFamily="49" charset="-127"/>
              </a:rPr>
              <a:t>DELETE</a:t>
            </a:r>
            <a:endParaRPr lang="en-US" altLang="ko-KR" sz="2000"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124938" name="Rectangle 33"/>
          <p:cNvSpPr>
            <a:spLocks noChangeArrowheads="1"/>
          </p:cNvSpPr>
          <p:nvPr/>
        </p:nvSpPr>
        <p:spPr bwMode="blackWhite">
          <a:xfrm>
            <a:off x="1147763" y="4378325"/>
            <a:ext cx="4879975" cy="1501775"/>
          </a:xfrm>
          <a:prstGeom prst="rect">
            <a:avLst/>
          </a:prstGeom>
          <a:solidFill>
            <a:srgbClr val="EDEEF3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0" latinLnBrk="0" hangingPunct="0"/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DDL</a:t>
            </a:r>
          </a:p>
          <a:p>
            <a:pPr algn="ctr" eaLnBrk="0" latinLnBrk="0" hangingPunct="0"/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data definition</a:t>
            </a:r>
          </a:p>
          <a:p>
            <a:pPr algn="ctr" eaLnBrk="0" latinLnBrk="0" hangingPunct="0"/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language</a:t>
            </a:r>
          </a:p>
        </p:txBody>
      </p:sp>
      <p:sp>
        <p:nvSpPr>
          <p:cNvPr id="124939" name="Rectangle 34"/>
          <p:cNvSpPr>
            <a:spLocks noChangeArrowheads="1"/>
          </p:cNvSpPr>
          <p:nvPr/>
        </p:nvSpPr>
        <p:spPr bwMode="blackWhite">
          <a:xfrm>
            <a:off x="6026150" y="4378325"/>
            <a:ext cx="7210425" cy="150177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- CREATE</a:t>
            </a:r>
          </a:p>
          <a:p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- ALTER</a:t>
            </a:r>
          </a:p>
          <a:p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- DROP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등</a:t>
            </a:r>
          </a:p>
        </p:txBody>
      </p:sp>
      <p:sp>
        <p:nvSpPr>
          <p:cNvPr id="124940" name="Rectangle 35"/>
          <p:cNvSpPr>
            <a:spLocks noChangeArrowheads="1"/>
          </p:cNvSpPr>
          <p:nvPr/>
        </p:nvSpPr>
        <p:spPr bwMode="blackWhite">
          <a:xfrm>
            <a:off x="1147763" y="5880100"/>
            <a:ext cx="4879975" cy="1563688"/>
          </a:xfrm>
          <a:prstGeom prst="rect">
            <a:avLst/>
          </a:prstGeom>
          <a:solidFill>
            <a:srgbClr val="EDEEF3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0" latinLnBrk="0" hangingPunct="0"/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DCL</a:t>
            </a:r>
          </a:p>
          <a:p>
            <a:pPr algn="ctr" eaLnBrk="0" latinLnBrk="0" hangingPunct="0"/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data control</a:t>
            </a:r>
          </a:p>
          <a:p>
            <a:pPr algn="ctr" eaLnBrk="0" latinLnBrk="0" hangingPunct="0"/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language</a:t>
            </a:r>
          </a:p>
        </p:txBody>
      </p:sp>
      <p:sp>
        <p:nvSpPr>
          <p:cNvPr id="124941" name="Rectangle 36"/>
          <p:cNvSpPr>
            <a:spLocks noChangeArrowheads="1"/>
          </p:cNvSpPr>
          <p:nvPr/>
        </p:nvSpPr>
        <p:spPr bwMode="blackWhite">
          <a:xfrm>
            <a:off x="6026150" y="5880100"/>
            <a:ext cx="7210425" cy="156368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- GRANT</a:t>
            </a:r>
          </a:p>
          <a:p>
            <a:pPr marL="342900" indent="-342900">
              <a:buFontTx/>
              <a:buChar char="-"/>
            </a:pPr>
            <a:r>
              <a:rPr lang="en-US" altLang="ko-KR" sz="2000" smtClean="0">
                <a:latin typeface="HY중고딕" pitchFamily="18" charset="-127"/>
                <a:ea typeface="굴림체" pitchFamily="49" charset="-127"/>
              </a:rPr>
              <a:t>REVOKE</a:t>
            </a:r>
          </a:p>
          <a:p>
            <a:pPr marL="342900" indent="-342900">
              <a:buFontTx/>
              <a:buChar char="-"/>
            </a:pPr>
            <a:r>
              <a:rPr lang="en-US" altLang="ko-KR" sz="2000" smtClean="0">
                <a:latin typeface="HY중고딕" pitchFamily="18" charset="-127"/>
                <a:ea typeface="굴림체" pitchFamily="49" charset="-127"/>
              </a:rPr>
              <a:t>COMMIT</a:t>
            </a:r>
          </a:p>
          <a:p>
            <a:pPr marL="342900" indent="-342900">
              <a:buFontTx/>
              <a:buChar char="-"/>
            </a:pPr>
            <a:r>
              <a:rPr lang="en-US" altLang="ko-KR" sz="2000" smtClean="0">
                <a:latin typeface="HY중고딕" pitchFamily="18" charset="-127"/>
                <a:ea typeface="굴림체" pitchFamily="49" charset="-127"/>
              </a:rPr>
              <a:t>ROLLBACK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등</a:t>
            </a:r>
          </a:p>
          <a:p>
            <a:pPr marL="342900" indent="-342900">
              <a:buFontTx/>
              <a:buChar char="-"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AutoShape 3"/>
          <p:cNvSpPr>
            <a:spLocks noChangeArrowheads="1"/>
          </p:cNvSpPr>
          <p:nvPr/>
        </p:nvSpPr>
        <p:spPr bwMode="auto">
          <a:xfrm>
            <a:off x="1133475" y="600075"/>
            <a:ext cx="6719888" cy="568325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2D5A0"/>
              </a:gs>
              <a:gs pos="100000">
                <a:srgbClr val="FBF1DF"/>
              </a:gs>
            </a:gsLst>
            <a:path path="shape">
              <a:fillToRect l="50000" t="50000" r="50000" b="50000"/>
            </a:path>
          </a:gradFill>
          <a:ln w="3175">
            <a:noFill/>
            <a:round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30000"/>
              </a:lnSpc>
              <a:buFont typeface="Arial" pitchFamily="34" charset="0"/>
              <a:buNone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SQL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용어</a:t>
            </a:r>
          </a:p>
        </p:txBody>
      </p:sp>
      <p:graphicFrame>
        <p:nvGraphicFramePr>
          <p:cNvPr id="1330266" name="Group 9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6476355"/>
              </p:ext>
            </p:extLst>
          </p:nvPr>
        </p:nvGraphicFramePr>
        <p:xfrm>
          <a:off x="1128713" y="1317625"/>
          <a:ext cx="12038428" cy="4443089"/>
        </p:xfrm>
        <a:graphic>
          <a:graphicData uri="http://schemas.openxmlformats.org/drawingml/2006/table">
            <a:tbl>
              <a:tblPr/>
              <a:tblGrid>
                <a:gridCol w="293113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54838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55890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60504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Entity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관리대상</a:t>
                      </a: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, </a:t>
                      </a:r>
                      <a:r>
                        <a:rPr kumimoji="1" lang="ko-KR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개체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Table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47353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Attribute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관리대상의 구체적 내용</a:t>
                      </a:r>
                      <a:br>
                        <a:rPr kumimoji="1" lang="ko-KR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</a:br>
                      <a:r>
                        <a:rPr kumimoji="1" lang="ko-KR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데이터 타입</a:t>
                      </a: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, </a:t>
                      </a:r>
                      <a:r>
                        <a:rPr kumimoji="1" lang="ko-KR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길이</a:t>
                      </a: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, </a:t>
                      </a:r>
                      <a:r>
                        <a:rPr kumimoji="1" lang="ko-KR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제약조건 등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Column, Field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78816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Identifier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Entity</a:t>
                      </a:r>
                      <a:r>
                        <a:rPr kumimoji="1" lang="ko-KR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를 대표하는 </a:t>
                      </a: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Attribute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Primary Key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78816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800" b="1" i="0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Tuple</a:t>
                      </a:r>
                      <a:endParaRPr kumimoji="1" lang="en-US" altLang="ko-KR" sz="2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여러 개의 </a:t>
                      </a: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Attribute</a:t>
                      </a:r>
                      <a:r>
                        <a:rPr kumimoji="1" lang="ko-KR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의 집합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Row, Record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78816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Relation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Entity</a:t>
                      </a:r>
                      <a:r>
                        <a:rPr kumimoji="1" lang="ko-KR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와 </a:t>
                      </a: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Entity</a:t>
                      </a:r>
                      <a:r>
                        <a:rPr kumimoji="1" lang="ko-KR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의 관계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Foreign Key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graphicFrame>
        <p:nvGraphicFramePr>
          <p:cNvPr id="1330264" name="Group 88"/>
          <p:cNvGraphicFramePr>
            <a:graphicFrameLocks noGrp="1"/>
          </p:cNvGraphicFramePr>
          <p:nvPr/>
        </p:nvGraphicFramePr>
        <p:xfrm>
          <a:off x="1128713" y="6196013"/>
          <a:ext cx="12038428" cy="3358134"/>
        </p:xfrm>
        <a:graphic>
          <a:graphicData uri="http://schemas.openxmlformats.org/drawingml/2006/table">
            <a:tbl>
              <a:tblPr/>
              <a:tblGrid>
                <a:gridCol w="293113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10729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110303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SQL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RDBMS</a:t>
                      </a:r>
                      <a:r>
                        <a:rPr kumimoji="1" lang="ko-KR" altLang="en-US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를 사용하기 위해 </a:t>
                      </a:r>
                      <a:r>
                        <a:rPr kumimoji="1" lang="en-US" altLang="ko-KR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ANSI</a:t>
                      </a:r>
                      <a:r>
                        <a:rPr kumimoji="1" lang="ko-KR" altLang="en-US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에서 채택한 표준언어로 </a:t>
                      </a:r>
                      <a:r>
                        <a:rPr kumimoji="1" lang="en-US" altLang="ko-KR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DB</a:t>
                      </a:r>
                      <a:r>
                        <a:rPr kumimoji="1" lang="ko-KR" altLang="en-US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서버와 통신하기 위한 명령언어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10303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SQL*Plus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Oracle DBMS</a:t>
                      </a:r>
                      <a:r>
                        <a:rPr kumimoji="1" lang="ko-KR" altLang="en-US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를 운영하기 위해 </a:t>
                      </a:r>
                      <a:r>
                        <a:rPr kumimoji="1" lang="en-US" altLang="ko-KR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Oracle</a:t>
                      </a:r>
                      <a:r>
                        <a:rPr kumimoji="1" lang="ko-KR" altLang="en-US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사에서 제공하는 </a:t>
                      </a:r>
                      <a:r>
                        <a:rPr kumimoji="1" lang="en-US" altLang="ko-KR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interface tool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10303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PL/SQL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비즈니스 </a:t>
                      </a:r>
                      <a:r>
                        <a:rPr kumimoji="1" lang="ko-KR" altLang="en-US" sz="3200" b="1" i="0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로직을</a:t>
                      </a:r>
                      <a:r>
                        <a:rPr kumimoji="1" lang="ko-KR" altLang="en-US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 처리할 수 있도록 </a:t>
                      </a:r>
                      <a:r>
                        <a:rPr kumimoji="1" lang="en-US" altLang="ko-KR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SQL</a:t>
                      </a:r>
                      <a:r>
                        <a:rPr kumimoji="1" lang="ko-KR" altLang="en-US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을 확장한 절차적 언어</a:t>
                      </a:r>
                      <a:r>
                        <a:rPr kumimoji="1" lang="en-US" altLang="ko-KR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(Procedural Language)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 bwMode="auto">
          <a:xfrm>
            <a:off x="3291283" y="1500486"/>
            <a:ext cx="648072" cy="36004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휴먼둥근고딕" pitchFamily="2" charset="-127"/>
            </a:endParaRPr>
          </a:p>
        </p:txBody>
      </p:sp>
      <p:sp>
        <p:nvSpPr>
          <p:cNvPr id="3" name="타원 2"/>
          <p:cNvSpPr/>
          <p:nvPr/>
        </p:nvSpPr>
        <p:spPr bwMode="auto">
          <a:xfrm>
            <a:off x="3456484" y="2448347"/>
            <a:ext cx="482871" cy="432048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휴먼둥근고딕" pitchFamily="2" charset="-127"/>
            </a:endParaRPr>
          </a:p>
        </p:txBody>
      </p:sp>
      <p:sp>
        <p:nvSpPr>
          <p:cNvPr id="7" name="타원 6"/>
          <p:cNvSpPr/>
          <p:nvPr/>
        </p:nvSpPr>
        <p:spPr bwMode="auto">
          <a:xfrm>
            <a:off x="3456484" y="3600475"/>
            <a:ext cx="482871" cy="432048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휴먼둥근고딕" pitchFamily="2" charset="-127"/>
            </a:endParaRPr>
          </a:p>
        </p:txBody>
      </p:sp>
      <p:cxnSp>
        <p:nvCxnSpPr>
          <p:cNvPr id="5" name="직선 연결선 4"/>
          <p:cNvCxnSpPr>
            <a:stCxn id="7" idx="3"/>
            <a:endCxn id="7" idx="5"/>
          </p:cNvCxnSpPr>
          <p:nvPr/>
        </p:nvCxnSpPr>
        <p:spPr bwMode="auto">
          <a:xfrm>
            <a:off x="3527199" y="3969251"/>
            <a:ext cx="341441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다이아몬드 5"/>
          <p:cNvSpPr/>
          <p:nvPr/>
        </p:nvSpPr>
        <p:spPr bwMode="auto">
          <a:xfrm>
            <a:off x="3385769" y="5082336"/>
            <a:ext cx="482871" cy="504056"/>
          </a:xfrm>
          <a:prstGeom prst="diamond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휴먼둥근고딕" pitchFamily="2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AutoShape 9"/>
          <p:cNvSpPr>
            <a:spLocks noChangeArrowheads="1"/>
          </p:cNvSpPr>
          <p:nvPr/>
        </p:nvSpPr>
        <p:spPr bwMode="auto">
          <a:xfrm>
            <a:off x="1133475" y="600075"/>
            <a:ext cx="6719888" cy="568325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2D5A0"/>
              </a:gs>
              <a:gs pos="100000">
                <a:srgbClr val="FBF1DF"/>
              </a:gs>
            </a:gsLst>
            <a:path path="shape">
              <a:fillToRect l="50000" t="50000" r="50000" b="50000"/>
            </a:path>
          </a:gradFill>
          <a:ln w="3175">
            <a:noFill/>
            <a:round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30000"/>
              </a:lnSpc>
              <a:buFont typeface="Arial" pitchFamily="34" charset="0"/>
              <a:buNone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SQL*Plus Edit Commands</a:t>
            </a:r>
          </a:p>
        </p:txBody>
      </p:sp>
      <p:graphicFrame>
        <p:nvGraphicFramePr>
          <p:cNvPr id="1319070" name="Group 158"/>
          <p:cNvGraphicFramePr>
            <a:graphicFrameLocks noGrp="1"/>
          </p:cNvGraphicFramePr>
          <p:nvPr/>
        </p:nvGraphicFramePr>
        <p:xfrm>
          <a:off x="1128713" y="1317625"/>
          <a:ext cx="12038427" cy="8402538"/>
        </p:xfrm>
        <a:graphic>
          <a:graphicData uri="http://schemas.openxmlformats.org/drawingml/2006/table">
            <a:tbl>
              <a:tblPr/>
              <a:tblGrid>
                <a:gridCol w="35589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847952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9406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Command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Description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87179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*A[PPEND] text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현재 </a:t>
                      </a: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line</a:t>
                      </a:r>
                      <a:r>
                        <a:rPr kumimoji="1" lang="ko-KR" altLang="en-US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의 마지막 문장 뒤에 </a:t>
                      </a: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text</a:t>
                      </a:r>
                      <a:r>
                        <a:rPr kumimoji="1" lang="ko-KR" altLang="en-US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를 붙인다</a:t>
                      </a: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.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849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*C[HANGE] /old/new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현재 </a:t>
                      </a: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line</a:t>
                      </a:r>
                      <a:r>
                        <a:rPr kumimoji="1" lang="ko-KR" altLang="en-US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의 </a:t>
                      </a: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old text</a:t>
                      </a:r>
                      <a:r>
                        <a:rPr kumimoji="1" lang="ko-KR" altLang="en-US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를 </a:t>
                      </a: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new text</a:t>
                      </a:r>
                      <a:r>
                        <a:rPr kumimoji="1" lang="ko-KR" altLang="en-US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로 바꾼다</a:t>
                      </a: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.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87179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CL[EAR] BUFF[ER]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buffer</a:t>
                      </a:r>
                      <a:r>
                        <a:rPr kumimoji="1" lang="ko-KR" altLang="en-US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의 내용을 모두 지운다</a:t>
                      </a: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.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9406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*DEL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현재 </a:t>
                      </a: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line</a:t>
                      </a:r>
                      <a:r>
                        <a:rPr kumimoji="1" lang="ko-KR" altLang="en-US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을 지운다</a:t>
                      </a: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.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59406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DEL n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n</a:t>
                      </a:r>
                      <a:r>
                        <a:rPr kumimoji="1" lang="ko-KR" altLang="en-US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번째 </a:t>
                      </a: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line</a:t>
                      </a:r>
                      <a:r>
                        <a:rPr kumimoji="1" lang="ko-KR" altLang="en-US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을 지운다</a:t>
                      </a: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.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59406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DEL m n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m ~ n</a:t>
                      </a:r>
                      <a:r>
                        <a:rPr kumimoji="1" lang="ko-KR" altLang="en-US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번째 </a:t>
                      </a: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line</a:t>
                      </a:r>
                      <a:r>
                        <a:rPr kumimoji="1" lang="ko-KR" altLang="en-US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을 지운다</a:t>
                      </a: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.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9191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*I[NPUT]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현재 </a:t>
                      </a: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line </a:t>
                      </a:r>
                      <a:r>
                        <a:rPr kumimoji="1" lang="ko-KR" altLang="en-US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다음에 </a:t>
                      </a: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line</a:t>
                      </a:r>
                      <a:r>
                        <a:rPr kumimoji="1" lang="ko-KR" altLang="en-US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이 추가된다</a:t>
                      </a: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.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8849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*I[NPUT] text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현재 </a:t>
                      </a: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line </a:t>
                      </a:r>
                      <a:r>
                        <a:rPr kumimoji="1" lang="ko-KR" altLang="en-US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다음에 </a:t>
                      </a: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line</a:t>
                      </a:r>
                      <a:r>
                        <a:rPr kumimoji="1" lang="ko-KR" altLang="en-US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이 추가 되면서 </a:t>
                      </a: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text</a:t>
                      </a:r>
                      <a:r>
                        <a:rPr kumimoji="1" lang="ko-KR" altLang="en-US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가 들어간다</a:t>
                      </a: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.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59406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L[IST]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buffer</a:t>
                      </a:r>
                      <a:r>
                        <a:rPr kumimoji="1" lang="ko-KR" altLang="en-US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전체를 보여준다</a:t>
                      </a: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.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59191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L[IST] n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m ~ n</a:t>
                      </a:r>
                      <a:r>
                        <a:rPr kumimoji="1" lang="ko-KR" altLang="en-US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번째 </a:t>
                      </a: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line</a:t>
                      </a:r>
                      <a:r>
                        <a:rPr kumimoji="1" lang="ko-KR" altLang="en-US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을 보여준다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59191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L[IST] m n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m ~ n</a:t>
                      </a:r>
                      <a:r>
                        <a:rPr kumimoji="1" lang="ko-KR" altLang="en-US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번째 </a:t>
                      </a: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line</a:t>
                      </a:r>
                      <a:r>
                        <a:rPr kumimoji="1" lang="ko-KR" altLang="en-US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을 보여준다</a:t>
                      </a: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.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</a:tbl>
          </a:graphicData>
        </a:graphic>
      </p:graphicFrame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AutoShape 2"/>
          <p:cNvSpPr>
            <a:spLocks noChangeArrowheads="1"/>
          </p:cNvSpPr>
          <p:nvPr/>
        </p:nvSpPr>
        <p:spPr bwMode="auto">
          <a:xfrm>
            <a:off x="1133475" y="600075"/>
            <a:ext cx="6719888" cy="568325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2D5A0"/>
              </a:gs>
              <a:gs pos="100000">
                <a:srgbClr val="FBF1DF"/>
              </a:gs>
            </a:gsLst>
            <a:path path="shape">
              <a:fillToRect l="50000" t="50000" r="50000" b="50000"/>
            </a:path>
          </a:gradFill>
          <a:ln w="3175">
            <a:noFill/>
            <a:round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30000"/>
              </a:lnSpc>
              <a:buFont typeface="Arial" pitchFamily="34" charset="0"/>
              <a:buNone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SQL*Plus Edit Commands (cont.)</a:t>
            </a:r>
          </a:p>
        </p:txBody>
      </p:sp>
      <p:graphicFrame>
        <p:nvGraphicFramePr>
          <p:cNvPr id="1321053" name="Group 93"/>
          <p:cNvGraphicFramePr>
            <a:graphicFrameLocks noGrp="1"/>
          </p:cNvGraphicFramePr>
          <p:nvPr/>
        </p:nvGraphicFramePr>
        <p:xfrm>
          <a:off x="1128713" y="1317625"/>
          <a:ext cx="12038427" cy="5838444"/>
        </p:xfrm>
        <a:graphic>
          <a:graphicData uri="http://schemas.openxmlformats.org/drawingml/2006/table">
            <a:tbl>
              <a:tblPr/>
              <a:tblGrid>
                <a:gridCol w="35589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847952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7835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Command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Description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7835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R[UN] or / 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SQL, PL/SQL</a:t>
                      </a:r>
                      <a:r>
                        <a:rPr kumimoji="1" lang="ko-KR" altLang="en-US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문장을 실행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01269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n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n</a:t>
                      </a:r>
                      <a:r>
                        <a:rPr kumimoji="1" lang="ko-KR" altLang="en-US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번째 </a:t>
                      </a: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line</a:t>
                      </a:r>
                      <a:r>
                        <a:rPr kumimoji="1" lang="ko-KR" altLang="en-US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을 </a:t>
                      </a: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display</a:t>
                      </a:r>
                      <a:r>
                        <a:rPr kumimoji="1" lang="ko-KR" altLang="en-US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하면서 </a:t>
                      </a: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Editing </a:t>
                      </a:r>
                      <a:r>
                        <a:rPr kumimoji="1" lang="ko-KR" altLang="en-US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상태로 해준다</a:t>
                      </a: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.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7835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n text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n</a:t>
                      </a:r>
                      <a:r>
                        <a:rPr kumimoji="1" lang="ko-KR" altLang="en-US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번째 </a:t>
                      </a: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line</a:t>
                      </a:r>
                      <a:r>
                        <a:rPr kumimoji="1" lang="ko-KR" altLang="en-US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이 </a:t>
                      </a: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text</a:t>
                      </a:r>
                      <a:r>
                        <a:rPr kumimoji="1" lang="ko-KR" altLang="en-US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로 바뀐다</a:t>
                      </a: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.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05511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0 text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1</a:t>
                      </a:r>
                      <a:r>
                        <a:rPr kumimoji="1" lang="ko-KR" altLang="en-US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번째 </a:t>
                      </a: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line</a:t>
                      </a:r>
                      <a:r>
                        <a:rPr kumimoji="1" lang="ko-KR" altLang="en-US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이 추가되면서 </a:t>
                      </a: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text</a:t>
                      </a:r>
                      <a:r>
                        <a:rPr kumimoji="1" lang="ko-KR" altLang="en-US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가 </a:t>
                      </a: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1</a:t>
                      </a:r>
                      <a:r>
                        <a:rPr kumimoji="1" lang="ko-KR" altLang="en-US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번째 </a:t>
                      </a: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line</a:t>
                      </a:r>
                      <a:r>
                        <a:rPr kumimoji="1" lang="ko-KR" altLang="en-US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으로 들어간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다</a:t>
                      </a: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.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29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중고딕" pitchFamily="18" charset="-127"/>
                        <a:ea typeface="휴먼둥근고딕" pitchFamily="2" charset="-127"/>
                      </a:endParaRP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1012698">
                <a:tc gridSpan="2"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* </a:t>
                      </a:r>
                      <a:r>
                        <a:rPr kumimoji="1" lang="ko-KR" altLang="en-US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표시된 명령어는 </a:t>
                      </a: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line</a:t>
                      </a:r>
                      <a:r>
                        <a:rPr kumimoji="1" lang="ko-KR" altLang="en-US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번호를 먼저 수행한 후 실행해야 한다</a:t>
                      </a: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. 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AutoShape 2"/>
          <p:cNvSpPr>
            <a:spLocks noChangeArrowheads="1"/>
          </p:cNvSpPr>
          <p:nvPr/>
        </p:nvSpPr>
        <p:spPr bwMode="auto">
          <a:xfrm>
            <a:off x="1133475" y="600075"/>
            <a:ext cx="6719888" cy="568325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2D5A0"/>
              </a:gs>
              <a:gs pos="100000">
                <a:srgbClr val="FBF1DF"/>
              </a:gs>
            </a:gsLst>
            <a:path path="shape">
              <a:fillToRect l="50000" t="50000" r="50000" b="50000"/>
            </a:path>
          </a:gradFill>
          <a:ln w="3175">
            <a:noFill/>
            <a:round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30000"/>
              </a:lnSpc>
              <a:buFont typeface="Arial" pitchFamily="34" charset="0"/>
              <a:buNone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SQL*Plus File Commands</a:t>
            </a:r>
          </a:p>
        </p:txBody>
      </p:sp>
      <p:graphicFrame>
        <p:nvGraphicFramePr>
          <p:cNvPr id="1322072" name="Group 88"/>
          <p:cNvGraphicFramePr>
            <a:graphicFrameLocks noGrp="1"/>
          </p:cNvGraphicFramePr>
          <p:nvPr/>
        </p:nvGraphicFramePr>
        <p:xfrm>
          <a:off x="1128713" y="1317625"/>
          <a:ext cx="12038427" cy="8238890"/>
        </p:xfrm>
        <a:graphic>
          <a:graphicData uri="http://schemas.openxmlformats.org/drawingml/2006/table">
            <a:tbl>
              <a:tblPr/>
              <a:tblGrid>
                <a:gridCol w="35589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847952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63508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Command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Description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01269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SAVE filename</a:t>
                      </a:r>
                      <a:endParaRPr kumimoji="1" lang="en-US" altLang="ko-KR" sz="29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중고딕" pitchFamily="18" charset="-127"/>
                        <a:ea typeface="휴먼둥근고딕" pitchFamily="2" charset="-127"/>
                      </a:endParaRP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buffer</a:t>
                      </a:r>
                      <a:r>
                        <a:rPr kumimoji="1" lang="ko-KR" altLang="en-US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의 내용을 </a:t>
                      </a: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filename.sql</a:t>
                      </a:r>
                      <a:r>
                        <a:rPr kumimoji="1" lang="ko-KR" altLang="en-US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로 저장한다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350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GET filename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filename.sql</a:t>
                      </a:r>
                      <a:r>
                        <a:rPr kumimoji="1" lang="ko-KR" altLang="en-US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을 </a:t>
                      </a: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buffer</a:t>
                      </a:r>
                      <a:r>
                        <a:rPr kumimoji="1" lang="ko-KR" altLang="en-US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로 불러온다</a:t>
                      </a: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..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01269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START filename</a:t>
                      </a:r>
                      <a:endParaRPr kumimoji="1" lang="en-US" altLang="ko-KR" sz="29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중고딕" pitchFamily="18" charset="-127"/>
                        <a:ea typeface="휴먼둥근고딕" pitchFamily="2" charset="-127"/>
                      </a:endParaRP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filename.sql</a:t>
                      </a:r>
                      <a:r>
                        <a:rPr kumimoji="1" lang="ko-KR" altLang="en-US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을 실행하라</a:t>
                      </a: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.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350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@ filename</a:t>
                      </a:r>
                      <a:endParaRPr kumimoji="1" lang="en-US" altLang="ko-KR" sz="29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중고딕" pitchFamily="18" charset="-127"/>
                        <a:ea typeface="휴먼둥근고딕" pitchFamily="2" charset="-127"/>
                      </a:endParaRP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START </a:t>
                      </a:r>
                      <a:r>
                        <a:rPr kumimoji="1" lang="en-US" altLang="en-US" sz="2900" b="1" i="0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filename과</a:t>
                      </a:r>
                      <a:r>
                        <a:rPr kumimoji="1" lang="en-US" altLang="en-US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 </a:t>
                      </a:r>
                      <a:r>
                        <a:rPr kumimoji="1" lang="en-US" altLang="en-US" sz="2900" b="1" i="0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같다</a:t>
                      </a:r>
                      <a:r>
                        <a:rPr kumimoji="1" lang="en-US" altLang="en-US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.</a:t>
                      </a:r>
                      <a:endParaRPr kumimoji="1" lang="en-US" altLang="ko-KR" sz="29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중고딕" pitchFamily="18" charset="-127"/>
                        <a:ea typeface="휴먼둥근고딕" pitchFamily="2" charset="-127"/>
                      </a:endParaRP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101269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ED[IT]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buffer</a:t>
                      </a:r>
                      <a:r>
                        <a:rPr kumimoji="1" lang="ko-KR" altLang="en-US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의 내용을 </a:t>
                      </a: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edit program</a:t>
                      </a:r>
                      <a:r>
                        <a:rPr kumimoji="1" lang="ko-KR" altLang="en-US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으로 실행한다</a:t>
                      </a: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.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101269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ED[IT] filename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filename.sql</a:t>
                      </a:r>
                      <a:r>
                        <a:rPr kumimoji="1" lang="ko-KR" altLang="en-US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을 </a:t>
                      </a: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edit program</a:t>
                      </a:r>
                      <a:r>
                        <a:rPr kumimoji="1" lang="ko-KR" altLang="en-US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으로 실행한다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101269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SPOOL filename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retrieve data</a:t>
                      </a:r>
                      <a:r>
                        <a:rPr kumimoji="1" lang="ko-KR" altLang="en-US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를 </a:t>
                      </a: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filename.lst</a:t>
                      </a:r>
                      <a:r>
                        <a:rPr kumimoji="1" lang="ko-KR" altLang="en-US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로 저장한다</a:t>
                      </a: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.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6350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SPOOL OFF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SPOOL</a:t>
                      </a:r>
                      <a:r>
                        <a:rPr kumimoji="1" lang="ko-KR" altLang="en-US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을 끝내라</a:t>
                      </a: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.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6350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EXIT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SQL*Plus</a:t>
                      </a:r>
                      <a:r>
                        <a:rPr kumimoji="1" lang="ko-KR" altLang="en-US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를 종료한다</a:t>
                      </a: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.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</a:tbl>
          </a:graphicData>
        </a:graphic>
      </p:graphicFrame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AutoShape 2"/>
          <p:cNvSpPr>
            <a:spLocks noChangeArrowheads="1"/>
          </p:cNvSpPr>
          <p:nvPr/>
        </p:nvSpPr>
        <p:spPr bwMode="auto">
          <a:xfrm>
            <a:off x="1133475" y="600075"/>
            <a:ext cx="6719888" cy="568325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2D5A0"/>
              </a:gs>
              <a:gs pos="100000">
                <a:srgbClr val="FBF1DF"/>
              </a:gs>
            </a:gsLst>
            <a:path path="shape">
              <a:fillToRect l="50000" t="50000" r="50000" b="50000"/>
            </a:path>
          </a:gradFill>
          <a:ln w="3175">
            <a:noFill/>
            <a:round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30000"/>
              </a:lnSpc>
              <a:buFont typeface="Arial" pitchFamily="34" charset="0"/>
              <a:buNone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SQL*Plus Variable</a:t>
            </a:r>
          </a:p>
        </p:txBody>
      </p:sp>
      <p:graphicFrame>
        <p:nvGraphicFramePr>
          <p:cNvPr id="1463420" name="Group 124"/>
          <p:cNvGraphicFramePr>
            <a:graphicFrameLocks noGrp="1"/>
          </p:cNvGraphicFramePr>
          <p:nvPr/>
        </p:nvGraphicFramePr>
        <p:xfrm>
          <a:off x="1128713" y="1317625"/>
          <a:ext cx="12038427" cy="8748223"/>
        </p:xfrm>
        <a:graphic>
          <a:graphicData uri="http://schemas.openxmlformats.org/drawingml/2006/table">
            <a:tbl>
              <a:tblPr/>
              <a:tblGrid>
                <a:gridCol w="35589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847952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740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Command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Description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7406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  &amp;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일시적인 사용을 위한 변수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2774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  &amp;&amp;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해당 </a:t>
                      </a:r>
                      <a:r>
                        <a:rPr kumimoji="1" lang="ko-KR" altLang="en-US" sz="2900" b="1" i="0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세션내에서</a:t>
                      </a:r>
                      <a:r>
                        <a:rPr kumimoji="1" lang="ko-KR" altLang="en-US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 </a:t>
                      </a: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CLEAR</a:t>
                      </a:r>
                      <a:r>
                        <a:rPr kumimoji="1" lang="ko-KR" altLang="en-US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하기 전까지 사용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7406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DEFINE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현재 선언된 사항을 보여준다</a:t>
                      </a: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.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82774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DEFINE </a:t>
                      </a:r>
                      <a:r>
                        <a:rPr kumimoji="1" lang="en-US" altLang="ko-KR" sz="29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variable 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변수의 상태를 보여주건 설정할 수 있다</a:t>
                      </a: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.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100703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UNDEFINDE</a:t>
                      </a:r>
                      <a:r>
                        <a:rPr kumimoji="1" lang="en-US" altLang="ko-KR" sz="29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 variable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지정한 변수를 </a:t>
                      </a: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CLEAR</a:t>
                      </a:r>
                      <a:r>
                        <a:rPr kumimoji="1" lang="ko-KR" altLang="en-US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한다</a:t>
                      </a: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.   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30686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ACCEPT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ACCEPT variable </a:t>
                      </a: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 </a:t>
                      </a:r>
                      <a:r>
                        <a:rPr kumimoji="1" lang="ko-KR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[</a:t>
                      </a: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 </a:t>
                      </a:r>
                      <a:r>
                        <a:rPr kumimoji="1" lang="ko-KR" altLang="ko-KR" sz="29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datatype</a:t>
                      </a:r>
                      <a:r>
                        <a:rPr kumimoji="1" lang="en-US" altLang="ko-KR" sz="29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 </a:t>
                      </a:r>
                      <a:r>
                        <a:rPr kumimoji="1" lang="ko-KR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] </a:t>
                      </a: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 </a:t>
                      </a:r>
                      <a:r>
                        <a:rPr kumimoji="1" lang="ko-KR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[</a:t>
                      </a: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 </a:t>
                      </a:r>
                      <a:r>
                        <a:rPr kumimoji="1" lang="ko-KR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FORMAT </a:t>
                      </a:r>
                      <a:r>
                        <a:rPr kumimoji="1" lang="ko-KR" altLang="ko-KR" sz="29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format</a:t>
                      </a:r>
                      <a:r>
                        <a:rPr kumimoji="1" lang="en-US" altLang="ko-KR" sz="29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 </a:t>
                      </a:r>
                      <a:r>
                        <a:rPr kumimoji="1" lang="ko-KR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] </a:t>
                      </a: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 </a:t>
                      </a:r>
                      <a:b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</a:b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                 </a:t>
                      </a:r>
                      <a:r>
                        <a:rPr kumimoji="1" lang="ko-KR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[</a:t>
                      </a: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 </a:t>
                      </a:r>
                      <a:r>
                        <a:rPr kumimoji="1" lang="ko-KR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PROMPT </a:t>
                      </a:r>
                      <a:r>
                        <a:rPr kumimoji="1" lang="en-US" altLang="ko-KR" sz="29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prompt </a:t>
                      </a:r>
                      <a:r>
                        <a:rPr kumimoji="1" lang="ko-KR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]</a:t>
                      </a: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   [ HIDE 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- </a:t>
                      </a:r>
                      <a:r>
                        <a:rPr kumimoji="1" lang="ko-KR" altLang="ko-KR" sz="29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datatype</a:t>
                      </a:r>
                      <a:r>
                        <a:rPr kumimoji="1" lang="ko-KR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 : char, number, date </a:t>
                      </a:r>
                      <a:r>
                        <a:rPr kumimoji="1" lang="ko-KR" altLang="ko-KR" sz="2900" b="1" i="0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데이타</a:t>
                      </a:r>
                      <a:r>
                        <a:rPr kumimoji="1" lang="ko-KR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 타입 중 하나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- </a:t>
                      </a:r>
                      <a:r>
                        <a:rPr kumimoji="1" lang="ko-KR" altLang="ko-KR" sz="29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format</a:t>
                      </a:r>
                      <a:r>
                        <a:rPr kumimoji="1" lang="ko-KR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 : </a:t>
                      </a:r>
                      <a:r>
                        <a:rPr kumimoji="1" lang="ko-KR" altLang="en-US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각 형식에 맞는 출력 형태 지정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- </a:t>
                      </a:r>
                      <a:r>
                        <a:rPr kumimoji="1" lang="ko-KR" altLang="ko-KR" sz="29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prompt</a:t>
                      </a:r>
                      <a:r>
                        <a:rPr kumimoji="1" lang="ko-KR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 : </a:t>
                      </a:r>
                      <a:r>
                        <a:rPr kumimoji="1" lang="ko-KR" altLang="en-US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입력 받기 위한 </a:t>
                      </a:r>
                      <a:r>
                        <a:rPr kumimoji="1" lang="ko-KR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문자열을 보여줌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- HIDE</a:t>
                      </a:r>
                      <a:r>
                        <a:rPr kumimoji="1" lang="ko-KR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 : 입력하는 값이 화면에 </a:t>
                      </a:r>
                      <a:r>
                        <a:rPr kumimoji="1" lang="ko-KR" altLang="en-US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숨겨짐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2"/>
          <p:cNvSpPr>
            <a:spLocks noChangeArrowheads="1"/>
          </p:cNvSpPr>
          <p:nvPr/>
        </p:nvSpPr>
        <p:spPr bwMode="blackWhite">
          <a:xfrm>
            <a:off x="1147763" y="600075"/>
            <a:ext cx="6427787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사용자 생성</a:t>
            </a:r>
          </a:p>
        </p:txBody>
      </p:sp>
      <p:sp>
        <p:nvSpPr>
          <p:cNvPr id="1464323" name="Rectangle 3"/>
          <p:cNvSpPr>
            <a:spLocks noChangeArrowheads="1"/>
          </p:cNvSpPr>
          <p:nvPr/>
        </p:nvSpPr>
        <p:spPr bwMode="blackWhite">
          <a:xfrm>
            <a:off x="1133475" y="4038600"/>
            <a:ext cx="12091988" cy="4876800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10000"/>
              </a:lnSpc>
              <a:buFont typeface="Wingdings" pitchFamily="2" charset="2"/>
              <a:buChar char="l"/>
              <a:defRPr/>
            </a:pPr>
            <a:r>
              <a:rPr lang="en-US" altLang="ko-KR" sz="2400">
                <a:solidFill>
                  <a:srgbClr val="800000"/>
                </a:solidFill>
                <a:latin typeface="HY중고딕" pitchFamily="18" charset="-127"/>
                <a:ea typeface="HY중고딕" pitchFamily="18" charset="-127"/>
              </a:rPr>
              <a:t> </a:t>
            </a:r>
            <a:r>
              <a:rPr lang="ko-KR" altLang="en-US" sz="2400">
                <a:solidFill>
                  <a:srgbClr val="800000"/>
                </a:solidFill>
                <a:latin typeface="HY중고딕" pitchFamily="18" charset="-127"/>
                <a:ea typeface="HY중고딕" pitchFamily="18" charset="-127"/>
              </a:rPr>
              <a:t>계정 생성 구문</a:t>
            </a:r>
          </a:p>
          <a:p>
            <a:pPr defTabSz="282575">
              <a:lnSpc>
                <a:spcPct val="110000"/>
              </a:lnSpc>
              <a:defRPr/>
            </a:pPr>
            <a:endParaRPr lang="ko-KR" altLang="en-US" sz="2400">
              <a:solidFill>
                <a:srgbClr val="800000"/>
              </a:solidFill>
              <a:latin typeface="HY중고딕" pitchFamily="18" charset="-127"/>
              <a:ea typeface="HY중고딕" pitchFamily="18" charset="-127"/>
            </a:endParaRPr>
          </a:p>
          <a:p>
            <a:pPr defTabSz="282575">
              <a:lnSpc>
                <a:spcPct val="110000"/>
              </a:lnSpc>
              <a:defRPr/>
            </a:pPr>
            <a:r>
              <a:rPr lang="ko-KR" altLang="ko-KR" sz="2400">
                <a:latin typeface="HY중고딕" pitchFamily="18" charset="-127"/>
                <a:ea typeface="HY중고딕" pitchFamily="18" charset="-127"/>
              </a:rPr>
              <a:t>CREATE USER </a:t>
            </a:r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 </a:t>
            </a:r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사용자명</a:t>
            </a:r>
            <a:endParaRPr lang="ko-KR" altLang="ko-KR" sz="2400">
              <a:latin typeface="HY중고딕" pitchFamily="18" charset="-127"/>
              <a:ea typeface="HY중고딕" pitchFamily="18" charset="-127"/>
            </a:endParaRPr>
          </a:p>
          <a:p>
            <a:pPr defTabSz="282575">
              <a:lnSpc>
                <a:spcPct val="110000"/>
              </a:lnSpc>
              <a:defRPr/>
            </a:pPr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  </a:t>
            </a:r>
            <a:r>
              <a:rPr lang="ko-KR" altLang="ko-KR" sz="2400">
                <a:latin typeface="HY중고딕" pitchFamily="18" charset="-127"/>
                <a:ea typeface="HY중고딕" pitchFamily="18" charset="-127"/>
              </a:rPr>
              <a:t>IDENTIFIED</a:t>
            </a:r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 BY </a:t>
            </a:r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패스워드</a:t>
            </a:r>
            <a:r>
              <a:rPr lang="ko-KR" altLang="ko-KR" sz="2400">
                <a:latin typeface="HY중고딕" pitchFamily="18" charset="-127"/>
                <a:ea typeface="HY중고딕" pitchFamily="18" charset="-127"/>
              </a:rPr>
              <a:t> </a:t>
            </a:r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/>
            </a:r>
            <a:br>
              <a:rPr lang="ko-KR" altLang="en-US" sz="2400">
                <a:latin typeface="HY중고딕" pitchFamily="18" charset="-127"/>
                <a:ea typeface="HY중고딕" pitchFamily="18" charset="-127"/>
              </a:rPr>
            </a:br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  </a:t>
            </a:r>
            <a:r>
              <a:rPr lang="ko-KR" altLang="ko-KR" sz="2400">
                <a:latin typeface="HY중고딕" pitchFamily="18" charset="-127"/>
                <a:ea typeface="HY중고딕" pitchFamily="18" charset="-127"/>
              </a:rPr>
              <a:t>[</a:t>
            </a:r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 </a:t>
            </a:r>
            <a:r>
              <a:rPr lang="ko-KR" altLang="ko-KR" sz="2400">
                <a:latin typeface="HY중고딕" pitchFamily="18" charset="-127"/>
                <a:ea typeface="HY중고딕" pitchFamily="18" charset="-127"/>
              </a:rPr>
              <a:t>DEFAULT TABLESPACE </a:t>
            </a:r>
            <a:r>
              <a:rPr lang="ko-KR" altLang="en-US" sz="2400" err="1">
                <a:latin typeface="HY중고딕" pitchFamily="18" charset="-127"/>
                <a:ea typeface="HY중고딕" pitchFamily="18" charset="-127"/>
              </a:rPr>
              <a:t>테이블스페이스명</a:t>
            </a:r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 </a:t>
            </a:r>
            <a:r>
              <a:rPr lang="ko-KR" altLang="ko-KR" sz="2400">
                <a:latin typeface="HY중고딕" pitchFamily="18" charset="-127"/>
                <a:ea typeface="HY중고딕" pitchFamily="18" charset="-127"/>
              </a:rPr>
              <a:t>]</a:t>
            </a:r>
          </a:p>
          <a:p>
            <a:pPr defTabSz="282575">
              <a:lnSpc>
                <a:spcPct val="110000"/>
              </a:lnSpc>
              <a:defRPr/>
            </a:pPr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  </a:t>
            </a:r>
            <a:r>
              <a:rPr lang="ko-KR" altLang="ko-KR" sz="2400">
                <a:latin typeface="HY중고딕" pitchFamily="18" charset="-127"/>
                <a:ea typeface="HY중고딕" pitchFamily="18" charset="-127"/>
              </a:rPr>
              <a:t>[</a:t>
            </a:r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 </a:t>
            </a:r>
            <a:r>
              <a:rPr lang="ko-KR" altLang="ko-KR" sz="2400">
                <a:latin typeface="HY중고딕" pitchFamily="18" charset="-127"/>
                <a:ea typeface="HY중고딕" pitchFamily="18" charset="-127"/>
              </a:rPr>
              <a:t>TEMPORARY TABLESPACE </a:t>
            </a:r>
            <a:r>
              <a:rPr lang="ko-KR" altLang="en-US" sz="2400" err="1">
                <a:latin typeface="HY중고딕" pitchFamily="18" charset="-127"/>
                <a:ea typeface="HY중고딕" pitchFamily="18" charset="-127"/>
              </a:rPr>
              <a:t>테이블스페이스명</a:t>
            </a:r>
            <a:r>
              <a:rPr lang="ko-KR" altLang="ko-KR" sz="2400">
                <a:latin typeface="HY중고딕" pitchFamily="18" charset="-127"/>
                <a:ea typeface="HY중고딕" pitchFamily="18" charset="-127"/>
              </a:rPr>
              <a:t>]</a:t>
            </a:r>
            <a:endParaRPr lang="en-US" altLang="ko-KR" sz="2400">
              <a:latin typeface="HY중고딕" pitchFamily="18" charset="-127"/>
              <a:ea typeface="HY중고딕" pitchFamily="18" charset="-127"/>
            </a:endParaRPr>
          </a:p>
          <a:p>
            <a:pPr defTabSz="282575">
              <a:lnSpc>
                <a:spcPct val="110000"/>
              </a:lnSpc>
              <a:defRPr/>
            </a:pPr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  </a:t>
            </a:r>
            <a:r>
              <a:rPr lang="ko-KR" altLang="ko-KR" sz="2400">
                <a:latin typeface="HY중고딕" pitchFamily="18" charset="-127"/>
                <a:ea typeface="HY중고딕" pitchFamily="18" charset="-127"/>
              </a:rPr>
              <a:t>[</a:t>
            </a:r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 </a:t>
            </a:r>
            <a:r>
              <a:rPr lang="ko-KR" altLang="ko-KR" sz="2400">
                <a:latin typeface="HY중고딕" pitchFamily="18" charset="-127"/>
                <a:ea typeface="HY중고딕" pitchFamily="18" charset="-127"/>
              </a:rPr>
              <a:t>QUOTA {integer [K|M] | UNLIMITIED} ON </a:t>
            </a:r>
            <a:r>
              <a:rPr lang="ko-KR" altLang="en-US" sz="2400" err="1">
                <a:latin typeface="HY중고딕" pitchFamily="18" charset="-127"/>
                <a:ea typeface="HY중고딕" pitchFamily="18" charset="-127"/>
              </a:rPr>
              <a:t>테이블스페이스명</a:t>
            </a:r>
            <a:r>
              <a:rPr lang="ko-KR" altLang="ko-KR" sz="2400">
                <a:latin typeface="HY중고딕" pitchFamily="18" charset="-127"/>
                <a:ea typeface="HY중고딕" pitchFamily="18" charset="-127"/>
              </a:rPr>
              <a:t>]</a:t>
            </a:r>
          </a:p>
          <a:p>
            <a:pPr defTabSz="282575">
              <a:lnSpc>
                <a:spcPct val="110000"/>
              </a:lnSpc>
              <a:defRPr/>
            </a:pPr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  </a:t>
            </a:r>
            <a:r>
              <a:rPr lang="ko-KR" altLang="ko-KR" sz="2400">
                <a:latin typeface="HY중고딕" pitchFamily="18" charset="-127"/>
                <a:ea typeface="HY중고딕" pitchFamily="18" charset="-127"/>
              </a:rPr>
              <a:t>[</a:t>
            </a:r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 </a:t>
            </a:r>
            <a:r>
              <a:rPr lang="ko-KR" altLang="ko-KR" sz="2400">
                <a:latin typeface="HY중고딕" pitchFamily="18" charset="-127"/>
                <a:ea typeface="HY중고딕" pitchFamily="18" charset="-127"/>
              </a:rPr>
              <a:t>ACCOUNT {LOCK | UNLOCK}] </a:t>
            </a:r>
          </a:p>
          <a:p>
            <a:pPr defTabSz="282575">
              <a:lnSpc>
                <a:spcPct val="110000"/>
              </a:lnSpc>
              <a:defRPr/>
            </a:pPr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  </a:t>
            </a:r>
            <a:r>
              <a:rPr lang="ko-KR" altLang="ko-KR" sz="2400">
                <a:latin typeface="HY중고딕" pitchFamily="18" charset="-127"/>
                <a:ea typeface="HY중고딕" pitchFamily="18" charset="-127"/>
              </a:rPr>
              <a:t>[</a:t>
            </a:r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 </a:t>
            </a:r>
            <a:r>
              <a:rPr lang="ko-KR" altLang="ko-KR" sz="2400">
                <a:latin typeface="HY중고딕" pitchFamily="18" charset="-127"/>
                <a:ea typeface="HY중고딕" pitchFamily="18" charset="-127"/>
              </a:rPr>
              <a:t>PROFILE </a:t>
            </a:r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 </a:t>
            </a:r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프로파일명</a:t>
            </a:r>
            <a:r>
              <a:rPr lang="ko-KR" altLang="ko-KR" sz="2400">
                <a:latin typeface="HY중고딕" pitchFamily="18" charset="-127"/>
                <a:ea typeface="HY중고딕" pitchFamily="18" charset="-127"/>
              </a:rPr>
              <a:t>]</a:t>
            </a:r>
            <a:endParaRPr lang="en-US" altLang="ko-KR" sz="2400">
              <a:latin typeface="HY중고딕" pitchFamily="18" charset="-127"/>
              <a:ea typeface="HY중고딕" pitchFamily="18" charset="-127"/>
            </a:endParaRPr>
          </a:p>
        </p:txBody>
      </p:sp>
      <p:sp>
        <p:nvSpPr>
          <p:cNvPr id="1464324" name="Rectangle 4"/>
          <p:cNvSpPr>
            <a:spLocks noChangeArrowheads="1"/>
          </p:cNvSpPr>
          <p:nvPr/>
        </p:nvSpPr>
        <p:spPr bwMode="blackWhite">
          <a:xfrm>
            <a:off x="1133475" y="1312863"/>
            <a:ext cx="12091988" cy="2387600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20000"/>
              </a:lnSpc>
              <a:defRPr/>
            </a:pPr>
            <a:r>
              <a:rPr lang="ko-KR" altLang="en-US" sz="2400" b="0">
                <a:latin typeface="HY중고딕" pitchFamily="18" charset="-127"/>
                <a:ea typeface="HY중고딕" pitchFamily="18" charset="-127"/>
              </a:rPr>
              <a:t>현재 </a:t>
            </a:r>
            <a:r>
              <a:rPr lang="en-US" altLang="ko-KR" sz="2400" b="0">
                <a:latin typeface="HY중고딕" pitchFamily="18" charset="-127"/>
                <a:ea typeface="HY중고딕" pitchFamily="18" charset="-127"/>
              </a:rPr>
              <a:t>DB</a:t>
            </a:r>
            <a:r>
              <a:rPr lang="ko-KR" altLang="en-US" sz="2400" b="0">
                <a:latin typeface="HY중고딕" pitchFamily="18" charset="-127"/>
                <a:ea typeface="HY중고딕" pitchFamily="18" charset="-127"/>
              </a:rPr>
              <a:t>에서 작업하기 위해 사용자를 등록하도록 합니다</a:t>
            </a:r>
            <a:r>
              <a:rPr lang="en-US" altLang="ko-KR" sz="2400" b="0">
                <a:latin typeface="HY중고딕" pitchFamily="18" charset="-127"/>
                <a:ea typeface="HY중고딕" pitchFamily="18" charset="-127"/>
              </a:rPr>
              <a:t>.</a:t>
            </a:r>
          </a:p>
          <a:p>
            <a:pPr defTabSz="282575">
              <a:lnSpc>
                <a:spcPct val="120000"/>
              </a:lnSpc>
              <a:defRPr/>
            </a:pPr>
            <a:r>
              <a:rPr lang="ko-KR" altLang="en-US" sz="2400" b="0">
                <a:latin typeface="HY중고딕" pitchFamily="18" charset="-127"/>
                <a:ea typeface="HY중고딕" pitchFamily="18" charset="-127"/>
              </a:rPr>
              <a:t>사용자를 만들려면 사용자를 먼저 </a:t>
            </a:r>
            <a:r>
              <a:rPr lang="en-US" altLang="ko-KR" sz="2400" b="0">
                <a:latin typeface="HY중고딕" pitchFamily="18" charset="-127"/>
                <a:ea typeface="HY중고딕" pitchFamily="18" charset="-127"/>
              </a:rPr>
              <a:t>USER</a:t>
            </a:r>
            <a:r>
              <a:rPr lang="ko-KR" altLang="en-US" sz="2400" b="0">
                <a:latin typeface="HY중고딕" pitchFamily="18" charset="-127"/>
                <a:ea typeface="HY중고딕" pitchFamily="18" charset="-127"/>
              </a:rPr>
              <a:t>를 생성하기 위해서는 </a:t>
            </a:r>
            <a:r>
              <a:rPr lang="en-US" altLang="ko-KR" sz="2400" b="0">
                <a:latin typeface="HY중고딕" pitchFamily="18" charset="-127"/>
                <a:ea typeface="HY중고딕" pitchFamily="18" charset="-127"/>
              </a:rPr>
              <a:t>USER</a:t>
            </a:r>
            <a:r>
              <a:rPr lang="ko-KR" altLang="en-US" sz="2400" b="0">
                <a:latin typeface="HY중고딕" pitchFamily="18" charset="-127"/>
                <a:ea typeface="HY중고딕" pitchFamily="18" charset="-127"/>
              </a:rPr>
              <a:t>생성 권한이 있는 사용자로 접속해야 합니다</a:t>
            </a:r>
            <a:r>
              <a:rPr lang="en-US" altLang="ko-KR" sz="2400" b="0">
                <a:latin typeface="HY중고딕" pitchFamily="18" charset="-127"/>
                <a:ea typeface="HY중고딕" pitchFamily="18" charset="-127"/>
              </a:rPr>
              <a:t>. 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2"/>
          <p:cNvSpPr>
            <a:spLocks noChangeArrowheads="1"/>
          </p:cNvSpPr>
          <p:nvPr/>
        </p:nvSpPr>
        <p:spPr bwMode="blackWhite">
          <a:xfrm>
            <a:off x="1147763" y="600075"/>
            <a:ext cx="6427787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사용자 생성</a:t>
            </a:r>
          </a:p>
        </p:txBody>
      </p:sp>
      <p:sp>
        <p:nvSpPr>
          <p:cNvPr id="1328132" name="Rectangle 4"/>
          <p:cNvSpPr>
            <a:spLocks noChangeArrowheads="1"/>
          </p:cNvSpPr>
          <p:nvPr/>
        </p:nvSpPr>
        <p:spPr bwMode="blackWhite">
          <a:xfrm>
            <a:off x="1133475" y="2452688"/>
            <a:ext cx="12091988" cy="5670550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800">
                <a:latin typeface="HY중고딕" pitchFamily="18" charset="-127"/>
                <a:ea typeface="HY중고딕" pitchFamily="18" charset="-127"/>
              </a:rPr>
              <a:t> </a:t>
            </a:r>
            <a:r>
              <a:rPr lang="ko-KR" altLang="en-US" sz="2800">
                <a:latin typeface="HY중고딕" pitchFamily="18" charset="-127"/>
                <a:ea typeface="HY중고딕" pitchFamily="18" charset="-127"/>
              </a:rPr>
              <a:t>본인의 </a:t>
            </a:r>
            <a:r>
              <a:rPr lang="ko-KR" altLang="en-US" sz="2800" err="1">
                <a:latin typeface="HY중고딕" pitchFamily="18" charset="-127"/>
                <a:ea typeface="HY중고딕" pitchFamily="18" charset="-127"/>
              </a:rPr>
              <a:t>컴퓨터명에</a:t>
            </a:r>
            <a:r>
              <a:rPr lang="ko-KR" altLang="en-US" sz="2800">
                <a:latin typeface="HY중고딕" pitchFamily="18" charset="-127"/>
                <a:ea typeface="HY중고딕" pitchFamily="18" charset="-127"/>
              </a:rPr>
              <a:t> 맞게 계정생성</a:t>
            </a:r>
          </a:p>
          <a:p>
            <a:pPr defTabSz="282575">
              <a:defRPr/>
            </a:pPr>
            <a:endParaRPr lang="ko-KR" altLang="en-US" sz="2800">
              <a:latin typeface="HY중고딕" pitchFamily="18" charset="-127"/>
              <a:ea typeface="HY중고딕" pitchFamily="18" charset="-127"/>
            </a:endParaRPr>
          </a:p>
          <a:p>
            <a:pPr defTabSz="282575">
              <a:defRPr/>
            </a:pPr>
            <a:r>
              <a:rPr lang="en-US" altLang="ko-KR" sz="2800">
                <a:latin typeface="HY중고딕" pitchFamily="18" charset="-127"/>
                <a:ea typeface="HY중고딕" pitchFamily="18" charset="-127"/>
              </a:rPr>
              <a:t>SQL&gt; CREATE USER pc99</a:t>
            </a:r>
          </a:p>
          <a:p>
            <a:pPr defTabSz="282575">
              <a:defRPr/>
            </a:pPr>
            <a:r>
              <a:rPr lang="en-US" altLang="ko-KR" sz="2800">
                <a:latin typeface="HY중고딕" pitchFamily="18" charset="-127"/>
                <a:ea typeface="HY중고딕" pitchFamily="18" charset="-127"/>
              </a:rPr>
              <a:t>           IDENTIFIED BY java;</a:t>
            </a:r>
          </a:p>
          <a:p>
            <a:pPr defTabSz="282575">
              <a:defRPr/>
            </a:pPr>
            <a:endParaRPr lang="en-US" altLang="ko-KR" sz="2800">
              <a:latin typeface="HY중고딕" pitchFamily="18" charset="-127"/>
              <a:ea typeface="HY중고딕" pitchFamily="18" charset="-127"/>
            </a:endParaRPr>
          </a:p>
          <a:p>
            <a:pPr defTabSz="282575">
              <a:defRPr/>
            </a:pPr>
            <a:r>
              <a:rPr lang="en-US" altLang="ko-KR" sz="2800">
                <a:latin typeface="HY중고딕" pitchFamily="18" charset="-127"/>
                <a:ea typeface="HY중고딕" pitchFamily="18" charset="-127"/>
              </a:rPr>
              <a:t>SQL&gt; GRANT  connect, resource TO pc99; </a:t>
            </a:r>
          </a:p>
          <a:p>
            <a:pPr defTabSz="282575">
              <a:defRPr/>
            </a:pPr>
            <a:endParaRPr lang="en-US" altLang="ko-KR" sz="2800">
              <a:latin typeface="HY중고딕" pitchFamily="18" charset="-127"/>
              <a:ea typeface="HY중고딕" pitchFamily="18" charset="-127"/>
            </a:endParaRPr>
          </a:p>
          <a:p>
            <a:pPr defTabSz="282575">
              <a:defRPr/>
            </a:pPr>
            <a:r>
              <a:rPr lang="en-US" altLang="ko-KR" sz="2800">
                <a:latin typeface="HY중고딕" pitchFamily="18" charset="-127"/>
                <a:ea typeface="HY중고딕" pitchFamily="18" charset="-127"/>
              </a:rPr>
              <a:t>SQL&gt; CONNECT pc99/java;</a:t>
            </a:r>
          </a:p>
          <a:p>
            <a:pPr defTabSz="282575">
              <a:defRPr/>
            </a:pPr>
            <a:endParaRPr lang="en-US" altLang="ko-KR" sz="2800">
              <a:latin typeface="HY중고딕" pitchFamily="18" charset="-127"/>
              <a:ea typeface="HY중고딕" pitchFamily="18" charset="-127"/>
            </a:endParaRPr>
          </a:p>
          <a:p>
            <a:pPr defTabSz="282575">
              <a:defRPr/>
            </a:pPr>
            <a:r>
              <a:rPr lang="en-US" altLang="ko-KR" sz="2800">
                <a:latin typeface="HY중고딕" pitchFamily="18" charset="-127"/>
                <a:ea typeface="HY중고딕" pitchFamily="18" charset="-127"/>
              </a:rPr>
              <a:t>SQL&gt; SELECT * FROM tab; </a:t>
            </a:r>
          </a:p>
          <a:p>
            <a:pPr defTabSz="282575">
              <a:defRPr/>
            </a:pPr>
            <a:endParaRPr lang="en-US" altLang="ko-KR" sz="2800">
              <a:latin typeface="HY중고딕" pitchFamily="18" charset="-127"/>
              <a:ea typeface="HY중고딕" pitchFamily="18" charset="-127"/>
            </a:endParaRPr>
          </a:p>
        </p:txBody>
      </p:sp>
      <p:sp>
        <p:nvSpPr>
          <p:cNvPr id="1328133" name="Rectangle 5"/>
          <p:cNvSpPr>
            <a:spLocks noChangeArrowheads="1"/>
          </p:cNvSpPr>
          <p:nvPr/>
        </p:nvSpPr>
        <p:spPr bwMode="blackWhite">
          <a:xfrm>
            <a:off x="1133475" y="1312863"/>
            <a:ext cx="12091988" cy="912812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20000"/>
              </a:lnSpc>
              <a:defRPr/>
            </a:pPr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사용자 생성 및 권한에 대한 상세 내용은 다음에 다루도록 하겠다</a:t>
            </a:r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.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8" name="Group 2"/>
          <p:cNvGrpSpPr>
            <a:grpSpLocks/>
          </p:cNvGrpSpPr>
          <p:nvPr/>
        </p:nvGrpSpPr>
        <p:grpSpPr bwMode="auto">
          <a:xfrm>
            <a:off x="8443913" y="6356350"/>
            <a:ext cx="2717800" cy="3475038"/>
            <a:chOff x="3216" y="2496"/>
            <a:chExt cx="1248" cy="1500"/>
          </a:xfrm>
        </p:grpSpPr>
        <p:sp>
          <p:nvSpPr>
            <p:cNvPr id="1047" name="AutoShape 3"/>
            <p:cNvSpPr>
              <a:spLocks noChangeArrowheads="1"/>
            </p:cNvSpPr>
            <p:nvPr/>
          </p:nvSpPr>
          <p:spPr bwMode="auto">
            <a:xfrm>
              <a:off x="3216" y="2496"/>
              <a:ext cx="1248" cy="1488"/>
            </a:xfrm>
            <a:prstGeom prst="can">
              <a:avLst>
                <a:gd name="adj" fmla="val 29808"/>
              </a:avLst>
            </a:prstGeom>
            <a:gradFill rotWithShape="0">
              <a:gsLst>
                <a:gs pos="0">
                  <a:schemeClr val="bg1"/>
                </a:gs>
                <a:gs pos="100000">
                  <a:srgbClr val="66CCFF"/>
                </a:gs>
              </a:gsLst>
              <a:path path="rect">
                <a:fillToRect l="50000" t="50000" r="50000" b="5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ko-KR" sz="1400">
                <a:latin typeface="HY중고딕" pitchFamily="18" charset="-127"/>
                <a:ea typeface="HY중고딕" pitchFamily="18" charset="-127"/>
              </a:endParaRPr>
            </a:p>
          </p:txBody>
        </p:sp>
        <p:sp>
          <p:nvSpPr>
            <p:cNvPr id="1048" name="Rectangle 4"/>
            <p:cNvSpPr>
              <a:spLocks noChangeArrowheads="1"/>
            </p:cNvSpPr>
            <p:nvPr/>
          </p:nvSpPr>
          <p:spPr bwMode="auto">
            <a:xfrm>
              <a:off x="3590" y="2880"/>
              <a:ext cx="509" cy="11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ko-KR" altLang="en-US" b="0">
                  <a:latin typeface="HY중고딕" pitchFamily="18" charset="-127"/>
                </a:rPr>
                <a:t>강좌번호</a:t>
              </a:r>
            </a:p>
            <a:p>
              <a:r>
                <a:rPr lang="ko-KR" altLang="en-US" b="0">
                  <a:latin typeface="HY중고딕" pitchFamily="18" charset="-127"/>
                </a:rPr>
                <a:t>학번</a:t>
              </a:r>
            </a:p>
            <a:p>
              <a:r>
                <a:rPr lang="ko-KR" altLang="en-US" b="0">
                  <a:latin typeface="HY중고딕" pitchFamily="18" charset="-127"/>
                </a:rPr>
                <a:t>이름</a:t>
              </a:r>
            </a:p>
            <a:p>
              <a:r>
                <a:rPr lang="ko-KR" altLang="en-US" b="0">
                  <a:latin typeface="HY중고딕" pitchFamily="18" charset="-127"/>
                </a:rPr>
                <a:t>학과</a:t>
              </a:r>
            </a:p>
            <a:p>
              <a:r>
                <a:rPr lang="ko-KR" altLang="en-US" b="0">
                  <a:latin typeface="HY중고딕" pitchFamily="18" charset="-127"/>
                </a:rPr>
                <a:t>전화번호</a:t>
              </a:r>
            </a:p>
            <a:p>
              <a:r>
                <a:rPr lang="ko-KR" altLang="en-US" b="0">
                  <a:latin typeface="HY중고딕" pitchFamily="18" charset="-127"/>
                </a:rPr>
                <a:t>우편번호</a:t>
              </a:r>
            </a:p>
            <a:p>
              <a:r>
                <a:rPr lang="ko-KR" altLang="en-US" b="0">
                  <a:latin typeface="HY중고딕" pitchFamily="18" charset="-127"/>
                </a:rPr>
                <a:t>주소</a:t>
              </a:r>
            </a:p>
            <a:p>
              <a:r>
                <a:rPr lang="ko-KR" altLang="en-US" b="0">
                  <a:latin typeface="HY중고딕" pitchFamily="18" charset="-127"/>
                </a:rPr>
                <a:t>점수</a:t>
              </a:r>
            </a:p>
            <a:p>
              <a:r>
                <a:rPr lang="ko-KR" altLang="en-US" b="0">
                  <a:latin typeface="HY중고딕" pitchFamily="18" charset="-127"/>
                </a:rPr>
                <a:t>성적</a:t>
              </a:r>
            </a:p>
          </p:txBody>
        </p:sp>
        <p:sp>
          <p:nvSpPr>
            <p:cNvPr id="1049" name="Text Box 5"/>
            <p:cNvSpPr txBox="1">
              <a:spLocks noChangeArrowheads="1"/>
            </p:cNvSpPr>
            <p:nvPr/>
          </p:nvSpPr>
          <p:spPr bwMode="auto">
            <a:xfrm>
              <a:off x="3544" y="2592"/>
              <a:ext cx="535" cy="15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ko-KR" altLang="en-US">
                  <a:latin typeface="HY중고딕" pitchFamily="18" charset="-127"/>
                </a:rPr>
                <a:t>등록 파일</a:t>
              </a:r>
            </a:p>
          </p:txBody>
        </p:sp>
      </p:grpSp>
      <p:grpSp>
        <p:nvGrpSpPr>
          <p:cNvPr id="1029" name="Group 6"/>
          <p:cNvGrpSpPr>
            <a:grpSpLocks/>
          </p:cNvGrpSpPr>
          <p:nvPr/>
        </p:nvGrpSpPr>
        <p:grpSpPr bwMode="auto">
          <a:xfrm>
            <a:off x="1079500" y="2243138"/>
            <a:ext cx="12242800" cy="7015162"/>
            <a:chOff x="432" y="1034"/>
            <a:chExt cx="4848" cy="2772"/>
          </a:xfrm>
        </p:grpSpPr>
        <p:grpSp>
          <p:nvGrpSpPr>
            <p:cNvPr id="1032" name="Group 7"/>
            <p:cNvGrpSpPr>
              <a:grpSpLocks/>
            </p:cNvGrpSpPr>
            <p:nvPr/>
          </p:nvGrpSpPr>
          <p:grpSpPr bwMode="auto">
            <a:xfrm>
              <a:off x="3377" y="1034"/>
              <a:ext cx="1087" cy="1423"/>
              <a:chOff x="3216" y="720"/>
              <a:chExt cx="1248" cy="1536"/>
            </a:xfrm>
          </p:grpSpPr>
          <p:sp>
            <p:nvSpPr>
              <p:cNvPr id="1044" name="AutoShape 8"/>
              <p:cNvSpPr>
                <a:spLocks noChangeArrowheads="1"/>
              </p:cNvSpPr>
              <p:nvPr/>
            </p:nvSpPr>
            <p:spPr bwMode="auto">
              <a:xfrm>
                <a:off x="3216" y="720"/>
                <a:ext cx="1248" cy="1536"/>
              </a:xfrm>
              <a:prstGeom prst="can">
                <a:avLst>
                  <a:gd name="adj" fmla="val 30769"/>
                </a:avLst>
              </a:prstGeom>
              <a:gradFill rotWithShape="0">
                <a:gsLst>
                  <a:gs pos="0">
                    <a:schemeClr val="bg1"/>
                  </a:gs>
                  <a:gs pos="100000">
                    <a:srgbClr val="66CCFF"/>
                  </a:gs>
                </a:gsLst>
                <a:path path="rect">
                  <a:fillToRect l="50000" t="50000" r="50000" b="50000"/>
                </a:path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>
                  <a:latin typeface="HY중고딕" pitchFamily="18" charset="-127"/>
                  <a:ea typeface="HY중고딕" pitchFamily="18" charset="-127"/>
                </a:endParaRPr>
              </a:p>
            </p:txBody>
          </p:sp>
          <p:sp>
            <p:nvSpPr>
              <p:cNvPr id="1045" name="Rectangle 9"/>
              <p:cNvSpPr>
                <a:spLocks noChangeArrowheads="1"/>
              </p:cNvSpPr>
              <p:nvPr/>
            </p:nvSpPr>
            <p:spPr bwMode="auto">
              <a:xfrm>
                <a:off x="3590" y="1152"/>
                <a:ext cx="504" cy="11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ko-KR" altLang="en-US" b="0">
                    <a:latin typeface="HY중고딕" pitchFamily="18" charset="-127"/>
                    <a:ea typeface="HY중고딕" pitchFamily="18" charset="-127"/>
                  </a:rPr>
                  <a:t>학번</a:t>
                </a:r>
              </a:p>
              <a:p>
                <a:r>
                  <a:rPr lang="ko-KR" altLang="en-US" b="0">
                    <a:latin typeface="HY중고딕" pitchFamily="18" charset="-127"/>
                    <a:ea typeface="HY중고딕" pitchFamily="18" charset="-127"/>
                  </a:rPr>
                  <a:t>이름</a:t>
                </a:r>
              </a:p>
              <a:p>
                <a:r>
                  <a:rPr lang="ko-KR" altLang="en-US" b="0">
                    <a:latin typeface="HY중고딕" pitchFamily="18" charset="-127"/>
                    <a:ea typeface="HY중고딕" pitchFamily="18" charset="-127"/>
                  </a:rPr>
                  <a:t>학과</a:t>
                </a:r>
              </a:p>
              <a:p>
                <a:r>
                  <a:rPr lang="ko-KR" altLang="en-US" b="0">
                    <a:latin typeface="HY중고딕" pitchFamily="18" charset="-127"/>
                    <a:ea typeface="HY중고딕" pitchFamily="18" charset="-127"/>
                  </a:rPr>
                  <a:t>학년</a:t>
                </a:r>
              </a:p>
              <a:p>
                <a:r>
                  <a:rPr lang="ko-KR" altLang="en-US" b="0">
                    <a:latin typeface="HY중고딕" pitchFamily="18" charset="-127"/>
                    <a:ea typeface="HY중고딕" pitchFamily="18" charset="-127"/>
                  </a:rPr>
                  <a:t>전화번호</a:t>
                </a:r>
              </a:p>
              <a:p>
                <a:r>
                  <a:rPr lang="ko-KR" altLang="en-US" b="0">
                    <a:latin typeface="HY중고딕" pitchFamily="18" charset="-127"/>
                    <a:ea typeface="HY중고딕" pitchFamily="18" charset="-127"/>
                  </a:rPr>
                  <a:t>우편번호</a:t>
                </a:r>
              </a:p>
              <a:p>
                <a:r>
                  <a:rPr lang="ko-KR" altLang="en-US" b="0">
                    <a:latin typeface="HY중고딕" pitchFamily="18" charset="-127"/>
                    <a:ea typeface="HY중고딕" pitchFamily="18" charset="-127"/>
                  </a:rPr>
                  <a:t>주소</a:t>
                </a:r>
              </a:p>
              <a:p>
                <a:r>
                  <a:rPr lang="ko-KR" altLang="en-US" b="0">
                    <a:latin typeface="HY중고딕" pitchFamily="18" charset="-127"/>
                    <a:ea typeface="HY중고딕" pitchFamily="18" charset="-127"/>
                  </a:rPr>
                  <a:t>지도교수</a:t>
                </a:r>
              </a:p>
              <a:p>
                <a:r>
                  <a:rPr lang="ko-KR" altLang="en-US" b="0">
                    <a:latin typeface="HY중고딕" pitchFamily="18" charset="-127"/>
                    <a:ea typeface="HY중고딕" pitchFamily="18" charset="-127"/>
                  </a:rPr>
                  <a:t>생년월일</a:t>
                </a:r>
              </a:p>
            </p:txBody>
          </p:sp>
          <p:sp>
            <p:nvSpPr>
              <p:cNvPr id="1046" name="Text Box 10"/>
              <p:cNvSpPr txBox="1">
                <a:spLocks noChangeArrowheads="1"/>
              </p:cNvSpPr>
              <p:nvPr/>
            </p:nvSpPr>
            <p:spPr bwMode="auto">
              <a:xfrm>
                <a:off x="3544" y="816"/>
                <a:ext cx="529" cy="15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ko-KR" altLang="en-US">
                    <a:latin typeface="HY중고딕" pitchFamily="18" charset="-127"/>
                    <a:ea typeface="HY중고딕" pitchFamily="18" charset="-127"/>
                  </a:rPr>
                  <a:t>학생 파일</a:t>
                </a:r>
              </a:p>
            </p:txBody>
          </p:sp>
        </p:grpSp>
        <p:sp>
          <p:nvSpPr>
            <p:cNvPr id="1033" name="Rectangle 11"/>
            <p:cNvSpPr>
              <a:spLocks noChangeArrowheads="1"/>
            </p:cNvSpPr>
            <p:nvPr/>
          </p:nvSpPr>
          <p:spPr bwMode="auto">
            <a:xfrm>
              <a:off x="1655" y="1390"/>
              <a:ext cx="952" cy="711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rgbClr val="66FFFF"/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ko-KR" altLang="en-US">
                  <a:latin typeface="HY중고딕" pitchFamily="18" charset="-127"/>
                  <a:ea typeface="HY중고딕" pitchFamily="18" charset="-127"/>
                </a:rPr>
                <a:t>학생 파일 처리</a:t>
              </a:r>
            </a:p>
            <a:p>
              <a:pPr algn="ctr"/>
              <a:r>
                <a:rPr lang="ko-KR" altLang="en-US">
                  <a:latin typeface="HY중고딕" pitchFamily="18" charset="-127"/>
                  <a:ea typeface="HY중고딕" pitchFamily="18" charset="-127"/>
                </a:rPr>
                <a:t>응용 프로그램</a:t>
              </a:r>
            </a:p>
          </p:txBody>
        </p:sp>
        <p:sp>
          <p:nvSpPr>
            <p:cNvPr id="1034" name="Rectangle 12"/>
            <p:cNvSpPr>
              <a:spLocks noChangeArrowheads="1"/>
            </p:cNvSpPr>
            <p:nvPr/>
          </p:nvSpPr>
          <p:spPr bwMode="auto">
            <a:xfrm>
              <a:off x="1655" y="2985"/>
              <a:ext cx="952" cy="711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rgbClr val="66FFFF"/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ko-KR" altLang="en-US">
                  <a:latin typeface="HY중고딕" pitchFamily="18" charset="-127"/>
                  <a:ea typeface="HY중고딕" pitchFamily="18" charset="-127"/>
                </a:rPr>
                <a:t>등록 파일 처리</a:t>
              </a:r>
            </a:p>
            <a:p>
              <a:pPr algn="ctr"/>
              <a:r>
                <a:rPr lang="ko-KR" altLang="en-US">
                  <a:latin typeface="HY중고딕" pitchFamily="18" charset="-127"/>
                  <a:ea typeface="HY중고딕" pitchFamily="18" charset="-127"/>
                </a:rPr>
                <a:t>응용 프로그램</a:t>
              </a:r>
            </a:p>
          </p:txBody>
        </p:sp>
        <p:graphicFrame>
          <p:nvGraphicFramePr>
            <p:cNvPr id="1026" name="Object 13"/>
            <p:cNvGraphicFramePr>
              <a:graphicFrameLocks noChangeAspect="1"/>
            </p:cNvGraphicFramePr>
            <p:nvPr/>
          </p:nvGraphicFramePr>
          <p:xfrm>
            <a:off x="454" y="1412"/>
            <a:ext cx="545" cy="66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66" name="클립" r:id="rId3" imgW="944575" imgH="1180490" progId="">
                    <p:embed/>
                  </p:oleObj>
                </mc:Choice>
                <mc:Fallback>
                  <p:oleObj name="클립" r:id="rId3" imgW="944575" imgH="1180490" progId="">
                    <p:embed/>
                    <p:pic>
                      <p:nvPicPr>
                        <p:cNvPr id="0" name="Picture 31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4" y="1412"/>
                          <a:ext cx="545" cy="66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27" name="Object 14"/>
            <p:cNvGraphicFramePr>
              <a:graphicFrameLocks noChangeAspect="1"/>
            </p:cNvGraphicFramePr>
            <p:nvPr/>
          </p:nvGraphicFramePr>
          <p:xfrm>
            <a:off x="432" y="3142"/>
            <a:ext cx="589" cy="42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67" name="클립" r:id="rId5" imgW="1036015" imgH="753466" progId="">
                    <p:embed/>
                  </p:oleObj>
                </mc:Choice>
                <mc:Fallback>
                  <p:oleObj name="클립" r:id="rId5" imgW="1036015" imgH="753466" progId="">
                    <p:embed/>
                    <p:pic>
                      <p:nvPicPr>
                        <p:cNvPr id="0" name="Picture 31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2" y="3142"/>
                          <a:ext cx="589" cy="421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1035" name="AutoShape 15"/>
            <p:cNvCxnSpPr>
              <a:cxnSpLocks noChangeShapeType="1"/>
              <a:endCxn id="1033" idx="1"/>
            </p:cNvCxnSpPr>
            <p:nvPr/>
          </p:nvCxnSpPr>
          <p:spPr bwMode="auto">
            <a:xfrm>
              <a:off x="999" y="1745"/>
              <a:ext cx="656" cy="0"/>
            </a:xfrm>
            <a:prstGeom prst="straightConnector1">
              <a:avLst/>
            </a:prstGeom>
            <a:noFill/>
            <a:ln w="38100">
              <a:solidFill>
                <a:srgbClr val="FF3300"/>
              </a:solidFill>
              <a:round/>
              <a:headEnd type="triangle" w="med" len="med"/>
              <a:tailEnd type="triangle" w="med" len="med"/>
            </a:ln>
          </p:spPr>
        </p:cxnSp>
        <p:cxnSp>
          <p:nvCxnSpPr>
            <p:cNvPr id="1036" name="AutoShape 16"/>
            <p:cNvCxnSpPr>
              <a:cxnSpLocks noChangeShapeType="1"/>
              <a:stCxn id="1033" idx="3"/>
              <a:endCxn id="1044" idx="2"/>
            </p:cNvCxnSpPr>
            <p:nvPr/>
          </p:nvCxnSpPr>
          <p:spPr bwMode="auto">
            <a:xfrm>
              <a:off x="2607" y="1746"/>
              <a:ext cx="770" cy="0"/>
            </a:xfrm>
            <a:prstGeom prst="straightConnector1">
              <a:avLst/>
            </a:prstGeom>
            <a:noFill/>
            <a:ln w="38100">
              <a:solidFill>
                <a:srgbClr val="FF3300"/>
              </a:solidFill>
              <a:round/>
              <a:headEnd type="triangle" w="med" len="med"/>
              <a:tailEnd type="triangle" w="med" len="med"/>
            </a:ln>
          </p:spPr>
        </p:cxnSp>
        <p:cxnSp>
          <p:nvCxnSpPr>
            <p:cNvPr id="1037" name="AutoShape 17"/>
            <p:cNvCxnSpPr>
              <a:cxnSpLocks noChangeShapeType="1"/>
              <a:endCxn id="1034" idx="1"/>
            </p:cNvCxnSpPr>
            <p:nvPr/>
          </p:nvCxnSpPr>
          <p:spPr bwMode="auto">
            <a:xfrm>
              <a:off x="1021" y="3340"/>
              <a:ext cx="634" cy="0"/>
            </a:xfrm>
            <a:prstGeom prst="straightConnector1">
              <a:avLst/>
            </a:prstGeom>
            <a:noFill/>
            <a:ln w="38100">
              <a:solidFill>
                <a:srgbClr val="FF3300"/>
              </a:solidFill>
              <a:round/>
              <a:headEnd type="triangle" w="med" len="med"/>
              <a:tailEnd type="triangle" w="med" len="med"/>
            </a:ln>
          </p:spPr>
        </p:cxnSp>
        <p:cxnSp>
          <p:nvCxnSpPr>
            <p:cNvPr id="1038" name="AutoShape 18"/>
            <p:cNvCxnSpPr>
              <a:cxnSpLocks noChangeShapeType="1"/>
              <a:stCxn id="1034" idx="3"/>
              <a:endCxn id="1047" idx="2"/>
            </p:cNvCxnSpPr>
            <p:nvPr/>
          </p:nvCxnSpPr>
          <p:spPr bwMode="auto">
            <a:xfrm flipV="1">
              <a:off x="2607" y="3340"/>
              <a:ext cx="741" cy="0"/>
            </a:xfrm>
            <a:prstGeom prst="straightConnector1">
              <a:avLst/>
            </a:prstGeom>
            <a:noFill/>
            <a:ln w="38100">
              <a:solidFill>
                <a:srgbClr val="FF3300"/>
              </a:solidFill>
              <a:round/>
              <a:headEnd type="triangle" w="med" len="med"/>
              <a:tailEnd type="triangle" w="med" len="med"/>
            </a:ln>
          </p:spPr>
        </p:cxnSp>
        <p:sp>
          <p:nvSpPr>
            <p:cNvPr id="1039" name="Rectangle 19"/>
            <p:cNvSpPr>
              <a:spLocks noChangeArrowheads="1"/>
            </p:cNvSpPr>
            <p:nvPr/>
          </p:nvSpPr>
          <p:spPr bwMode="auto">
            <a:xfrm>
              <a:off x="3694" y="3272"/>
              <a:ext cx="453" cy="534"/>
            </a:xfrm>
            <a:prstGeom prst="rect">
              <a:avLst/>
            </a:prstGeom>
            <a:noFill/>
            <a:ln w="38100">
              <a:solidFill>
                <a:srgbClr val="FF3300"/>
              </a:solidFill>
              <a:prstDash val="sysDot"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ko-KR" altLang="en-US">
                <a:latin typeface="HY중고딕" pitchFamily="18" charset="-127"/>
                <a:ea typeface="HY중고딕" pitchFamily="18" charset="-127"/>
              </a:endParaRPr>
            </a:p>
          </p:txBody>
        </p:sp>
        <p:sp>
          <p:nvSpPr>
            <p:cNvPr id="1040" name="Rectangle 20"/>
            <p:cNvSpPr>
              <a:spLocks noChangeArrowheads="1"/>
            </p:cNvSpPr>
            <p:nvPr/>
          </p:nvSpPr>
          <p:spPr bwMode="auto">
            <a:xfrm>
              <a:off x="3694" y="1599"/>
              <a:ext cx="453" cy="606"/>
            </a:xfrm>
            <a:prstGeom prst="rect">
              <a:avLst/>
            </a:prstGeom>
            <a:noFill/>
            <a:ln w="38100">
              <a:solidFill>
                <a:srgbClr val="FF3300"/>
              </a:solidFill>
              <a:prstDash val="sysDot"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ko-KR" altLang="en-US">
                <a:latin typeface="HY중고딕" pitchFamily="18" charset="-127"/>
                <a:ea typeface="HY중고딕" pitchFamily="18" charset="-127"/>
              </a:endParaRPr>
            </a:p>
          </p:txBody>
        </p:sp>
        <p:sp>
          <p:nvSpPr>
            <p:cNvPr id="1041" name="Rectangle 21"/>
            <p:cNvSpPr>
              <a:spLocks noChangeArrowheads="1"/>
            </p:cNvSpPr>
            <p:nvPr/>
          </p:nvSpPr>
          <p:spPr bwMode="auto">
            <a:xfrm>
              <a:off x="4827" y="2357"/>
              <a:ext cx="453" cy="444"/>
            </a:xfrm>
            <a:prstGeom prst="rect">
              <a:avLst/>
            </a:prstGeom>
            <a:noFill/>
            <a:ln w="9525">
              <a:solidFill>
                <a:srgbClr val="FF33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ko-KR" altLang="en-US">
                  <a:latin typeface="HY중고딕" pitchFamily="18" charset="-127"/>
                  <a:ea typeface="HY중고딕" pitchFamily="18" charset="-127"/>
                </a:rPr>
                <a:t>중복</a:t>
              </a:r>
            </a:p>
          </p:txBody>
        </p:sp>
        <p:cxnSp>
          <p:nvCxnSpPr>
            <p:cNvPr id="1042" name="AutoShape 22"/>
            <p:cNvCxnSpPr>
              <a:cxnSpLocks noChangeShapeType="1"/>
              <a:stCxn id="1040" idx="3"/>
              <a:endCxn id="1041" idx="1"/>
            </p:cNvCxnSpPr>
            <p:nvPr/>
          </p:nvCxnSpPr>
          <p:spPr bwMode="auto">
            <a:xfrm>
              <a:off x="4147" y="1902"/>
              <a:ext cx="680" cy="677"/>
            </a:xfrm>
            <a:prstGeom prst="curvedConnector3">
              <a:avLst>
                <a:gd name="adj1" fmla="val 50000"/>
              </a:avLst>
            </a:prstGeom>
            <a:noFill/>
            <a:ln w="28575">
              <a:solidFill>
                <a:srgbClr val="FF3300"/>
              </a:solidFill>
              <a:round/>
              <a:headEnd/>
              <a:tailEnd type="triangle" w="med" len="med"/>
            </a:ln>
          </p:spPr>
        </p:cxnSp>
        <p:cxnSp>
          <p:nvCxnSpPr>
            <p:cNvPr id="1043" name="AutoShape 23"/>
            <p:cNvCxnSpPr>
              <a:cxnSpLocks noChangeShapeType="1"/>
              <a:stCxn id="1039" idx="3"/>
              <a:endCxn id="1041" idx="1"/>
            </p:cNvCxnSpPr>
            <p:nvPr/>
          </p:nvCxnSpPr>
          <p:spPr bwMode="auto">
            <a:xfrm flipV="1">
              <a:off x="4147" y="2579"/>
              <a:ext cx="680" cy="960"/>
            </a:xfrm>
            <a:prstGeom prst="curvedConnector3">
              <a:avLst>
                <a:gd name="adj1" fmla="val 50000"/>
              </a:avLst>
            </a:prstGeom>
            <a:noFill/>
            <a:ln w="28575">
              <a:solidFill>
                <a:srgbClr val="FF3300"/>
              </a:solidFill>
              <a:round/>
              <a:headEnd/>
              <a:tailEnd type="triangle" w="med" len="med"/>
            </a:ln>
          </p:spPr>
        </p:cxnSp>
      </p:grpSp>
      <p:sp>
        <p:nvSpPr>
          <p:cNvPr id="1030" name="Rectangle 24"/>
          <p:cNvSpPr>
            <a:spLocks noChangeArrowheads="1"/>
          </p:cNvSpPr>
          <p:nvPr/>
        </p:nvSpPr>
        <p:spPr bwMode="auto">
          <a:xfrm>
            <a:off x="239713" y="1338263"/>
            <a:ext cx="13801725" cy="86407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>
              <a:latin typeface="HY중고딕" pitchFamily="18" charset="-127"/>
            </a:endParaRPr>
          </a:p>
        </p:txBody>
      </p:sp>
      <p:sp>
        <p:nvSpPr>
          <p:cNvPr id="63513" name="Rectangle 25"/>
          <p:cNvSpPr>
            <a:spLocks noChangeArrowheads="1"/>
          </p:cNvSpPr>
          <p:nvPr/>
        </p:nvSpPr>
        <p:spPr bwMode="auto">
          <a:xfrm>
            <a:off x="960438" y="977900"/>
            <a:ext cx="11880850" cy="839788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rgbClr val="FFFF99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/>
          <a:p>
            <a:pPr>
              <a:defRPr/>
            </a:pPr>
            <a:r>
              <a:rPr lang="ko-KR" altLang="en-US" sz="2800">
                <a:solidFill>
                  <a:srgbClr val="A50021"/>
                </a:solidFill>
                <a:latin typeface="HY중고딕" pitchFamily="18" charset="-127"/>
                <a:ea typeface="HY중고딕" pitchFamily="18" charset="-127"/>
              </a:rPr>
              <a:t>파일 관리 시스템 이용 환경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5"/>
          <p:cNvSpPr>
            <a:spLocks noChangeArrowheads="1"/>
          </p:cNvSpPr>
          <p:nvPr/>
        </p:nvSpPr>
        <p:spPr bwMode="blackWhite">
          <a:xfrm>
            <a:off x="1147763" y="600075"/>
            <a:ext cx="6427787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데이터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TYPE</a:t>
            </a: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의 분류</a:t>
            </a:r>
          </a:p>
        </p:txBody>
      </p:sp>
      <p:graphicFrame>
        <p:nvGraphicFramePr>
          <p:cNvPr id="644218" name="Group 319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3554411"/>
              </p:ext>
            </p:extLst>
          </p:nvPr>
        </p:nvGraphicFramePr>
        <p:xfrm>
          <a:off x="1149350" y="1430338"/>
          <a:ext cx="11807630" cy="8628288"/>
        </p:xfrm>
        <a:graphic>
          <a:graphicData uri="http://schemas.openxmlformats.org/drawingml/2006/table">
            <a:tbl>
              <a:tblPr/>
              <a:tblGrid>
                <a:gridCol w="353582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827180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4973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TYPE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설명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04728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VARCHAR2</a:t>
                      </a: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(n [</a:t>
                      </a:r>
                      <a:r>
                        <a:rPr kumimoji="1" lang="en-US" altLang="ko-KR" sz="2800" b="1" i="0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byte|char</a:t>
                      </a: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])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가변 길이 문자열 저장  </a:t>
                      </a: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(1 ~ 4000bytes)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2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중고딕" pitchFamily="18" charset="-127"/>
                        <a:ea typeface="휴먼둥근고딕" pitchFamily="2" charset="-127"/>
                      </a:endParaRP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96436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CHAR (n [</a:t>
                      </a:r>
                      <a:r>
                        <a:rPr kumimoji="1" lang="en-US" altLang="ko-KR" sz="2800" b="1" i="0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byte|char</a:t>
                      </a: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])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고정길이 문자열 저장  </a:t>
                      </a: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(1 ~ 2000bytes)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87653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NUMBER [(p [,s])]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숫자 데이터를 저장 </a:t>
                      </a: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( p-</a:t>
                      </a:r>
                      <a:r>
                        <a:rPr kumimoji="1" lang="ko-KR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전체길이</a:t>
                      </a: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, s-</a:t>
                      </a:r>
                      <a:r>
                        <a:rPr kumimoji="1" lang="ko-KR" altLang="en-US" sz="2800" b="1" i="0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소수점이하</a:t>
                      </a: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-10</a:t>
                      </a:r>
                      <a:r>
                        <a:rPr kumimoji="1" lang="en-US" altLang="ko-KR" sz="2800" b="1" i="0" u="none" strike="noStrike" cap="none" normalizeH="0" baseline="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130 ~</a:t>
                      </a: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 10</a:t>
                      </a:r>
                      <a:r>
                        <a:rPr kumimoji="1" lang="en-US" altLang="ko-KR" sz="2800" b="1" i="0" u="none" strike="noStrike" cap="none" normalizeH="0" baseline="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126 </a:t>
                      </a:r>
                      <a:r>
                        <a:rPr kumimoji="1" lang="ko-KR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범위까지</a:t>
                      </a: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, p=1~ 38, s=-84 ~ 127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96436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DATE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날짜 </a:t>
                      </a:r>
                      <a:r>
                        <a:rPr kumimoji="1" lang="ko-KR" altLang="en-US" sz="2800" b="1" i="0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데이터형</a:t>
                      </a:r>
                      <a:r>
                        <a:rPr kumimoji="1" lang="ko-KR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 </a:t>
                      </a: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(BC 4712-01-01 </a:t>
                      </a:r>
                      <a:r>
                        <a:rPr kumimoji="1" lang="ko-KR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부터 </a:t>
                      </a: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AD 9999-12-31)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54973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TIMESTAMP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Date </a:t>
                      </a:r>
                      <a:r>
                        <a:rPr kumimoji="1" lang="ko-KR" altLang="en-US" sz="2800" b="1" i="0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확장형</a:t>
                      </a: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, 1/1000</a:t>
                      </a:r>
                      <a:r>
                        <a:rPr kumimoji="1" lang="ko-KR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초까지 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55409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LONG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가변길이 데이터</a:t>
                      </a: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(1 - 2G), 8i </a:t>
                      </a:r>
                      <a:r>
                        <a:rPr kumimoji="1" lang="ko-KR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부터 </a:t>
                      </a: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Deprecated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96436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NCHAR, NVARCAR2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유니코드 문자로 저장</a:t>
                      </a: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(N=National)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96436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CLOB/BLOB/NCLOB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대용량 문자</a:t>
                      </a: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, </a:t>
                      </a:r>
                      <a:r>
                        <a:rPr kumimoji="1" lang="ko-KR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이진</a:t>
                      </a: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, </a:t>
                      </a:r>
                      <a:r>
                        <a:rPr kumimoji="1" lang="ko-KR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유니코드 데이터</a:t>
                      </a: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( 1 - 4Gb) </a:t>
                      </a:r>
                      <a:b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</a:b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(4Gb - 1) * (database block size)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</a:tbl>
          </a:graphicData>
        </a:graphic>
      </p:graphicFrame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2"/>
          <p:cNvSpPr>
            <a:spLocks noChangeArrowheads="1"/>
          </p:cNvSpPr>
          <p:nvPr/>
        </p:nvSpPr>
        <p:spPr bwMode="blackWhite">
          <a:xfrm>
            <a:off x="1147763" y="2039938"/>
            <a:ext cx="3022600" cy="568325"/>
          </a:xfrm>
          <a:prstGeom prst="rect">
            <a:avLst/>
          </a:prstGeom>
          <a:solidFill>
            <a:srgbClr val="DADCE6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항 목</a:t>
            </a:r>
          </a:p>
        </p:txBody>
      </p:sp>
      <p:sp>
        <p:nvSpPr>
          <p:cNvPr id="134147" name="Rectangle 3"/>
          <p:cNvSpPr>
            <a:spLocks noChangeArrowheads="1"/>
          </p:cNvSpPr>
          <p:nvPr/>
        </p:nvSpPr>
        <p:spPr bwMode="blackWhite">
          <a:xfrm>
            <a:off x="4170363" y="2039938"/>
            <a:ext cx="9067800" cy="568325"/>
          </a:xfrm>
          <a:prstGeom prst="rect">
            <a:avLst/>
          </a:prstGeom>
          <a:solidFill>
            <a:srgbClr val="DADCE6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내                용</a:t>
            </a:r>
          </a:p>
        </p:txBody>
      </p:sp>
      <p:sp>
        <p:nvSpPr>
          <p:cNvPr id="134148" name="Rectangle 4"/>
          <p:cNvSpPr>
            <a:spLocks noChangeArrowheads="1"/>
          </p:cNvSpPr>
          <p:nvPr/>
        </p:nvSpPr>
        <p:spPr bwMode="blackWhite">
          <a:xfrm>
            <a:off x="1147763" y="600075"/>
            <a:ext cx="6427787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테이블</a:t>
            </a:r>
          </a:p>
        </p:txBody>
      </p:sp>
      <p:sp>
        <p:nvSpPr>
          <p:cNvPr id="399391" name="Rectangle 31"/>
          <p:cNvSpPr>
            <a:spLocks noChangeArrowheads="1"/>
          </p:cNvSpPr>
          <p:nvPr/>
        </p:nvSpPr>
        <p:spPr bwMode="blackWhite">
          <a:xfrm>
            <a:off x="1133475" y="1282700"/>
            <a:ext cx="12091988" cy="638175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4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행과 열로 구성된 개체들을 표현하기 위한 데이터베이스 개체</a:t>
            </a:r>
          </a:p>
        </p:txBody>
      </p:sp>
      <p:sp>
        <p:nvSpPr>
          <p:cNvPr id="134150" name="Rectangle 32"/>
          <p:cNvSpPr>
            <a:spLocks noChangeArrowheads="1"/>
          </p:cNvSpPr>
          <p:nvPr/>
        </p:nvSpPr>
        <p:spPr bwMode="blackWhite">
          <a:xfrm>
            <a:off x="1147763" y="2600325"/>
            <a:ext cx="3022600" cy="1960563"/>
          </a:xfrm>
          <a:prstGeom prst="rect">
            <a:avLst/>
          </a:prstGeom>
          <a:solidFill>
            <a:srgbClr val="EDEEF3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0" latinLnBrk="0" hangingPunct="0"/>
            <a:r>
              <a:rPr lang="ko-KR" altLang="en-US" sz="24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특징</a:t>
            </a:r>
          </a:p>
        </p:txBody>
      </p:sp>
      <p:sp>
        <p:nvSpPr>
          <p:cNvPr id="134151" name="Rectangle 33"/>
          <p:cNvSpPr>
            <a:spLocks noChangeArrowheads="1"/>
          </p:cNvSpPr>
          <p:nvPr/>
        </p:nvSpPr>
        <p:spPr bwMode="blackWhite">
          <a:xfrm>
            <a:off x="4170363" y="2600325"/>
            <a:ext cx="9067800" cy="1960563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400">
                <a:latin typeface="HY중고딕" pitchFamily="18" charset="-127"/>
                <a:ea typeface="굴림체" pitchFamily="49" charset="-127"/>
              </a:rPr>
              <a:t>개체를 구분하는 고유 이름을 가진다</a:t>
            </a: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.</a:t>
            </a:r>
          </a:p>
          <a:p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400">
                <a:latin typeface="HY중고딕" pitchFamily="18" charset="-127"/>
                <a:ea typeface="굴림체" pitchFamily="49" charset="-127"/>
              </a:rPr>
              <a:t>행</a:t>
            </a: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(row, record)</a:t>
            </a:r>
            <a:r>
              <a:rPr lang="ko-KR" altLang="en-US" sz="2400">
                <a:latin typeface="HY중고딕" pitchFamily="18" charset="-127"/>
                <a:ea typeface="굴림체" pitchFamily="49" charset="-127"/>
              </a:rPr>
              <a:t>와 열</a:t>
            </a: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(column, field)</a:t>
            </a:r>
            <a:r>
              <a:rPr lang="ko-KR" altLang="en-US" sz="2400">
                <a:latin typeface="HY중고딕" pitchFamily="18" charset="-127"/>
                <a:ea typeface="굴림체" pitchFamily="49" charset="-127"/>
              </a:rPr>
              <a:t>들로 구성</a:t>
            </a:r>
          </a:p>
          <a:p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400">
                <a:latin typeface="HY중고딕" pitchFamily="18" charset="-127"/>
                <a:ea typeface="굴림체" pitchFamily="49" charset="-127"/>
              </a:rPr>
              <a:t>행과 열을 순서를 가지지 않는다</a:t>
            </a: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.</a:t>
            </a:r>
          </a:p>
          <a:p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400">
                <a:latin typeface="HY중고딕" pitchFamily="18" charset="-127"/>
                <a:ea typeface="굴림체" pitchFamily="49" charset="-127"/>
              </a:rPr>
              <a:t>하나의 행은 하나의 테이블에 속한다</a:t>
            </a:r>
          </a:p>
        </p:txBody>
      </p:sp>
      <p:sp>
        <p:nvSpPr>
          <p:cNvPr id="134152" name="Rectangle 34"/>
          <p:cNvSpPr>
            <a:spLocks noChangeArrowheads="1"/>
          </p:cNvSpPr>
          <p:nvPr/>
        </p:nvSpPr>
        <p:spPr bwMode="blackWhite">
          <a:xfrm>
            <a:off x="1147763" y="4560888"/>
            <a:ext cx="3022600" cy="2519362"/>
          </a:xfrm>
          <a:prstGeom prst="rect">
            <a:avLst/>
          </a:prstGeom>
          <a:solidFill>
            <a:srgbClr val="EDEEF3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0" latinLnBrk="0" hangingPunct="0"/>
            <a:r>
              <a:rPr lang="ko-KR" altLang="en-US" sz="24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제약 사항</a:t>
            </a:r>
          </a:p>
        </p:txBody>
      </p:sp>
      <p:sp>
        <p:nvSpPr>
          <p:cNvPr id="134153" name="Rectangle 35"/>
          <p:cNvSpPr>
            <a:spLocks noChangeArrowheads="1"/>
          </p:cNvSpPr>
          <p:nvPr/>
        </p:nvSpPr>
        <p:spPr bwMode="blackWhite">
          <a:xfrm>
            <a:off x="4170363" y="4560888"/>
            <a:ext cx="9067800" cy="251936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400">
                <a:latin typeface="HY중고딕" pitchFamily="18" charset="-127"/>
                <a:ea typeface="굴림체" pitchFamily="49" charset="-127"/>
              </a:rPr>
              <a:t>한 데이터베이스 내에서의 테이블 이름은 고유</a:t>
            </a:r>
          </a:p>
          <a:p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400">
                <a:latin typeface="HY중고딕" pitchFamily="18" charset="-127"/>
                <a:ea typeface="굴림체" pitchFamily="49" charset="-127"/>
              </a:rPr>
              <a:t>한 테이블 내에서의 컬럼 이름들은 고유</a:t>
            </a:r>
          </a:p>
          <a:p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400">
                <a:latin typeface="HY중고딕" pitchFamily="18" charset="-127"/>
                <a:ea typeface="굴림체" pitchFamily="49" charset="-127"/>
              </a:rPr>
              <a:t>한 테이블 내에서 열들을 고유</a:t>
            </a:r>
          </a:p>
          <a:p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400">
                <a:latin typeface="HY중고딕" pitchFamily="18" charset="-127"/>
                <a:ea typeface="굴림체" pitchFamily="49" charset="-127"/>
              </a:rPr>
              <a:t>같은 열을 두번 나타낼 수는 없다</a:t>
            </a:r>
          </a:p>
        </p:txBody>
      </p:sp>
      <p:sp>
        <p:nvSpPr>
          <p:cNvPr id="134154" name="Rectangle 43"/>
          <p:cNvSpPr>
            <a:spLocks noChangeArrowheads="1"/>
          </p:cNvSpPr>
          <p:nvPr/>
        </p:nvSpPr>
        <p:spPr bwMode="blackWhite">
          <a:xfrm>
            <a:off x="1163638" y="7232650"/>
            <a:ext cx="6427787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테이블의 생성</a:t>
            </a:r>
          </a:p>
        </p:txBody>
      </p:sp>
      <p:sp>
        <p:nvSpPr>
          <p:cNvPr id="134155" name="Rectangle 44"/>
          <p:cNvSpPr>
            <a:spLocks noChangeArrowheads="1"/>
          </p:cNvSpPr>
          <p:nvPr/>
        </p:nvSpPr>
        <p:spPr bwMode="blackWhite">
          <a:xfrm>
            <a:off x="1149350" y="7921625"/>
            <a:ext cx="3024188" cy="566738"/>
          </a:xfrm>
          <a:prstGeom prst="rect">
            <a:avLst/>
          </a:prstGeom>
          <a:solidFill>
            <a:srgbClr val="DADCE6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항 목</a:t>
            </a:r>
          </a:p>
        </p:txBody>
      </p:sp>
      <p:sp>
        <p:nvSpPr>
          <p:cNvPr id="134156" name="Rectangle 45"/>
          <p:cNvSpPr>
            <a:spLocks noChangeArrowheads="1"/>
          </p:cNvSpPr>
          <p:nvPr/>
        </p:nvSpPr>
        <p:spPr bwMode="blackWhite">
          <a:xfrm>
            <a:off x="4173538" y="7921625"/>
            <a:ext cx="9067800" cy="566738"/>
          </a:xfrm>
          <a:prstGeom prst="rect">
            <a:avLst/>
          </a:prstGeom>
          <a:solidFill>
            <a:srgbClr val="DADCE6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내                용</a:t>
            </a:r>
          </a:p>
        </p:txBody>
      </p:sp>
      <p:sp>
        <p:nvSpPr>
          <p:cNvPr id="134157" name="Rectangle 46"/>
          <p:cNvSpPr>
            <a:spLocks noChangeArrowheads="1"/>
          </p:cNvSpPr>
          <p:nvPr/>
        </p:nvSpPr>
        <p:spPr bwMode="blackWhite">
          <a:xfrm>
            <a:off x="1147763" y="8478838"/>
            <a:ext cx="3022600" cy="1462087"/>
          </a:xfrm>
          <a:prstGeom prst="rect">
            <a:avLst/>
          </a:prstGeom>
          <a:solidFill>
            <a:srgbClr val="EDEEF3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0" latinLnBrk="0" hangingPunct="0"/>
            <a:r>
              <a:rPr lang="ko-KR" altLang="en-US" sz="24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지정항목</a:t>
            </a:r>
          </a:p>
        </p:txBody>
      </p:sp>
      <p:sp>
        <p:nvSpPr>
          <p:cNvPr id="134158" name="Rectangle 47"/>
          <p:cNvSpPr>
            <a:spLocks noChangeArrowheads="1"/>
          </p:cNvSpPr>
          <p:nvPr/>
        </p:nvSpPr>
        <p:spPr bwMode="blackWhite">
          <a:xfrm>
            <a:off x="4170363" y="8478838"/>
            <a:ext cx="9067800" cy="146208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400">
                <a:latin typeface="HY중고딕" pitchFamily="18" charset="-127"/>
                <a:ea typeface="굴림체" pitchFamily="49" charset="-127"/>
              </a:rPr>
              <a:t>테이블 이름</a:t>
            </a:r>
          </a:p>
          <a:p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400">
                <a:latin typeface="HY중고딕" pitchFamily="18" charset="-127"/>
                <a:ea typeface="굴림체" pitchFamily="49" charset="-127"/>
              </a:rPr>
              <a:t>컬럼들 </a:t>
            </a: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: </a:t>
            </a:r>
            <a:r>
              <a:rPr lang="ko-KR" altLang="en-US" sz="2400">
                <a:latin typeface="HY중고딕" pitchFamily="18" charset="-127"/>
                <a:ea typeface="굴림체" pitchFamily="49" charset="-127"/>
              </a:rPr>
              <a:t>컬럼이름</a:t>
            </a: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400">
                <a:latin typeface="HY중고딕" pitchFamily="18" charset="-127"/>
                <a:ea typeface="굴림체" pitchFamily="49" charset="-127"/>
              </a:rPr>
              <a:t>자료형</a:t>
            </a: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400">
                <a:latin typeface="HY중고딕" pitchFamily="18" charset="-127"/>
                <a:ea typeface="굴림체" pitchFamily="49" charset="-127"/>
              </a:rPr>
              <a:t>제약사항</a:t>
            </a:r>
          </a:p>
          <a:p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400">
                <a:latin typeface="HY중고딕" pitchFamily="18" charset="-127"/>
                <a:ea typeface="굴림체" pitchFamily="49" charset="-127"/>
              </a:rPr>
              <a:t>기본 키 및 참조키의 설정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2"/>
          <p:cNvSpPr>
            <a:spLocks noChangeArrowheads="1"/>
          </p:cNvSpPr>
          <p:nvPr/>
        </p:nvSpPr>
        <p:spPr bwMode="blackWhite">
          <a:xfrm>
            <a:off x="1147763" y="1265238"/>
            <a:ext cx="3022600" cy="566737"/>
          </a:xfrm>
          <a:prstGeom prst="rect">
            <a:avLst/>
          </a:prstGeom>
          <a:solidFill>
            <a:srgbClr val="DADCE6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항 목</a:t>
            </a:r>
          </a:p>
        </p:txBody>
      </p:sp>
      <p:sp>
        <p:nvSpPr>
          <p:cNvPr id="135171" name="Rectangle 3"/>
          <p:cNvSpPr>
            <a:spLocks noChangeArrowheads="1"/>
          </p:cNvSpPr>
          <p:nvPr/>
        </p:nvSpPr>
        <p:spPr bwMode="blackWhite">
          <a:xfrm>
            <a:off x="4170363" y="1265238"/>
            <a:ext cx="9067800" cy="566737"/>
          </a:xfrm>
          <a:prstGeom prst="rect">
            <a:avLst/>
          </a:prstGeom>
          <a:solidFill>
            <a:srgbClr val="DADCE6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내                용</a:t>
            </a:r>
          </a:p>
        </p:txBody>
      </p:sp>
      <p:sp>
        <p:nvSpPr>
          <p:cNvPr id="135172" name="Rectangle 10"/>
          <p:cNvSpPr>
            <a:spLocks noChangeArrowheads="1"/>
          </p:cNvSpPr>
          <p:nvPr/>
        </p:nvSpPr>
        <p:spPr bwMode="blackWhite">
          <a:xfrm>
            <a:off x="1147763" y="1820863"/>
            <a:ext cx="3022600" cy="579437"/>
          </a:xfrm>
          <a:prstGeom prst="rect">
            <a:avLst/>
          </a:prstGeom>
          <a:solidFill>
            <a:srgbClr val="EDEEF3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0" latinLnBrk="0" hangingPunct="0"/>
            <a:r>
              <a:rPr lang="ko-KR" altLang="en-US" sz="24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컬럼 자료형 결정</a:t>
            </a:r>
          </a:p>
        </p:txBody>
      </p:sp>
      <p:sp>
        <p:nvSpPr>
          <p:cNvPr id="135173" name="Rectangle 11"/>
          <p:cNvSpPr>
            <a:spLocks noChangeArrowheads="1"/>
          </p:cNvSpPr>
          <p:nvPr/>
        </p:nvSpPr>
        <p:spPr bwMode="blackWhite">
          <a:xfrm>
            <a:off x="4170363" y="1820863"/>
            <a:ext cx="9067800" cy="57943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>
              <a:buFont typeface="Wingdings" pitchFamily="2" charset="2"/>
              <a:buNone/>
            </a:pP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 - </a:t>
            </a:r>
            <a:r>
              <a:rPr lang="ko-KR" altLang="en-US" sz="2400">
                <a:latin typeface="HY중고딕" pitchFamily="18" charset="-127"/>
                <a:ea typeface="굴림체" pitchFamily="49" charset="-127"/>
              </a:rPr>
              <a:t>시스템 자료형 또는 사용자 정의 자료형을 사용 가능</a:t>
            </a:r>
          </a:p>
        </p:txBody>
      </p:sp>
      <p:sp>
        <p:nvSpPr>
          <p:cNvPr id="135174" name="Rectangle 12"/>
          <p:cNvSpPr>
            <a:spLocks noChangeArrowheads="1"/>
          </p:cNvSpPr>
          <p:nvPr/>
        </p:nvSpPr>
        <p:spPr bwMode="blackWhite">
          <a:xfrm>
            <a:off x="1147763" y="2400300"/>
            <a:ext cx="3022600" cy="3600450"/>
          </a:xfrm>
          <a:prstGeom prst="rect">
            <a:avLst/>
          </a:prstGeom>
          <a:solidFill>
            <a:srgbClr val="EDEEF3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0" latinLnBrk="0" hangingPunct="0"/>
            <a:r>
              <a:rPr lang="ko-KR" altLang="en-US" sz="24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컬럼의 제약</a:t>
            </a:r>
          </a:p>
        </p:txBody>
      </p:sp>
      <p:sp>
        <p:nvSpPr>
          <p:cNvPr id="135175" name="Rectangle 13"/>
          <p:cNvSpPr>
            <a:spLocks noChangeArrowheads="1"/>
          </p:cNvSpPr>
          <p:nvPr/>
        </p:nvSpPr>
        <p:spPr bwMode="blackWhite">
          <a:xfrm>
            <a:off x="4170363" y="2400300"/>
            <a:ext cx="9067800" cy="360045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>
              <a:buFont typeface="Wingdings" pitchFamily="2" charset="2"/>
              <a:buNone/>
            </a:pP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- NOT NULL (NN) : </a:t>
            </a:r>
            <a:r>
              <a:rPr lang="ko-KR" altLang="en-US" sz="2400">
                <a:latin typeface="HY중고딕" pitchFamily="18" charset="-127"/>
                <a:ea typeface="굴림체" pitchFamily="49" charset="-127"/>
              </a:rPr>
              <a:t>해당 컬럼에 반드시 값을 입력</a:t>
            </a:r>
          </a:p>
          <a:p>
            <a:pPr>
              <a:buFont typeface="Wingdings" pitchFamily="2" charset="2"/>
              <a:buNone/>
            </a:pP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- NO DUPLICATES(ND) : </a:t>
            </a:r>
            <a:r>
              <a:rPr lang="ko-KR" altLang="en-US" sz="2400">
                <a:latin typeface="HY중고딕" pitchFamily="18" charset="-127"/>
                <a:ea typeface="굴림체" pitchFamily="49" charset="-127"/>
              </a:rPr>
              <a:t>테이블 내에서 해당 컬럼</a:t>
            </a:r>
          </a:p>
          <a:p>
            <a:pPr>
              <a:buFont typeface="Wingdings" pitchFamily="2" charset="2"/>
              <a:buNone/>
            </a:pPr>
            <a:r>
              <a:rPr lang="ko-KR" altLang="en-US" sz="2400">
                <a:latin typeface="HY중고딕" pitchFamily="18" charset="-127"/>
                <a:ea typeface="굴림체" pitchFamily="49" charset="-127"/>
              </a:rPr>
              <a:t>                            의 모든 값들이 달라야 함을 의미</a:t>
            </a:r>
          </a:p>
          <a:p>
            <a:pPr>
              <a:buFont typeface="Wingdings" pitchFamily="2" charset="2"/>
              <a:buNone/>
            </a:pPr>
            <a:r>
              <a:rPr lang="ko-KR" altLang="en-US" sz="2400">
                <a:latin typeface="HY중고딕" pitchFamily="18" charset="-127"/>
                <a:ea typeface="굴림체" pitchFamily="49" charset="-127"/>
              </a:rPr>
              <a:t>        기본 키 제약</a:t>
            </a: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(primary key constraint)</a:t>
            </a:r>
          </a:p>
          <a:p>
            <a:pPr>
              <a:buFont typeface="Wingdings" pitchFamily="2" charset="2"/>
              <a:buNone/>
            </a:pP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        </a:t>
            </a:r>
            <a:r>
              <a:rPr lang="ko-KR" altLang="en-US" sz="2400">
                <a:latin typeface="HY중고딕" pitchFamily="18" charset="-127"/>
                <a:ea typeface="굴림체" pitchFamily="49" charset="-127"/>
              </a:rPr>
              <a:t>유일제약</a:t>
            </a: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(unique constraint)</a:t>
            </a:r>
          </a:p>
          <a:p>
            <a:pPr>
              <a:buFont typeface="Wingdings" pitchFamily="2" charset="2"/>
              <a:buNone/>
            </a:pP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        </a:t>
            </a:r>
            <a:r>
              <a:rPr lang="ko-KR" altLang="en-US" sz="2400">
                <a:latin typeface="HY중고딕" pitchFamily="18" charset="-127"/>
                <a:ea typeface="굴림체" pitchFamily="49" charset="-127"/>
              </a:rPr>
              <a:t>유일색인</a:t>
            </a: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(unique index)</a:t>
            </a:r>
          </a:p>
          <a:p>
            <a:pPr>
              <a:buFont typeface="Wingdings" pitchFamily="2" charset="2"/>
              <a:buNone/>
            </a:pP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- NO CHANGES(NC) : </a:t>
            </a:r>
            <a:r>
              <a:rPr lang="ko-KR" altLang="en-US" sz="2400">
                <a:latin typeface="HY중고딕" pitchFamily="18" charset="-127"/>
                <a:ea typeface="굴림체" pitchFamily="49" charset="-127"/>
              </a:rPr>
              <a:t>당 컬럼의 값이 변경될 수 </a:t>
            </a:r>
          </a:p>
          <a:p>
            <a:pPr>
              <a:buFont typeface="Wingdings" pitchFamily="2" charset="2"/>
              <a:buNone/>
            </a:pPr>
            <a:r>
              <a:rPr lang="ko-KR" altLang="en-US" sz="2400">
                <a:latin typeface="HY중고딕" pitchFamily="18" charset="-127"/>
                <a:ea typeface="굴림체" pitchFamily="49" charset="-127"/>
              </a:rPr>
              <a:t>                                      없음을  의미</a:t>
            </a:r>
          </a:p>
        </p:txBody>
      </p:sp>
      <p:sp>
        <p:nvSpPr>
          <p:cNvPr id="135176" name="Rectangle 19"/>
          <p:cNvSpPr>
            <a:spLocks noChangeArrowheads="1"/>
          </p:cNvSpPr>
          <p:nvPr/>
        </p:nvSpPr>
        <p:spPr bwMode="blackWhite">
          <a:xfrm>
            <a:off x="1147763" y="6000750"/>
            <a:ext cx="3022600" cy="2279650"/>
          </a:xfrm>
          <a:prstGeom prst="rect">
            <a:avLst/>
          </a:prstGeom>
          <a:solidFill>
            <a:srgbClr val="EDEEF3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0" latinLnBrk="0" hangingPunct="0"/>
            <a:r>
              <a:rPr lang="ko-KR" altLang="en-US" sz="24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기본 키</a:t>
            </a:r>
          </a:p>
          <a:p>
            <a:pPr algn="ctr" eaLnBrk="0" latinLnBrk="0" hangingPunct="0"/>
            <a:r>
              <a:rPr lang="en-US" altLang="ko-KR" sz="24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Primary</a:t>
            </a:r>
          </a:p>
          <a:p>
            <a:pPr algn="ctr" eaLnBrk="0" latinLnBrk="0" hangingPunct="0"/>
            <a:r>
              <a:rPr lang="en-US" altLang="ko-KR" sz="24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Key</a:t>
            </a:r>
          </a:p>
        </p:txBody>
      </p:sp>
      <p:sp>
        <p:nvSpPr>
          <p:cNvPr id="135177" name="Rectangle 20"/>
          <p:cNvSpPr>
            <a:spLocks noChangeArrowheads="1"/>
          </p:cNvSpPr>
          <p:nvPr/>
        </p:nvSpPr>
        <p:spPr bwMode="blackWhite">
          <a:xfrm>
            <a:off x="4170363" y="6000750"/>
            <a:ext cx="9067800" cy="227965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>
              <a:buFont typeface="Wingdings" pitchFamily="2" charset="2"/>
              <a:buNone/>
            </a:pP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400">
                <a:latin typeface="HY중고딕" pitchFamily="18" charset="-127"/>
                <a:ea typeface="굴림체" pitchFamily="49" charset="-127"/>
              </a:rPr>
              <a:t>테이블의 각 행이 유일함을 보장함으로써 개체 </a:t>
            </a:r>
          </a:p>
          <a:p>
            <a:pPr>
              <a:buFont typeface="Wingdings" pitchFamily="2" charset="2"/>
              <a:buNone/>
            </a:pPr>
            <a:r>
              <a:rPr lang="ko-KR" altLang="en-US" sz="2400">
                <a:latin typeface="HY중고딕" pitchFamily="18" charset="-127"/>
                <a:ea typeface="굴림체" pitchFamily="49" charset="-127"/>
              </a:rPr>
              <a:t>  무결성을 유지하는 하나의 컬럼 또는 컬럼 들의 집합</a:t>
            </a:r>
          </a:p>
          <a:p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400">
                <a:latin typeface="HY중고딕" pitchFamily="18" charset="-127"/>
                <a:ea typeface="굴림체" pitchFamily="49" charset="-127"/>
              </a:rPr>
              <a:t>모든 테이블은 기본 키를 가져야 한다</a:t>
            </a:r>
          </a:p>
          <a:p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400">
                <a:latin typeface="HY중고딕" pitchFamily="18" charset="-127"/>
                <a:ea typeface="굴림체" pitchFamily="49" charset="-127"/>
              </a:rPr>
              <a:t>모든 테이블은 단 하나의 기본 키를 가질수 있다</a:t>
            </a:r>
          </a:p>
          <a:p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400">
                <a:latin typeface="HY중고딕" pitchFamily="18" charset="-127"/>
                <a:ea typeface="굴림체" pitchFamily="49" charset="-127"/>
              </a:rPr>
              <a:t>기본 키는 </a:t>
            </a: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NULL</a:t>
            </a:r>
            <a:r>
              <a:rPr lang="ko-KR" altLang="en-US" sz="2400">
                <a:latin typeface="HY중고딕" pitchFamily="18" charset="-127"/>
                <a:ea typeface="굴림체" pitchFamily="49" charset="-127"/>
              </a:rPr>
              <a:t>이나 중복을 허용하지 않아야 한다</a:t>
            </a:r>
          </a:p>
        </p:txBody>
      </p:sp>
      <p:sp>
        <p:nvSpPr>
          <p:cNvPr id="135178" name="Rectangle 33"/>
          <p:cNvSpPr>
            <a:spLocks noChangeArrowheads="1"/>
          </p:cNvSpPr>
          <p:nvPr/>
        </p:nvSpPr>
        <p:spPr bwMode="blackWhite">
          <a:xfrm>
            <a:off x="1163638" y="600075"/>
            <a:ext cx="6427787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테이블의 생성</a:t>
            </a:r>
          </a:p>
        </p:txBody>
      </p:sp>
      <p:sp>
        <p:nvSpPr>
          <p:cNvPr id="135179" name="Rectangle 34"/>
          <p:cNvSpPr>
            <a:spLocks noChangeArrowheads="1"/>
          </p:cNvSpPr>
          <p:nvPr/>
        </p:nvSpPr>
        <p:spPr bwMode="blackWhite">
          <a:xfrm>
            <a:off x="1147763" y="8278813"/>
            <a:ext cx="3022600" cy="2043112"/>
          </a:xfrm>
          <a:prstGeom prst="rect">
            <a:avLst/>
          </a:prstGeom>
          <a:solidFill>
            <a:srgbClr val="EDEEF3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ko-KR" altLang="en-US" sz="24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참조 키</a:t>
            </a:r>
          </a:p>
          <a:p>
            <a:pPr algn="ctr"/>
            <a:r>
              <a:rPr lang="en-US" altLang="ko-KR" sz="24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Foreign Key</a:t>
            </a:r>
          </a:p>
        </p:txBody>
      </p:sp>
      <p:sp>
        <p:nvSpPr>
          <p:cNvPr id="135180" name="Rectangle 35"/>
          <p:cNvSpPr>
            <a:spLocks noChangeArrowheads="1"/>
          </p:cNvSpPr>
          <p:nvPr/>
        </p:nvSpPr>
        <p:spPr bwMode="blackWhite">
          <a:xfrm>
            <a:off x="4170363" y="8278813"/>
            <a:ext cx="9067800" cy="204311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400">
                <a:latin typeface="HY중고딕" pitchFamily="18" charset="-127"/>
                <a:ea typeface="굴림체" pitchFamily="49" charset="-127"/>
              </a:rPr>
              <a:t>다른 테이블의 기본 키를 참조하는 하나의 컬럼 </a:t>
            </a:r>
          </a:p>
          <a:p>
            <a:r>
              <a:rPr lang="ko-KR" altLang="en-US" sz="2400">
                <a:latin typeface="HY중고딕" pitchFamily="18" charset="-127"/>
                <a:ea typeface="굴림체" pitchFamily="49" charset="-127"/>
              </a:rPr>
              <a:t>  또는 컬럼 들의 집합</a:t>
            </a:r>
          </a:p>
          <a:p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400">
                <a:latin typeface="HY중고딕" pitchFamily="18" charset="-127"/>
                <a:ea typeface="굴림체" pitchFamily="49" charset="-127"/>
              </a:rPr>
              <a:t>두 테이블을 연결시킨다</a:t>
            </a: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.</a:t>
            </a:r>
          </a:p>
          <a:p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400">
                <a:latin typeface="HY중고딕" pitchFamily="18" charset="-127"/>
                <a:ea typeface="굴림체" pitchFamily="49" charset="-127"/>
              </a:rPr>
              <a:t>참조 무결성</a:t>
            </a: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(referential integrity)</a:t>
            </a:r>
            <a:r>
              <a:rPr lang="ko-KR" altLang="en-US" sz="2400">
                <a:latin typeface="HY중고딕" pitchFamily="18" charset="-127"/>
                <a:ea typeface="굴림체" pitchFamily="49" charset="-127"/>
              </a:rPr>
              <a:t>의 강화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Oval 13"/>
          <p:cNvSpPr>
            <a:spLocks noChangeArrowheads="1"/>
          </p:cNvSpPr>
          <p:nvPr/>
        </p:nvSpPr>
        <p:spPr bwMode="auto">
          <a:xfrm>
            <a:off x="479425" y="525463"/>
            <a:ext cx="6242050" cy="544512"/>
          </a:xfrm>
          <a:prstGeom prst="ellipse">
            <a:avLst/>
          </a:prstGeom>
          <a:gradFill rotWithShape="0">
            <a:gsLst>
              <a:gs pos="0">
                <a:srgbClr val="FFFFFF"/>
              </a:gs>
              <a:gs pos="100000">
                <a:srgbClr val="CBE6A8"/>
              </a:gs>
            </a:gsLst>
            <a:path path="shape">
              <a:fillToRect l="50000" t="50000" r="50000" b="50000"/>
            </a:path>
          </a:gradFill>
          <a:ln w="12700">
            <a:noFill/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ko-KR" altLang="en-US">
              <a:latin typeface="HY중고딕" pitchFamily="18" charset="-127"/>
            </a:endParaRPr>
          </a:p>
        </p:txBody>
      </p:sp>
      <p:sp>
        <p:nvSpPr>
          <p:cNvPr id="136195" name="Rectangle 14"/>
          <p:cNvSpPr>
            <a:spLocks noChangeArrowheads="1"/>
          </p:cNvSpPr>
          <p:nvPr/>
        </p:nvSpPr>
        <p:spPr bwMode="auto">
          <a:xfrm>
            <a:off x="1138238" y="387350"/>
            <a:ext cx="2281237" cy="41275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pPr eaLnBrk="0" latinLnBrk="0" hangingPunct="0">
              <a:lnSpc>
                <a:spcPct val="120000"/>
              </a:lnSpc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1.3 SQL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문의 유형</a:t>
            </a:r>
          </a:p>
        </p:txBody>
      </p:sp>
      <p:sp>
        <p:nvSpPr>
          <p:cNvPr id="136196" name="Rectangle 15"/>
          <p:cNvSpPr>
            <a:spLocks noChangeArrowheads="1"/>
          </p:cNvSpPr>
          <p:nvPr/>
        </p:nvSpPr>
        <p:spPr bwMode="blackWhite">
          <a:xfrm>
            <a:off x="1147763" y="1200150"/>
            <a:ext cx="3022600" cy="568325"/>
          </a:xfrm>
          <a:prstGeom prst="rect">
            <a:avLst/>
          </a:prstGeom>
          <a:solidFill>
            <a:srgbClr val="DADCE6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항 목</a:t>
            </a:r>
          </a:p>
        </p:txBody>
      </p:sp>
      <p:sp>
        <p:nvSpPr>
          <p:cNvPr id="136197" name="Rectangle 16"/>
          <p:cNvSpPr>
            <a:spLocks noChangeArrowheads="1"/>
          </p:cNvSpPr>
          <p:nvPr/>
        </p:nvSpPr>
        <p:spPr bwMode="blackWhite">
          <a:xfrm>
            <a:off x="4170363" y="1200150"/>
            <a:ext cx="9067800" cy="568325"/>
          </a:xfrm>
          <a:prstGeom prst="rect">
            <a:avLst/>
          </a:prstGeom>
          <a:solidFill>
            <a:srgbClr val="DADCE6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내                용</a:t>
            </a:r>
          </a:p>
        </p:txBody>
      </p:sp>
      <p:sp>
        <p:nvSpPr>
          <p:cNvPr id="136198" name="Rectangle 17"/>
          <p:cNvSpPr>
            <a:spLocks noChangeArrowheads="1"/>
          </p:cNvSpPr>
          <p:nvPr/>
        </p:nvSpPr>
        <p:spPr bwMode="blackWhite">
          <a:xfrm>
            <a:off x="1147763" y="1760538"/>
            <a:ext cx="3022600" cy="1600200"/>
          </a:xfrm>
          <a:prstGeom prst="rect">
            <a:avLst/>
          </a:prstGeom>
          <a:solidFill>
            <a:srgbClr val="EDEEF3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0" latinLnBrk="0" hangingPunct="0"/>
            <a:r>
              <a:rPr lang="en-US" altLang="ko-KR" sz="2400">
                <a:solidFill>
                  <a:srgbClr val="000066"/>
                </a:solidFill>
                <a:latin typeface="HY중고딕" pitchFamily="18" charset="-127"/>
                <a:ea typeface="HY중고딕" pitchFamily="18" charset="-127"/>
              </a:rPr>
              <a:t>SQL </a:t>
            </a:r>
          </a:p>
          <a:p>
            <a:pPr algn="ctr" eaLnBrk="0" latinLnBrk="0" hangingPunct="0"/>
            <a:r>
              <a:rPr lang="ko-KR" altLang="en-US" sz="2400">
                <a:solidFill>
                  <a:srgbClr val="000066"/>
                </a:solidFill>
                <a:latin typeface="HY중고딕" pitchFamily="18" charset="-127"/>
                <a:ea typeface="HY중고딕" pitchFamily="18" charset="-127"/>
              </a:rPr>
              <a:t>데이터 정의문</a:t>
            </a:r>
          </a:p>
          <a:p>
            <a:pPr algn="ctr" eaLnBrk="0" latinLnBrk="0" hangingPunct="0"/>
            <a:r>
              <a:rPr lang="en-US" altLang="ko-KR" sz="2400">
                <a:solidFill>
                  <a:srgbClr val="000066"/>
                </a:solidFill>
                <a:latin typeface="HY중고딕" pitchFamily="18" charset="-127"/>
                <a:ea typeface="HY중고딕" pitchFamily="18" charset="-127"/>
              </a:rPr>
              <a:t>(DDL)</a:t>
            </a:r>
          </a:p>
        </p:txBody>
      </p:sp>
      <p:sp>
        <p:nvSpPr>
          <p:cNvPr id="136199" name="Rectangle 18"/>
          <p:cNvSpPr>
            <a:spLocks noChangeArrowheads="1"/>
          </p:cNvSpPr>
          <p:nvPr/>
        </p:nvSpPr>
        <p:spPr bwMode="blackWhite">
          <a:xfrm>
            <a:off x="4170363" y="1760538"/>
            <a:ext cx="9067800" cy="16002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 </a:t>
            </a:r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데이터베이스를 생성하거나 구조를 수정</a:t>
            </a:r>
          </a:p>
          <a:p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 하기 위하여 사용되는 언어</a:t>
            </a:r>
          </a:p>
          <a:p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 </a:t>
            </a:r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(Data Definition Language</a:t>
            </a:r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라고도 함</a:t>
            </a:r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)</a:t>
            </a:r>
          </a:p>
        </p:txBody>
      </p:sp>
      <p:sp>
        <p:nvSpPr>
          <p:cNvPr id="136200" name="Rectangle 19"/>
          <p:cNvSpPr>
            <a:spLocks noChangeArrowheads="1"/>
          </p:cNvSpPr>
          <p:nvPr/>
        </p:nvSpPr>
        <p:spPr bwMode="blackWhite">
          <a:xfrm>
            <a:off x="1147763" y="3360738"/>
            <a:ext cx="3022600" cy="2879725"/>
          </a:xfrm>
          <a:prstGeom prst="rect">
            <a:avLst/>
          </a:prstGeom>
          <a:solidFill>
            <a:srgbClr val="EDEEF3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0" latinLnBrk="0" hangingPunct="0"/>
            <a:r>
              <a:rPr lang="en-US" altLang="ko-KR" sz="2400">
                <a:solidFill>
                  <a:srgbClr val="000066"/>
                </a:solidFill>
                <a:latin typeface="HY중고딕" pitchFamily="18" charset="-127"/>
                <a:ea typeface="HY중고딕" pitchFamily="18" charset="-127"/>
              </a:rPr>
              <a:t>SQL </a:t>
            </a:r>
          </a:p>
          <a:p>
            <a:pPr algn="ctr" eaLnBrk="0" latinLnBrk="0" hangingPunct="0"/>
            <a:r>
              <a:rPr lang="ko-KR" altLang="en-US" sz="2400">
                <a:solidFill>
                  <a:srgbClr val="000066"/>
                </a:solidFill>
                <a:latin typeface="HY중고딕" pitchFamily="18" charset="-127"/>
                <a:ea typeface="HY중고딕" pitchFamily="18" charset="-127"/>
              </a:rPr>
              <a:t>데이터 조작문</a:t>
            </a:r>
          </a:p>
          <a:p>
            <a:pPr algn="ctr" eaLnBrk="0" latinLnBrk="0" hangingPunct="0"/>
            <a:r>
              <a:rPr lang="en-US" altLang="ko-KR" sz="2400">
                <a:solidFill>
                  <a:srgbClr val="000066"/>
                </a:solidFill>
                <a:latin typeface="HY중고딕" pitchFamily="18" charset="-127"/>
                <a:ea typeface="HY중고딕" pitchFamily="18" charset="-127"/>
              </a:rPr>
              <a:t>(DML)</a:t>
            </a:r>
          </a:p>
        </p:txBody>
      </p:sp>
      <p:sp>
        <p:nvSpPr>
          <p:cNvPr id="136201" name="Rectangle 20"/>
          <p:cNvSpPr>
            <a:spLocks noChangeArrowheads="1"/>
          </p:cNvSpPr>
          <p:nvPr/>
        </p:nvSpPr>
        <p:spPr bwMode="blackWhite">
          <a:xfrm>
            <a:off x="4170363" y="3360738"/>
            <a:ext cx="9067800" cy="287972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 </a:t>
            </a:r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데이터베이스에 저장되어있는 정보를  처리하고 </a:t>
            </a:r>
          </a:p>
          <a:p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 조작하기 위하여 사용자와  </a:t>
            </a:r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DBMS</a:t>
            </a:r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사이에서 </a:t>
            </a:r>
          </a:p>
          <a:p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 인터페이스 역할을 수행한다</a:t>
            </a:r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.</a:t>
            </a:r>
          </a:p>
          <a:p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  (Data Manipulation Language)</a:t>
            </a:r>
          </a:p>
          <a:p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   OPEN, CLOSE </a:t>
            </a:r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등과 같은 조작문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410" name="Rectangle 2"/>
          <p:cNvSpPr>
            <a:spLocks noChangeArrowheads="1"/>
          </p:cNvSpPr>
          <p:nvPr/>
        </p:nvSpPr>
        <p:spPr bwMode="blackWhite">
          <a:xfrm>
            <a:off x="1133475" y="1920875"/>
            <a:ext cx="12091988" cy="6480175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40000"/>
              </a:lnSpc>
              <a:buFont typeface="Wingdings" pitchFamily="2" charset="2"/>
              <a:buChar char="l"/>
              <a:defRPr/>
            </a:pP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 CREATE TABLE  &lt;</a:t>
            </a:r>
            <a:r>
              <a:rPr lang="ko-KR" altLang="en-US" sz="2400">
                <a:latin typeface="HY중고딕" pitchFamily="18" charset="-127"/>
                <a:ea typeface="굴림체" pitchFamily="49" charset="-127"/>
              </a:rPr>
              <a:t>테이블 명</a:t>
            </a: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&gt;</a:t>
            </a:r>
          </a:p>
          <a:p>
            <a:pPr lvl="1" defTabSz="282575">
              <a:lnSpc>
                <a:spcPct val="140000"/>
              </a:lnSpc>
              <a:defRPr/>
            </a:pP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( </a:t>
            </a:r>
            <a:r>
              <a:rPr lang="ko-KR" altLang="en-US" sz="2400" err="1">
                <a:latin typeface="HY중고딕" pitchFamily="18" charset="-127"/>
                <a:ea typeface="굴림체" pitchFamily="49" charset="-127"/>
              </a:rPr>
              <a:t>필드명</a:t>
            </a: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1 TYPE [NOT NULL |  NULL],</a:t>
            </a:r>
          </a:p>
          <a:p>
            <a:pPr lvl="1" defTabSz="282575">
              <a:lnSpc>
                <a:spcPct val="140000"/>
              </a:lnSpc>
              <a:defRPr/>
            </a:pP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  </a:t>
            </a:r>
            <a:r>
              <a:rPr lang="ko-KR" altLang="en-US" sz="2400" err="1">
                <a:latin typeface="HY중고딕" pitchFamily="18" charset="-127"/>
                <a:ea typeface="굴림체" pitchFamily="49" charset="-127"/>
              </a:rPr>
              <a:t>필드명</a:t>
            </a: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2 TYPE [NOT NULL |  NULL],</a:t>
            </a:r>
          </a:p>
          <a:p>
            <a:pPr lvl="1" defTabSz="282575">
              <a:lnSpc>
                <a:spcPct val="140000"/>
              </a:lnSpc>
              <a:defRPr/>
            </a:pP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                           .</a:t>
            </a:r>
          </a:p>
          <a:p>
            <a:pPr lvl="1" defTabSz="282575">
              <a:lnSpc>
                <a:spcPct val="140000"/>
              </a:lnSpc>
              <a:defRPr/>
            </a:pP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                           .</a:t>
            </a:r>
          </a:p>
          <a:p>
            <a:pPr lvl="1" defTabSz="282575">
              <a:lnSpc>
                <a:spcPct val="140000"/>
              </a:lnSpc>
              <a:defRPr/>
            </a:pP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                           .</a:t>
            </a:r>
          </a:p>
          <a:p>
            <a:pPr lvl="1" defTabSz="282575">
              <a:lnSpc>
                <a:spcPct val="140000"/>
              </a:lnSpc>
              <a:defRPr/>
            </a:pP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Constraint </a:t>
            </a:r>
            <a:r>
              <a:rPr lang="ko-KR" altLang="en-US" sz="2400" err="1">
                <a:latin typeface="HY중고딕" pitchFamily="18" charset="-127"/>
                <a:ea typeface="굴림체" pitchFamily="49" charset="-127"/>
              </a:rPr>
              <a:t>인덱스키명</a:t>
            </a:r>
            <a:r>
              <a:rPr lang="ko-KR" altLang="en-US" sz="2400"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Primary Key (</a:t>
            </a:r>
            <a:r>
              <a:rPr lang="ko-KR" altLang="en-US" sz="2400" err="1">
                <a:latin typeface="HY중고딕" pitchFamily="18" charset="-127"/>
                <a:ea typeface="굴림체" pitchFamily="49" charset="-127"/>
              </a:rPr>
              <a:t>필드명</a:t>
            </a: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1 [,</a:t>
            </a:r>
            <a:r>
              <a:rPr lang="ko-KR" altLang="en-US" sz="2400" err="1">
                <a:latin typeface="HY중고딕" pitchFamily="18" charset="-127"/>
                <a:ea typeface="굴림체" pitchFamily="49" charset="-127"/>
              </a:rPr>
              <a:t>필드명</a:t>
            </a: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2])</a:t>
            </a:r>
          </a:p>
          <a:p>
            <a:pPr lvl="1" defTabSz="282575">
              <a:lnSpc>
                <a:spcPct val="140000"/>
              </a:lnSpc>
              <a:defRPr/>
            </a:pP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Constraint </a:t>
            </a:r>
            <a:r>
              <a:rPr lang="ko-KR" altLang="en-US" sz="2400" err="1">
                <a:latin typeface="HY중고딕" pitchFamily="18" charset="-127"/>
                <a:ea typeface="굴림체" pitchFamily="49" charset="-127"/>
              </a:rPr>
              <a:t>외부키명</a:t>
            </a:r>
            <a:r>
              <a:rPr lang="ko-KR" altLang="en-US" sz="2400"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Foreign Key (</a:t>
            </a:r>
            <a:r>
              <a:rPr lang="ko-KR" altLang="en-US" sz="2400" err="1">
                <a:latin typeface="HY중고딕" pitchFamily="18" charset="-127"/>
                <a:ea typeface="굴림체" pitchFamily="49" charset="-127"/>
              </a:rPr>
              <a:t>필드명</a:t>
            </a: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2)</a:t>
            </a:r>
          </a:p>
          <a:p>
            <a:pPr lvl="1" defTabSz="282575">
              <a:lnSpc>
                <a:spcPct val="140000"/>
              </a:lnSpc>
              <a:defRPr/>
            </a:pP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                        References </a:t>
            </a:r>
            <a:r>
              <a:rPr lang="ko-KR" altLang="en-US" sz="2400" err="1">
                <a:latin typeface="HY중고딕" pitchFamily="18" charset="-127"/>
                <a:ea typeface="굴림체" pitchFamily="49" charset="-127"/>
              </a:rPr>
              <a:t>외부테이블명</a:t>
            </a: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(</a:t>
            </a:r>
            <a:r>
              <a:rPr lang="ko-KR" altLang="en-US" sz="2400" err="1">
                <a:latin typeface="HY중고딕" pitchFamily="18" charset="-127"/>
                <a:ea typeface="굴림체" pitchFamily="49" charset="-127"/>
              </a:rPr>
              <a:t>외부필드명</a:t>
            </a:r>
            <a:r>
              <a:rPr lang="en-US" altLang="ko-KR" sz="2400" smtClean="0">
                <a:latin typeface="HY중고딕" pitchFamily="18" charset="-127"/>
                <a:ea typeface="굴림체" pitchFamily="49" charset="-127"/>
              </a:rPr>
              <a:t>));</a:t>
            </a:r>
            <a:endParaRPr lang="en-US" altLang="ko-KR" sz="2400"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137219" name="Rectangle 3"/>
          <p:cNvSpPr>
            <a:spLocks noChangeArrowheads="1"/>
          </p:cNvSpPr>
          <p:nvPr/>
        </p:nvSpPr>
        <p:spPr bwMode="auto">
          <a:xfrm>
            <a:off x="1133475" y="1712913"/>
            <a:ext cx="12001500" cy="79375"/>
          </a:xfrm>
          <a:prstGeom prst="rect">
            <a:avLst/>
          </a:prstGeom>
          <a:gradFill rotWithShape="0">
            <a:gsLst>
              <a:gs pos="0">
                <a:srgbClr val="E8B354"/>
              </a:gs>
              <a:gs pos="100000">
                <a:srgbClr val="FFFFFF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>
              <a:latin typeface="HY중고딕" pitchFamily="18" charset="-127"/>
            </a:endParaRPr>
          </a:p>
        </p:txBody>
      </p:sp>
      <p:sp>
        <p:nvSpPr>
          <p:cNvPr id="137220" name="AutoShape 4"/>
          <p:cNvSpPr>
            <a:spLocks noChangeArrowheads="1"/>
          </p:cNvSpPr>
          <p:nvPr/>
        </p:nvSpPr>
        <p:spPr bwMode="auto">
          <a:xfrm>
            <a:off x="1133475" y="1231900"/>
            <a:ext cx="6719888" cy="568325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2D5A0"/>
              </a:gs>
              <a:gs pos="100000">
                <a:srgbClr val="FBF1DF"/>
              </a:gs>
            </a:gsLst>
            <a:path path="shape">
              <a:fillToRect l="50000" t="50000" r="50000" b="50000"/>
            </a:path>
          </a:gradFill>
          <a:ln w="3175">
            <a:noFill/>
            <a:round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30000"/>
              </a:lnSpc>
              <a:buFont typeface="Arial" pitchFamily="34" charset="0"/>
              <a:buNone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CREATE TABLE</a:t>
            </a:r>
          </a:p>
        </p:txBody>
      </p:sp>
      <p:sp>
        <p:nvSpPr>
          <p:cNvPr id="137221" name="Oval 13"/>
          <p:cNvSpPr>
            <a:spLocks noChangeArrowheads="1"/>
          </p:cNvSpPr>
          <p:nvPr/>
        </p:nvSpPr>
        <p:spPr bwMode="auto">
          <a:xfrm>
            <a:off x="479425" y="600075"/>
            <a:ext cx="6242050" cy="561975"/>
          </a:xfrm>
          <a:prstGeom prst="ellipse">
            <a:avLst/>
          </a:prstGeom>
          <a:gradFill rotWithShape="0">
            <a:gsLst>
              <a:gs pos="0">
                <a:srgbClr val="FFFFFF"/>
              </a:gs>
              <a:gs pos="100000">
                <a:srgbClr val="CBE6A8"/>
              </a:gs>
            </a:gsLst>
            <a:path path="shape">
              <a:fillToRect l="50000" t="50000" r="50000" b="50000"/>
            </a:path>
          </a:gradFill>
          <a:ln w="12700">
            <a:noFill/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ko-KR" altLang="en-US">
              <a:latin typeface="HY중고딕" pitchFamily="18" charset="-127"/>
            </a:endParaRPr>
          </a:p>
        </p:txBody>
      </p:sp>
      <p:sp>
        <p:nvSpPr>
          <p:cNvPr id="137222" name="Rectangle 14"/>
          <p:cNvSpPr>
            <a:spLocks noChangeArrowheads="1"/>
          </p:cNvSpPr>
          <p:nvPr/>
        </p:nvSpPr>
        <p:spPr bwMode="auto">
          <a:xfrm>
            <a:off x="1347788" y="508000"/>
            <a:ext cx="1620837" cy="41275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pPr eaLnBrk="0" latinLnBrk="0" hangingPunct="0">
              <a:lnSpc>
                <a:spcPct val="120000"/>
              </a:lnSpc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2. SQL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구문</a:t>
            </a:r>
          </a:p>
        </p:txBody>
      </p:sp>
      <p:sp>
        <p:nvSpPr>
          <p:cNvPr id="137223" name="Rectangle 43"/>
          <p:cNvSpPr>
            <a:spLocks noChangeArrowheads="1"/>
          </p:cNvSpPr>
          <p:nvPr/>
        </p:nvSpPr>
        <p:spPr bwMode="blackWhite">
          <a:xfrm>
            <a:off x="1147763" y="9078913"/>
            <a:ext cx="3022600" cy="1219200"/>
          </a:xfrm>
          <a:prstGeom prst="rect">
            <a:avLst/>
          </a:prstGeom>
          <a:solidFill>
            <a:srgbClr val="EDEEF3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0" latinLnBrk="0" hangingPunct="0"/>
            <a:r>
              <a:rPr lang="en-US" altLang="ko-KR" sz="2400">
                <a:solidFill>
                  <a:srgbClr val="000066"/>
                </a:solidFill>
                <a:latin typeface="HY중고딕" pitchFamily="18" charset="-127"/>
                <a:ea typeface="HY중고딕" pitchFamily="18" charset="-127"/>
              </a:rPr>
              <a:t>CREATE</a:t>
            </a:r>
          </a:p>
          <a:p>
            <a:pPr algn="ctr" eaLnBrk="0" latinLnBrk="0" hangingPunct="0"/>
            <a:r>
              <a:rPr lang="en-US" altLang="ko-KR" sz="2400">
                <a:solidFill>
                  <a:srgbClr val="000066"/>
                </a:solidFill>
                <a:latin typeface="HY중고딕" pitchFamily="18" charset="-127"/>
                <a:ea typeface="HY중고딕" pitchFamily="18" charset="-127"/>
              </a:rPr>
              <a:t>TABLE</a:t>
            </a:r>
          </a:p>
        </p:txBody>
      </p:sp>
      <p:sp>
        <p:nvSpPr>
          <p:cNvPr id="137224" name="Rectangle 44"/>
          <p:cNvSpPr>
            <a:spLocks noChangeArrowheads="1"/>
          </p:cNvSpPr>
          <p:nvPr/>
        </p:nvSpPr>
        <p:spPr bwMode="blackWhite">
          <a:xfrm>
            <a:off x="4170363" y="9078913"/>
            <a:ext cx="9067800" cy="12192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>
              <a:lnSpc>
                <a:spcPct val="130000"/>
              </a:lnSpc>
              <a:buFont typeface="Wingdings" pitchFamily="2" charset="2"/>
              <a:buNone/>
            </a:pPr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 </a:t>
            </a:r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모든 상응하는 컬럼과 자신의 데이터타입을 갖는</a:t>
            </a:r>
          </a:p>
          <a:p>
            <a:pPr>
              <a:lnSpc>
                <a:spcPct val="130000"/>
              </a:lnSpc>
              <a:buFont typeface="Wingdings" pitchFamily="2" charset="2"/>
              <a:buNone/>
            </a:pPr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 새로운 테이블을 만든다</a:t>
            </a:r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.</a:t>
            </a:r>
          </a:p>
        </p:txBody>
      </p:sp>
      <p:sp>
        <p:nvSpPr>
          <p:cNvPr id="137225" name="Rectangle 45"/>
          <p:cNvSpPr>
            <a:spLocks noChangeArrowheads="1"/>
          </p:cNvSpPr>
          <p:nvPr/>
        </p:nvSpPr>
        <p:spPr bwMode="blackWhite">
          <a:xfrm>
            <a:off x="1147763" y="8521700"/>
            <a:ext cx="3022600" cy="566738"/>
          </a:xfrm>
          <a:prstGeom prst="rect">
            <a:avLst/>
          </a:prstGeom>
          <a:solidFill>
            <a:srgbClr val="DADCE6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항 목</a:t>
            </a:r>
          </a:p>
        </p:txBody>
      </p:sp>
      <p:sp>
        <p:nvSpPr>
          <p:cNvPr id="137226" name="Rectangle 46"/>
          <p:cNvSpPr>
            <a:spLocks noChangeArrowheads="1"/>
          </p:cNvSpPr>
          <p:nvPr/>
        </p:nvSpPr>
        <p:spPr bwMode="blackWhite">
          <a:xfrm>
            <a:off x="4170363" y="8521700"/>
            <a:ext cx="9067800" cy="566738"/>
          </a:xfrm>
          <a:prstGeom prst="rect">
            <a:avLst/>
          </a:prstGeom>
          <a:solidFill>
            <a:srgbClr val="DADCE6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내                용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Rectangle 9"/>
          <p:cNvSpPr>
            <a:spLocks noChangeArrowheads="1"/>
          </p:cNvSpPr>
          <p:nvPr/>
        </p:nvSpPr>
        <p:spPr bwMode="blackWhite">
          <a:xfrm>
            <a:off x="1147763" y="1852613"/>
            <a:ext cx="3022600" cy="568325"/>
          </a:xfrm>
          <a:prstGeom prst="rect">
            <a:avLst/>
          </a:prstGeom>
          <a:solidFill>
            <a:srgbClr val="EDEEF3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ko-KR" altLang="en-US" sz="2400">
                <a:solidFill>
                  <a:srgbClr val="000066"/>
                </a:solidFill>
                <a:latin typeface="HY중고딕" pitchFamily="18" charset="-127"/>
                <a:ea typeface="HY중고딕" pitchFamily="18" charset="-127"/>
              </a:rPr>
              <a:t>필드 명</a:t>
            </a:r>
          </a:p>
        </p:txBody>
      </p:sp>
      <p:sp>
        <p:nvSpPr>
          <p:cNvPr id="138243" name="Rectangle 10"/>
          <p:cNvSpPr>
            <a:spLocks noChangeArrowheads="1"/>
          </p:cNvSpPr>
          <p:nvPr/>
        </p:nvSpPr>
        <p:spPr bwMode="blackWhite">
          <a:xfrm>
            <a:off x="4170363" y="1852613"/>
            <a:ext cx="9067800" cy="56832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사용자 정의어로 임의의 변수</a:t>
            </a:r>
          </a:p>
        </p:txBody>
      </p:sp>
      <p:sp>
        <p:nvSpPr>
          <p:cNvPr id="138244" name="Rectangle 13"/>
          <p:cNvSpPr>
            <a:spLocks noChangeArrowheads="1"/>
          </p:cNvSpPr>
          <p:nvPr/>
        </p:nvSpPr>
        <p:spPr bwMode="blackWhite">
          <a:xfrm>
            <a:off x="1147763" y="2413000"/>
            <a:ext cx="3022600" cy="3440113"/>
          </a:xfrm>
          <a:prstGeom prst="rect">
            <a:avLst/>
          </a:prstGeom>
          <a:solidFill>
            <a:srgbClr val="EDEEF3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altLang="ko-KR" sz="2400">
                <a:solidFill>
                  <a:srgbClr val="000066"/>
                </a:solidFill>
                <a:latin typeface="HY중고딕" pitchFamily="18" charset="-127"/>
                <a:ea typeface="HY중고딕" pitchFamily="18" charset="-127"/>
              </a:rPr>
              <a:t>TYPE</a:t>
            </a:r>
          </a:p>
        </p:txBody>
      </p:sp>
      <p:sp>
        <p:nvSpPr>
          <p:cNvPr id="138245" name="Rectangle 14"/>
          <p:cNvSpPr>
            <a:spLocks noChangeArrowheads="1"/>
          </p:cNvSpPr>
          <p:nvPr/>
        </p:nvSpPr>
        <p:spPr bwMode="blackWhite">
          <a:xfrm>
            <a:off x="4170363" y="2413000"/>
            <a:ext cx="9067800" cy="3440113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 NUMBER [(p, s)] : </a:t>
            </a:r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정수 및 실수</a:t>
            </a:r>
          </a:p>
          <a:p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 </a:t>
            </a:r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CHAR(n) : </a:t>
            </a:r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고정 문자열</a:t>
            </a:r>
          </a:p>
          <a:p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 </a:t>
            </a:r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VARCHAR2(n) : </a:t>
            </a:r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가변 문자열</a:t>
            </a:r>
          </a:p>
          <a:p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 </a:t>
            </a:r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DATE : </a:t>
            </a:r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일시</a:t>
            </a:r>
          </a:p>
          <a:p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 </a:t>
            </a:r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. . . . .</a:t>
            </a:r>
          </a:p>
        </p:txBody>
      </p:sp>
      <p:sp>
        <p:nvSpPr>
          <p:cNvPr id="138246" name="Rectangle 17"/>
          <p:cNvSpPr>
            <a:spLocks noChangeArrowheads="1"/>
          </p:cNvSpPr>
          <p:nvPr/>
        </p:nvSpPr>
        <p:spPr bwMode="blackWhite">
          <a:xfrm>
            <a:off x="1147763" y="7038975"/>
            <a:ext cx="3022600" cy="566738"/>
          </a:xfrm>
          <a:prstGeom prst="rect">
            <a:avLst/>
          </a:prstGeom>
          <a:solidFill>
            <a:srgbClr val="EDEEF3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0" latinLnBrk="0" hangingPunct="0"/>
            <a:r>
              <a:rPr lang="en-US" altLang="ko-KR" sz="2400">
                <a:solidFill>
                  <a:srgbClr val="000066"/>
                </a:solidFill>
                <a:latin typeface="HY중고딕" pitchFamily="18" charset="-127"/>
                <a:ea typeface="HY중고딕" pitchFamily="18" charset="-127"/>
              </a:rPr>
              <a:t>CONSTRAINT</a:t>
            </a:r>
          </a:p>
        </p:txBody>
      </p:sp>
      <p:sp>
        <p:nvSpPr>
          <p:cNvPr id="138247" name="Rectangle 18"/>
          <p:cNvSpPr>
            <a:spLocks noChangeArrowheads="1"/>
          </p:cNvSpPr>
          <p:nvPr/>
        </p:nvSpPr>
        <p:spPr bwMode="blackWhite">
          <a:xfrm>
            <a:off x="4170363" y="7038975"/>
            <a:ext cx="9067800" cy="56673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 </a:t>
            </a:r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명시적인 이름 할당  </a:t>
            </a:r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(</a:t>
            </a:r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예</a:t>
            </a:r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)</a:t>
            </a:r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인덱스 명</a:t>
            </a:r>
          </a:p>
        </p:txBody>
      </p:sp>
      <p:sp>
        <p:nvSpPr>
          <p:cNvPr id="138248" name="Rectangle 19"/>
          <p:cNvSpPr>
            <a:spLocks noChangeArrowheads="1"/>
          </p:cNvSpPr>
          <p:nvPr/>
        </p:nvSpPr>
        <p:spPr bwMode="blackWhite">
          <a:xfrm>
            <a:off x="1147763" y="5908675"/>
            <a:ext cx="3022600" cy="1131888"/>
          </a:xfrm>
          <a:prstGeom prst="rect">
            <a:avLst/>
          </a:prstGeom>
          <a:solidFill>
            <a:srgbClr val="EDEEF3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0" latinLnBrk="0" hangingPunct="0"/>
            <a:r>
              <a:rPr lang="en-US" altLang="ko-KR" sz="2400">
                <a:solidFill>
                  <a:srgbClr val="000066"/>
                </a:solidFill>
                <a:latin typeface="HY중고딕" pitchFamily="18" charset="-127"/>
                <a:ea typeface="HY중고딕" pitchFamily="18" charset="-127"/>
              </a:rPr>
              <a:t>NULL</a:t>
            </a:r>
          </a:p>
          <a:p>
            <a:pPr algn="ctr" eaLnBrk="0" latinLnBrk="0" hangingPunct="0"/>
            <a:r>
              <a:rPr lang="en-US" altLang="ko-KR" sz="2400">
                <a:solidFill>
                  <a:srgbClr val="000066"/>
                </a:solidFill>
                <a:latin typeface="HY중고딕" pitchFamily="18" charset="-127"/>
                <a:ea typeface="HY중고딕" pitchFamily="18" charset="-127"/>
              </a:rPr>
              <a:t>NOT NULL</a:t>
            </a:r>
          </a:p>
        </p:txBody>
      </p:sp>
      <p:sp>
        <p:nvSpPr>
          <p:cNvPr id="138249" name="Rectangle 20"/>
          <p:cNvSpPr>
            <a:spLocks noChangeArrowheads="1"/>
          </p:cNvSpPr>
          <p:nvPr/>
        </p:nvSpPr>
        <p:spPr bwMode="blackWhite">
          <a:xfrm>
            <a:off x="4170363" y="5908675"/>
            <a:ext cx="9067800" cy="113188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 NULL : </a:t>
            </a:r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널 값 허용</a:t>
            </a:r>
          </a:p>
          <a:p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 </a:t>
            </a:r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NOT NULL : </a:t>
            </a:r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널 값 허용하지 않음</a:t>
            </a:r>
          </a:p>
        </p:txBody>
      </p:sp>
      <p:sp>
        <p:nvSpPr>
          <p:cNvPr id="138250" name="Rectangle 21"/>
          <p:cNvSpPr>
            <a:spLocks noChangeArrowheads="1"/>
          </p:cNvSpPr>
          <p:nvPr/>
        </p:nvSpPr>
        <p:spPr bwMode="blackWhite">
          <a:xfrm>
            <a:off x="1147763" y="7597775"/>
            <a:ext cx="3022600" cy="568325"/>
          </a:xfrm>
          <a:prstGeom prst="rect">
            <a:avLst/>
          </a:prstGeom>
          <a:solidFill>
            <a:srgbClr val="EDEEF3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0" latinLnBrk="0" hangingPunct="0"/>
            <a:r>
              <a:rPr lang="ko-KR" altLang="en-US" sz="2400">
                <a:solidFill>
                  <a:srgbClr val="000066"/>
                </a:solidFill>
                <a:latin typeface="HY중고딕" pitchFamily="18" charset="-127"/>
                <a:ea typeface="HY중고딕" pitchFamily="18" charset="-127"/>
              </a:rPr>
              <a:t>키 명</a:t>
            </a:r>
          </a:p>
        </p:txBody>
      </p:sp>
      <p:sp>
        <p:nvSpPr>
          <p:cNvPr id="138251" name="Rectangle 22"/>
          <p:cNvSpPr>
            <a:spLocks noChangeArrowheads="1"/>
          </p:cNvSpPr>
          <p:nvPr/>
        </p:nvSpPr>
        <p:spPr bwMode="blackWhite">
          <a:xfrm>
            <a:off x="4170363" y="7597775"/>
            <a:ext cx="9067800" cy="56832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 </a:t>
            </a:r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사용자 정의어로 임의의 변수</a:t>
            </a:r>
          </a:p>
        </p:txBody>
      </p:sp>
      <p:sp>
        <p:nvSpPr>
          <p:cNvPr id="138252" name="Rectangle 23"/>
          <p:cNvSpPr>
            <a:spLocks noChangeArrowheads="1"/>
          </p:cNvSpPr>
          <p:nvPr/>
        </p:nvSpPr>
        <p:spPr bwMode="blackWhite">
          <a:xfrm>
            <a:off x="1147763" y="1292225"/>
            <a:ext cx="3022600" cy="568325"/>
          </a:xfrm>
          <a:prstGeom prst="rect">
            <a:avLst/>
          </a:prstGeom>
          <a:solidFill>
            <a:srgbClr val="DADCE6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항 목</a:t>
            </a:r>
          </a:p>
        </p:txBody>
      </p:sp>
      <p:sp>
        <p:nvSpPr>
          <p:cNvPr id="138253" name="Rectangle 24"/>
          <p:cNvSpPr>
            <a:spLocks noChangeArrowheads="1"/>
          </p:cNvSpPr>
          <p:nvPr/>
        </p:nvSpPr>
        <p:spPr bwMode="blackWhite">
          <a:xfrm>
            <a:off x="4170363" y="1292225"/>
            <a:ext cx="9067800" cy="568325"/>
          </a:xfrm>
          <a:prstGeom prst="rect">
            <a:avLst/>
          </a:prstGeom>
          <a:solidFill>
            <a:srgbClr val="DADCE6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내                용</a:t>
            </a:r>
          </a:p>
        </p:txBody>
      </p:sp>
      <p:sp>
        <p:nvSpPr>
          <p:cNvPr id="138254" name="Rectangle 25"/>
          <p:cNvSpPr>
            <a:spLocks noChangeArrowheads="1"/>
          </p:cNvSpPr>
          <p:nvPr/>
        </p:nvSpPr>
        <p:spPr bwMode="auto">
          <a:xfrm>
            <a:off x="1133475" y="1112838"/>
            <a:ext cx="12001500" cy="79375"/>
          </a:xfrm>
          <a:prstGeom prst="rect">
            <a:avLst/>
          </a:prstGeom>
          <a:gradFill rotWithShape="0">
            <a:gsLst>
              <a:gs pos="0">
                <a:srgbClr val="E8B354"/>
              </a:gs>
              <a:gs pos="100000">
                <a:srgbClr val="FFFFFF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>
              <a:latin typeface="HY중고딕" pitchFamily="18" charset="-127"/>
            </a:endParaRPr>
          </a:p>
        </p:txBody>
      </p:sp>
      <p:sp>
        <p:nvSpPr>
          <p:cNvPr id="138255" name="AutoShape 26"/>
          <p:cNvSpPr>
            <a:spLocks noChangeArrowheads="1"/>
          </p:cNvSpPr>
          <p:nvPr/>
        </p:nvSpPr>
        <p:spPr bwMode="auto">
          <a:xfrm>
            <a:off x="1133475" y="631825"/>
            <a:ext cx="6719888" cy="568325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2D5A0"/>
              </a:gs>
              <a:gs pos="100000">
                <a:srgbClr val="FBF1DF"/>
              </a:gs>
            </a:gsLst>
            <a:path path="shape">
              <a:fillToRect l="50000" t="50000" r="50000" b="50000"/>
            </a:path>
          </a:gradFill>
          <a:ln w="3175">
            <a:noFill/>
            <a:round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30000"/>
              </a:lnSpc>
              <a:buFont typeface="Arial" pitchFamily="34" charset="0"/>
              <a:buNone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CREATE TABLE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7"/>
          <p:cNvSpPr>
            <a:spLocks noChangeArrowheads="1"/>
          </p:cNvSpPr>
          <p:nvPr/>
        </p:nvSpPr>
        <p:spPr bwMode="blackWhite">
          <a:xfrm>
            <a:off x="1147763" y="1320800"/>
            <a:ext cx="3022600" cy="566738"/>
          </a:xfrm>
          <a:prstGeom prst="rect">
            <a:avLst/>
          </a:prstGeom>
          <a:solidFill>
            <a:srgbClr val="DADCE6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항 목</a:t>
            </a:r>
          </a:p>
        </p:txBody>
      </p:sp>
      <p:sp>
        <p:nvSpPr>
          <p:cNvPr id="139267" name="Rectangle 8"/>
          <p:cNvSpPr>
            <a:spLocks noChangeArrowheads="1"/>
          </p:cNvSpPr>
          <p:nvPr/>
        </p:nvSpPr>
        <p:spPr bwMode="blackWhite">
          <a:xfrm>
            <a:off x="4170363" y="1320800"/>
            <a:ext cx="9067800" cy="566738"/>
          </a:xfrm>
          <a:prstGeom prst="rect">
            <a:avLst/>
          </a:prstGeom>
          <a:solidFill>
            <a:srgbClr val="DADCE6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내                용</a:t>
            </a:r>
          </a:p>
        </p:txBody>
      </p:sp>
      <p:sp>
        <p:nvSpPr>
          <p:cNvPr id="139268" name="Rectangle 23"/>
          <p:cNvSpPr>
            <a:spLocks noChangeArrowheads="1"/>
          </p:cNvSpPr>
          <p:nvPr/>
        </p:nvSpPr>
        <p:spPr bwMode="blackWhite">
          <a:xfrm>
            <a:off x="1147763" y="1879600"/>
            <a:ext cx="3022600" cy="568325"/>
          </a:xfrm>
          <a:prstGeom prst="rect">
            <a:avLst/>
          </a:prstGeom>
          <a:solidFill>
            <a:srgbClr val="EDEEF3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0" latinLnBrk="0" hangingPunct="0"/>
            <a:r>
              <a:rPr lang="en-US" altLang="ko-KR" sz="2800">
                <a:solidFill>
                  <a:srgbClr val="000066"/>
                </a:solidFill>
                <a:latin typeface="HY중고딕" pitchFamily="18" charset="-127"/>
                <a:ea typeface="HY중고딕" pitchFamily="18" charset="-127"/>
              </a:rPr>
              <a:t>Primary Key</a:t>
            </a:r>
          </a:p>
        </p:txBody>
      </p:sp>
      <p:sp>
        <p:nvSpPr>
          <p:cNvPr id="139269" name="Rectangle 24"/>
          <p:cNvSpPr>
            <a:spLocks noChangeArrowheads="1"/>
          </p:cNvSpPr>
          <p:nvPr/>
        </p:nvSpPr>
        <p:spPr bwMode="blackWhite">
          <a:xfrm>
            <a:off x="4170363" y="1879600"/>
            <a:ext cx="9067800" cy="56832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ko-KR" altLang="en-US" sz="2800">
                <a:latin typeface="HY중고딕" pitchFamily="18" charset="-127"/>
                <a:ea typeface="HY중고딕" pitchFamily="18" charset="-127"/>
              </a:rPr>
              <a:t>주</a:t>
            </a:r>
            <a:r>
              <a:rPr lang="en-US" altLang="ko-KR" sz="2800">
                <a:latin typeface="HY중고딕" pitchFamily="18" charset="-127"/>
                <a:ea typeface="HY중고딕" pitchFamily="18" charset="-127"/>
              </a:rPr>
              <a:t>KEY</a:t>
            </a:r>
            <a:r>
              <a:rPr lang="ko-KR" altLang="en-US" sz="2800">
                <a:latin typeface="HY중고딕" pitchFamily="18" charset="-127"/>
                <a:ea typeface="HY중고딕" pitchFamily="18" charset="-127"/>
              </a:rPr>
              <a:t>로써 </a:t>
            </a:r>
            <a:r>
              <a:rPr lang="en-US" altLang="ko-KR" sz="2800">
                <a:latin typeface="HY중고딕" pitchFamily="18" charset="-127"/>
                <a:ea typeface="HY중고딕" pitchFamily="18" charset="-127"/>
              </a:rPr>
              <a:t>Unique</a:t>
            </a:r>
            <a:r>
              <a:rPr lang="ko-KR" altLang="en-US" sz="2800">
                <a:latin typeface="HY중고딕" pitchFamily="18" charset="-127"/>
                <a:ea typeface="HY중고딕" pitchFamily="18" charset="-127"/>
              </a:rPr>
              <a:t>한  하나 또는 조합된 필드</a:t>
            </a:r>
          </a:p>
        </p:txBody>
      </p:sp>
      <p:sp>
        <p:nvSpPr>
          <p:cNvPr id="139270" name="Rectangle 25"/>
          <p:cNvSpPr>
            <a:spLocks noChangeArrowheads="1"/>
          </p:cNvSpPr>
          <p:nvPr/>
        </p:nvSpPr>
        <p:spPr bwMode="blackWhite">
          <a:xfrm>
            <a:off x="1147763" y="3552825"/>
            <a:ext cx="3022600" cy="568325"/>
          </a:xfrm>
          <a:prstGeom prst="rect">
            <a:avLst/>
          </a:prstGeom>
          <a:solidFill>
            <a:srgbClr val="EDEEF3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0" latinLnBrk="0" hangingPunct="0"/>
            <a:r>
              <a:rPr lang="ko-KR" altLang="en-US" sz="2800">
                <a:solidFill>
                  <a:srgbClr val="000066"/>
                </a:solidFill>
                <a:latin typeface="HY중고딕" pitchFamily="18" charset="-127"/>
                <a:ea typeface="HY중고딕" pitchFamily="18" charset="-127"/>
              </a:rPr>
              <a:t>외부테이블</a:t>
            </a:r>
          </a:p>
        </p:txBody>
      </p:sp>
      <p:sp>
        <p:nvSpPr>
          <p:cNvPr id="139271" name="Rectangle 26"/>
          <p:cNvSpPr>
            <a:spLocks noChangeArrowheads="1"/>
          </p:cNvSpPr>
          <p:nvPr/>
        </p:nvSpPr>
        <p:spPr bwMode="blackWhite">
          <a:xfrm>
            <a:off x="4170363" y="3552825"/>
            <a:ext cx="9067800" cy="56832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altLang="ko-KR" sz="2800">
                <a:latin typeface="HY중고딕" pitchFamily="18" charset="-127"/>
                <a:ea typeface="HY중고딕" pitchFamily="18" charset="-127"/>
              </a:rPr>
              <a:t> </a:t>
            </a:r>
            <a:r>
              <a:rPr lang="ko-KR" altLang="en-US" sz="2800">
                <a:latin typeface="HY중고딕" pitchFamily="18" charset="-127"/>
                <a:ea typeface="HY중고딕" pitchFamily="18" charset="-127"/>
              </a:rPr>
              <a:t>관계가 형성되는 항목이 존재하는 테이블</a:t>
            </a:r>
          </a:p>
        </p:txBody>
      </p:sp>
      <p:sp>
        <p:nvSpPr>
          <p:cNvPr id="139272" name="Rectangle 27"/>
          <p:cNvSpPr>
            <a:spLocks noChangeArrowheads="1"/>
          </p:cNvSpPr>
          <p:nvPr/>
        </p:nvSpPr>
        <p:spPr bwMode="blackWhite">
          <a:xfrm>
            <a:off x="1147763" y="2439988"/>
            <a:ext cx="3022600" cy="568325"/>
          </a:xfrm>
          <a:prstGeom prst="rect">
            <a:avLst/>
          </a:prstGeom>
          <a:solidFill>
            <a:srgbClr val="EDEEF3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0" latinLnBrk="0" hangingPunct="0"/>
            <a:r>
              <a:rPr lang="en-US" altLang="ko-KR" sz="2800">
                <a:solidFill>
                  <a:srgbClr val="000066"/>
                </a:solidFill>
                <a:latin typeface="HY중고딕" pitchFamily="18" charset="-127"/>
                <a:ea typeface="HY중고딕" pitchFamily="18" charset="-127"/>
              </a:rPr>
              <a:t>Foreign Key</a:t>
            </a:r>
          </a:p>
        </p:txBody>
      </p:sp>
      <p:sp>
        <p:nvSpPr>
          <p:cNvPr id="139273" name="Rectangle 28"/>
          <p:cNvSpPr>
            <a:spLocks noChangeArrowheads="1"/>
          </p:cNvSpPr>
          <p:nvPr/>
        </p:nvSpPr>
        <p:spPr bwMode="blackWhite">
          <a:xfrm>
            <a:off x="4170363" y="2439988"/>
            <a:ext cx="9067800" cy="56832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ko-KR" altLang="en-US" sz="2800">
                <a:latin typeface="HY중고딕" pitchFamily="18" charset="-127"/>
                <a:ea typeface="HY중고딕" pitchFamily="18" charset="-127"/>
              </a:rPr>
              <a:t>관계되는 외부</a:t>
            </a:r>
            <a:r>
              <a:rPr lang="en-US" altLang="ko-KR" sz="2800">
                <a:latin typeface="HY중고딕" pitchFamily="18" charset="-127"/>
                <a:ea typeface="HY중고딕" pitchFamily="18" charset="-127"/>
              </a:rPr>
              <a:t>KEY</a:t>
            </a:r>
          </a:p>
        </p:txBody>
      </p:sp>
      <p:sp>
        <p:nvSpPr>
          <p:cNvPr id="139274" name="Rectangle 29"/>
          <p:cNvSpPr>
            <a:spLocks noChangeArrowheads="1"/>
          </p:cNvSpPr>
          <p:nvPr/>
        </p:nvSpPr>
        <p:spPr bwMode="blackWhite">
          <a:xfrm>
            <a:off x="1147763" y="4113213"/>
            <a:ext cx="3022600" cy="566737"/>
          </a:xfrm>
          <a:prstGeom prst="rect">
            <a:avLst/>
          </a:prstGeom>
          <a:solidFill>
            <a:srgbClr val="EDEEF3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0" latinLnBrk="0" hangingPunct="0"/>
            <a:r>
              <a:rPr lang="ko-KR" altLang="en-US" sz="2800">
                <a:solidFill>
                  <a:srgbClr val="000066"/>
                </a:solidFill>
                <a:latin typeface="HY중고딕" pitchFamily="18" charset="-127"/>
                <a:ea typeface="HY중고딕" pitchFamily="18" charset="-127"/>
              </a:rPr>
              <a:t>외부필드명</a:t>
            </a:r>
          </a:p>
        </p:txBody>
      </p:sp>
      <p:sp>
        <p:nvSpPr>
          <p:cNvPr id="139275" name="Rectangle 30"/>
          <p:cNvSpPr>
            <a:spLocks noChangeArrowheads="1"/>
          </p:cNvSpPr>
          <p:nvPr/>
        </p:nvSpPr>
        <p:spPr bwMode="blackWhite">
          <a:xfrm>
            <a:off x="4170363" y="4113213"/>
            <a:ext cx="9067800" cy="56673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altLang="ko-KR" sz="2800">
                <a:latin typeface="HY중고딕" pitchFamily="18" charset="-127"/>
                <a:ea typeface="HY중고딕" pitchFamily="18" charset="-127"/>
              </a:rPr>
              <a:t> </a:t>
            </a:r>
            <a:r>
              <a:rPr lang="ko-KR" altLang="en-US" sz="2800">
                <a:latin typeface="HY중고딕" pitchFamily="18" charset="-127"/>
                <a:ea typeface="HY중고딕" pitchFamily="18" charset="-127"/>
              </a:rPr>
              <a:t>관계가 형성되는 외부테이블의 한 항목</a:t>
            </a:r>
          </a:p>
        </p:txBody>
      </p:sp>
      <p:sp>
        <p:nvSpPr>
          <p:cNvPr id="139276" name="Rectangle 31"/>
          <p:cNvSpPr>
            <a:spLocks noChangeArrowheads="1"/>
          </p:cNvSpPr>
          <p:nvPr/>
        </p:nvSpPr>
        <p:spPr bwMode="blackWhite">
          <a:xfrm>
            <a:off x="1147763" y="2995613"/>
            <a:ext cx="3022600" cy="566737"/>
          </a:xfrm>
          <a:prstGeom prst="rect">
            <a:avLst/>
          </a:prstGeom>
          <a:solidFill>
            <a:srgbClr val="EDEEF3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0" latinLnBrk="0" hangingPunct="0"/>
            <a:r>
              <a:rPr lang="en-US" altLang="ko-KR" sz="2800">
                <a:solidFill>
                  <a:srgbClr val="000066"/>
                </a:solidFill>
                <a:latin typeface="HY중고딕" pitchFamily="18" charset="-127"/>
                <a:ea typeface="HY중고딕" pitchFamily="18" charset="-127"/>
              </a:rPr>
              <a:t>References</a:t>
            </a:r>
          </a:p>
        </p:txBody>
      </p:sp>
      <p:sp>
        <p:nvSpPr>
          <p:cNvPr id="139277" name="Rectangle 32"/>
          <p:cNvSpPr>
            <a:spLocks noChangeArrowheads="1"/>
          </p:cNvSpPr>
          <p:nvPr/>
        </p:nvSpPr>
        <p:spPr bwMode="blackWhite">
          <a:xfrm>
            <a:off x="4170363" y="2995613"/>
            <a:ext cx="9067800" cy="56673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ko-KR" altLang="en-US" sz="2800">
                <a:latin typeface="HY중고딕" pitchFamily="18" charset="-127"/>
                <a:ea typeface="HY중고딕" pitchFamily="18" charset="-127"/>
              </a:rPr>
              <a:t>외부</a:t>
            </a:r>
            <a:r>
              <a:rPr lang="en-US" altLang="ko-KR" sz="2800">
                <a:latin typeface="HY중고딕" pitchFamily="18" charset="-127"/>
                <a:ea typeface="HY중고딕" pitchFamily="18" charset="-127"/>
              </a:rPr>
              <a:t>KEY </a:t>
            </a:r>
            <a:r>
              <a:rPr lang="ko-KR" altLang="en-US" sz="2800">
                <a:latin typeface="HY중고딕" pitchFamily="18" charset="-127"/>
                <a:ea typeface="HY중고딕" pitchFamily="18" charset="-127"/>
              </a:rPr>
              <a:t>지정시 사용</a:t>
            </a:r>
          </a:p>
        </p:txBody>
      </p:sp>
      <p:sp>
        <p:nvSpPr>
          <p:cNvPr id="139278" name="Rectangle 41"/>
          <p:cNvSpPr>
            <a:spLocks noChangeArrowheads="1"/>
          </p:cNvSpPr>
          <p:nvPr/>
        </p:nvSpPr>
        <p:spPr bwMode="auto">
          <a:xfrm>
            <a:off x="1133475" y="1112838"/>
            <a:ext cx="12001500" cy="79375"/>
          </a:xfrm>
          <a:prstGeom prst="rect">
            <a:avLst/>
          </a:prstGeom>
          <a:gradFill rotWithShape="0">
            <a:gsLst>
              <a:gs pos="0">
                <a:srgbClr val="E8B354"/>
              </a:gs>
              <a:gs pos="100000">
                <a:srgbClr val="FFFFFF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>
              <a:latin typeface="HY중고딕" pitchFamily="18" charset="-127"/>
            </a:endParaRPr>
          </a:p>
        </p:txBody>
      </p:sp>
      <p:sp>
        <p:nvSpPr>
          <p:cNvPr id="139279" name="AutoShape 42"/>
          <p:cNvSpPr>
            <a:spLocks noChangeArrowheads="1"/>
          </p:cNvSpPr>
          <p:nvPr/>
        </p:nvSpPr>
        <p:spPr bwMode="auto">
          <a:xfrm>
            <a:off x="1133475" y="631825"/>
            <a:ext cx="6719888" cy="568325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2D5A0"/>
              </a:gs>
              <a:gs pos="100000">
                <a:srgbClr val="FBF1DF"/>
              </a:gs>
            </a:gsLst>
            <a:path path="shape">
              <a:fillToRect l="50000" t="50000" r="50000" b="50000"/>
            </a:path>
          </a:gradFill>
          <a:ln w="3175">
            <a:noFill/>
            <a:round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30000"/>
              </a:lnSpc>
              <a:buFont typeface="Arial" pitchFamily="34" charset="0"/>
              <a:buNone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CREATE TABLE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Rectangle 23"/>
          <p:cNvSpPr>
            <a:spLocks noChangeArrowheads="1"/>
          </p:cNvSpPr>
          <p:nvPr/>
        </p:nvSpPr>
        <p:spPr bwMode="blackWhite">
          <a:xfrm>
            <a:off x="1147763" y="600075"/>
            <a:ext cx="6427787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상품분류정보테이블 생성</a:t>
            </a:r>
          </a:p>
        </p:txBody>
      </p:sp>
      <p:sp>
        <p:nvSpPr>
          <p:cNvPr id="403458" name="Rectangle 2"/>
          <p:cNvSpPr>
            <a:spLocks noChangeArrowheads="1"/>
          </p:cNvSpPr>
          <p:nvPr/>
        </p:nvSpPr>
        <p:spPr bwMode="blackWhite">
          <a:xfrm>
            <a:off x="1133475" y="1312863"/>
            <a:ext cx="12091988" cy="3727450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40000"/>
              </a:lnSpc>
              <a:buFont typeface="Wingdings" pitchFamily="2" charset="2"/>
              <a:buChar char="l"/>
              <a:defRPr/>
            </a:pP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 CREATE TABLE  </a:t>
            </a:r>
            <a:r>
              <a:rPr lang="en-US" altLang="ko-KR" sz="2400" err="1">
                <a:latin typeface="HY중고딕" pitchFamily="18" charset="-127"/>
                <a:ea typeface="굴림체" pitchFamily="49" charset="-127"/>
              </a:rPr>
              <a:t>lprod</a:t>
            </a:r>
            <a:endParaRPr lang="en-US" altLang="ko-KR" sz="24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(</a:t>
            </a:r>
          </a:p>
          <a:p>
            <a:pPr defTabSz="282575">
              <a:defRPr/>
            </a:pP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    </a:t>
            </a:r>
            <a:r>
              <a:rPr lang="en-US" altLang="ko-KR" sz="2400" err="1">
                <a:latin typeface="HY중고딕" pitchFamily="18" charset="-127"/>
                <a:ea typeface="굴림체" pitchFamily="49" charset="-127"/>
              </a:rPr>
              <a:t>lprod_id</a:t>
            </a: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   number(5) NOT NULL,           -- </a:t>
            </a:r>
            <a:r>
              <a:rPr lang="ko-KR" altLang="en-US" sz="2400" smtClean="0">
                <a:latin typeface="HY중고딕" pitchFamily="18" charset="-127"/>
                <a:ea typeface="굴림체" pitchFamily="49" charset="-127"/>
              </a:rPr>
              <a:t>순번</a:t>
            </a:r>
            <a:endParaRPr lang="ko-KR" altLang="en-US" sz="24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ko-KR" altLang="en-US" sz="2400">
                <a:latin typeface="HY중고딕" pitchFamily="18" charset="-127"/>
                <a:ea typeface="굴림체" pitchFamily="49" charset="-127"/>
              </a:rPr>
              <a:t>    </a:t>
            </a:r>
            <a:r>
              <a:rPr lang="en-US" altLang="ko-KR" sz="2400" err="1">
                <a:latin typeface="HY중고딕" pitchFamily="18" charset="-127"/>
                <a:ea typeface="굴림체" pitchFamily="49" charset="-127"/>
              </a:rPr>
              <a:t>lprod_gu</a:t>
            </a: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  char(4)     NOT NULL,            -- </a:t>
            </a:r>
            <a:r>
              <a:rPr lang="ko-KR" altLang="en-US" sz="2400">
                <a:latin typeface="HY중고딕" pitchFamily="18" charset="-127"/>
                <a:ea typeface="굴림체" pitchFamily="49" charset="-127"/>
              </a:rPr>
              <a:t>상품분류코드</a:t>
            </a:r>
          </a:p>
          <a:p>
            <a:pPr defTabSz="282575">
              <a:defRPr/>
            </a:pPr>
            <a:r>
              <a:rPr lang="ko-KR" altLang="en-US" sz="2400">
                <a:latin typeface="HY중고딕" pitchFamily="18" charset="-127"/>
                <a:ea typeface="굴림체" pitchFamily="49" charset="-127"/>
              </a:rPr>
              <a:t>    </a:t>
            </a:r>
            <a:r>
              <a:rPr lang="en-US" altLang="ko-KR" sz="2400" err="1">
                <a:latin typeface="HY중고딕" pitchFamily="18" charset="-127"/>
                <a:ea typeface="굴림체" pitchFamily="49" charset="-127"/>
              </a:rPr>
              <a:t>lprod_nm</a:t>
            </a: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  varchar2(40) NOT NULL,        -- </a:t>
            </a:r>
            <a:r>
              <a:rPr lang="ko-KR" altLang="en-US" sz="2400">
                <a:latin typeface="HY중고딕" pitchFamily="18" charset="-127"/>
                <a:ea typeface="굴림체" pitchFamily="49" charset="-127"/>
              </a:rPr>
              <a:t>상품분류명</a:t>
            </a:r>
          </a:p>
          <a:p>
            <a:pPr defTabSz="282575">
              <a:defRPr/>
            </a:pPr>
            <a:r>
              <a:rPr lang="ko-KR" altLang="en-US" sz="2400">
                <a:latin typeface="HY중고딕" pitchFamily="18" charset="-127"/>
                <a:ea typeface="굴림체" pitchFamily="49" charset="-127"/>
              </a:rPr>
              <a:t>    </a:t>
            </a: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Constraint </a:t>
            </a:r>
            <a:r>
              <a:rPr lang="en-US" altLang="ko-KR" sz="2400" err="1">
                <a:latin typeface="HY중고딕" pitchFamily="18" charset="-127"/>
                <a:ea typeface="굴림체" pitchFamily="49" charset="-127"/>
              </a:rPr>
              <a:t>pk_lprod</a:t>
            </a: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 Primary Key (</a:t>
            </a:r>
            <a:r>
              <a:rPr lang="en-US" altLang="ko-KR" sz="2400" err="1">
                <a:latin typeface="HY중고딕" pitchFamily="18" charset="-127"/>
                <a:ea typeface="굴림체" pitchFamily="49" charset="-127"/>
              </a:rPr>
              <a:t>lprod_gu</a:t>
            </a: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)</a:t>
            </a:r>
          </a:p>
          <a:p>
            <a:pPr defTabSz="282575">
              <a:defRPr/>
            </a:pP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 );</a:t>
            </a:r>
          </a:p>
        </p:txBody>
      </p:sp>
      <p:sp>
        <p:nvSpPr>
          <p:cNvPr id="140292" name="Rectangle 24"/>
          <p:cNvSpPr>
            <a:spLocks noChangeArrowheads="1"/>
          </p:cNvSpPr>
          <p:nvPr/>
        </p:nvSpPr>
        <p:spPr bwMode="auto">
          <a:xfrm>
            <a:off x="1133475" y="5645150"/>
            <a:ext cx="12001500" cy="82550"/>
          </a:xfrm>
          <a:prstGeom prst="rect">
            <a:avLst/>
          </a:prstGeom>
          <a:gradFill rotWithShape="0">
            <a:gsLst>
              <a:gs pos="0">
                <a:srgbClr val="E8B354"/>
              </a:gs>
              <a:gs pos="100000">
                <a:srgbClr val="FFFFFF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>
              <a:latin typeface="HY중고딕" pitchFamily="18" charset="-127"/>
            </a:endParaRPr>
          </a:p>
        </p:txBody>
      </p:sp>
      <p:sp>
        <p:nvSpPr>
          <p:cNvPr id="140293" name="AutoShape 25"/>
          <p:cNvSpPr>
            <a:spLocks noChangeArrowheads="1"/>
          </p:cNvSpPr>
          <p:nvPr/>
        </p:nvSpPr>
        <p:spPr bwMode="auto">
          <a:xfrm>
            <a:off x="1133475" y="5160963"/>
            <a:ext cx="6719888" cy="566737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2D5A0"/>
              </a:gs>
              <a:gs pos="100000">
                <a:srgbClr val="FBF1DF"/>
              </a:gs>
            </a:gsLst>
            <a:path path="shape">
              <a:fillToRect l="50000" t="50000" r="50000" b="50000"/>
            </a:path>
          </a:gradFill>
          <a:ln w="3175">
            <a:noFill/>
            <a:round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30000"/>
              </a:lnSpc>
              <a:buFont typeface="Arial" pitchFamily="34" charset="0"/>
              <a:buNone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INSERT</a:t>
            </a:r>
          </a:p>
        </p:txBody>
      </p:sp>
      <p:sp>
        <p:nvSpPr>
          <p:cNvPr id="403482" name="Rectangle 26"/>
          <p:cNvSpPr>
            <a:spLocks noChangeArrowheads="1"/>
          </p:cNvSpPr>
          <p:nvPr/>
        </p:nvSpPr>
        <p:spPr bwMode="blackWhite">
          <a:xfrm>
            <a:off x="1119188" y="5761038"/>
            <a:ext cx="12091987" cy="1439862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40000"/>
              </a:lnSpc>
              <a:buFont typeface="Wingdings" pitchFamily="2" charset="2"/>
              <a:buChar char="l"/>
              <a:defRPr/>
            </a:pP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 INSERT  INTO  </a:t>
            </a:r>
            <a:r>
              <a:rPr lang="ko-KR" altLang="en-US" sz="2400">
                <a:latin typeface="HY중고딕" pitchFamily="18" charset="-127"/>
                <a:ea typeface="굴림체" pitchFamily="49" charset="-127"/>
              </a:rPr>
              <a:t>테이블 명 </a:t>
            </a: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(</a:t>
            </a:r>
            <a:r>
              <a:rPr lang="ko-KR" altLang="en-US" sz="2400" err="1">
                <a:latin typeface="HY중고딕" pitchFamily="18" charset="-127"/>
                <a:ea typeface="굴림체" pitchFamily="49" charset="-127"/>
              </a:rPr>
              <a:t>필드명</a:t>
            </a: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1, </a:t>
            </a:r>
            <a:r>
              <a:rPr lang="ko-KR" altLang="en-US" sz="2400" err="1">
                <a:latin typeface="HY중고딕" pitchFamily="18" charset="-127"/>
                <a:ea typeface="굴림체" pitchFamily="49" charset="-127"/>
              </a:rPr>
              <a:t>필드명</a:t>
            </a: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2 . . .)</a:t>
            </a:r>
          </a:p>
          <a:p>
            <a:pPr lvl="1" defTabSz="282575">
              <a:lnSpc>
                <a:spcPct val="140000"/>
              </a:lnSpc>
              <a:defRPr/>
            </a:pP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             VALUES (</a:t>
            </a:r>
            <a:r>
              <a:rPr lang="ko-KR" altLang="en-US" sz="2400">
                <a:latin typeface="HY중고딕" pitchFamily="18" charset="-127"/>
                <a:ea typeface="굴림체" pitchFamily="49" charset="-127"/>
              </a:rPr>
              <a:t>값</a:t>
            </a: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1, </a:t>
            </a:r>
            <a:r>
              <a:rPr lang="ko-KR" altLang="en-US" sz="2400">
                <a:latin typeface="HY중고딕" pitchFamily="18" charset="-127"/>
                <a:ea typeface="굴림체" pitchFamily="49" charset="-127"/>
              </a:rPr>
              <a:t>값</a:t>
            </a: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2 . . </a:t>
            </a:r>
            <a:r>
              <a:rPr lang="en-US" altLang="ko-KR" sz="2400" smtClean="0">
                <a:latin typeface="HY중고딕" pitchFamily="18" charset="-127"/>
                <a:ea typeface="굴림체" pitchFamily="49" charset="-127"/>
              </a:rPr>
              <a:t>.); </a:t>
            </a:r>
            <a:endParaRPr lang="en-US" altLang="ko-KR" sz="2400">
              <a:solidFill>
                <a:srgbClr val="FFCCFF"/>
              </a:solidFill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140295" name="Rectangle 30"/>
          <p:cNvSpPr>
            <a:spLocks noChangeArrowheads="1"/>
          </p:cNvSpPr>
          <p:nvPr/>
        </p:nvSpPr>
        <p:spPr bwMode="blackWhite">
          <a:xfrm>
            <a:off x="1147763" y="7880350"/>
            <a:ext cx="3022600" cy="1133475"/>
          </a:xfrm>
          <a:prstGeom prst="rect">
            <a:avLst/>
          </a:prstGeom>
          <a:solidFill>
            <a:srgbClr val="EDEEF3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0" latinLnBrk="0" hangingPunct="0"/>
            <a:r>
              <a:rPr lang="en-US" altLang="ko-KR" sz="24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INSERT</a:t>
            </a:r>
          </a:p>
          <a:p>
            <a:pPr algn="ctr" eaLnBrk="0" latinLnBrk="0" hangingPunct="0"/>
            <a:r>
              <a:rPr lang="en-US" altLang="ko-KR" sz="24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INTO</a:t>
            </a:r>
          </a:p>
        </p:txBody>
      </p:sp>
      <p:sp>
        <p:nvSpPr>
          <p:cNvPr id="140296" name="Rectangle 31"/>
          <p:cNvSpPr>
            <a:spLocks noChangeArrowheads="1"/>
          </p:cNvSpPr>
          <p:nvPr/>
        </p:nvSpPr>
        <p:spPr bwMode="blackWhite">
          <a:xfrm>
            <a:off x="4170363" y="7880350"/>
            <a:ext cx="9067800" cy="113347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lvl="1"/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INSERT </a:t>
            </a:r>
            <a:r>
              <a:rPr lang="ko-KR" altLang="en-US" sz="2400">
                <a:latin typeface="HY중고딕" pitchFamily="18" charset="-127"/>
                <a:ea typeface="굴림체" pitchFamily="49" charset="-127"/>
              </a:rPr>
              <a:t>문은 데이터를 삽입한다</a:t>
            </a: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.</a:t>
            </a:r>
          </a:p>
          <a:p>
            <a:pPr lvl="1"/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INTO </a:t>
            </a:r>
            <a:r>
              <a:rPr lang="ko-KR" altLang="en-US" sz="2400">
                <a:latin typeface="HY중고딕" pitchFamily="18" charset="-127"/>
                <a:ea typeface="굴림체" pitchFamily="49" charset="-127"/>
              </a:rPr>
              <a:t>는 삽입될 테이블을 지정한다</a:t>
            </a: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. </a:t>
            </a:r>
          </a:p>
        </p:txBody>
      </p:sp>
      <p:sp>
        <p:nvSpPr>
          <p:cNvPr id="140297" name="Rectangle 32"/>
          <p:cNvSpPr>
            <a:spLocks noChangeArrowheads="1"/>
          </p:cNvSpPr>
          <p:nvPr/>
        </p:nvSpPr>
        <p:spPr bwMode="blackWhite">
          <a:xfrm>
            <a:off x="1147763" y="7304088"/>
            <a:ext cx="3022600" cy="566737"/>
          </a:xfrm>
          <a:prstGeom prst="rect">
            <a:avLst/>
          </a:prstGeom>
          <a:solidFill>
            <a:srgbClr val="DADCE6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항 목</a:t>
            </a:r>
          </a:p>
        </p:txBody>
      </p:sp>
      <p:sp>
        <p:nvSpPr>
          <p:cNvPr id="140298" name="Rectangle 33"/>
          <p:cNvSpPr>
            <a:spLocks noChangeArrowheads="1"/>
          </p:cNvSpPr>
          <p:nvPr/>
        </p:nvSpPr>
        <p:spPr bwMode="blackWhite">
          <a:xfrm>
            <a:off x="4170363" y="7304088"/>
            <a:ext cx="9067800" cy="566737"/>
          </a:xfrm>
          <a:prstGeom prst="rect">
            <a:avLst/>
          </a:prstGeom>
          <a:solidFill>
            <a:srgbClr val="DADCE6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내                용</a:t>
            </a:r>
          </a:p>
        </p:txBody>
      </p:sp>
      <p:sp>
        <p:nvSpPr>
          <p:cNvPr id="140299" name="Rectangle 34"/>
          <p:cNvSpPr>
            <a:spLocks noChangeArrowheads="1"/>
          </p:cNvSpPr>
          <p:nvPr/>
        </p:nvSpPr>
        <p:spPr bwMode="blackWhite">
          <a:xfrm>
            <a:off x="1147763" y="9009063"/>
            <a:ext cx="3022600" cy="1131887"/>
          </a:xfrm>
          <a:prstGeom prst="rect">
            <a:avLst/>
          </a:prstGeom>
          <a:solidFill>
            <a:srgbClr val="EDEEF3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altLang="ko-KR" sz="24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VALUES</a:t>
            </a:r>
          </a:p>
        </p:txBody>
      </p:sp>
      <p:sp>
        <p:nvSpPr>
          <p:cNvPr id="140300" name="Rectangle 35"/>
          <p:cNvSpPr>
            <a:spLocks noChangeArrowheads="1"/>
          </p:cNvSpPr>
          <p:nvPr/>
        </p:nvSpPr>
        <p:spPr bwMode="blackWhite">
          <a:xfrm>
            <a:off x="4170363" y="9009063"/>
            <a:ext cx="9067800" cy="113188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lvl="1"/>
            <a:r>
              <a:rPr lang="ko-KR" altLang="en-US" sz="2400">
                <a:latin typeface="HY중고딕" pitchFamily="18" charset="-127"/>
                <a:ea typeface="굴림체" pitchFamily="49" charset="-127"/>
              </a:rPr>
              <a:t>삽입하고자 하는 값들 을 지정</a:t>
            </a:r>
          </a:p>
          <a:p>
            <a:pPr lvl="1"/>
            <a:r>
              <a:rPr lang="ko-KR" altLang="en-US" sz="2400">
                <a:latin typeface="HY중고딕" pitchFamily="18" charset="-127"/>
                <a:ea typeface="굴림체" pitchFamily="49" charset="-127"/>
              </a:rPr>
              <a:t>즉</a:t>
            </a: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,  </a:t>
            </a:r>
            <a:r>
              <a:rPr lang="ko-KR" altLang="en-US" sz="2400">
                <a:latin typeface="HY중고딕" pitchFamily="18" charset="-127"/>
                <a:ea typeface="굴림체" pitchFamily="49" charset="-127"/>
              </a:rPr>
              <a:t>상수나  변수를 지정함</a:t>
            </a: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.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525" name="Rectangle 13"/>
          <p:cNvSpPr>
            <a:spLocks noChangeArrowheads="1"/>
          </p:cNvSpPr>
          <p:nvPr/>
        </p:nvSpPr>
        <p:spPr bwMode="blackWhite">
          <a:xfrm>
            <a:off x="1147763" y="600075"/>
            <a:ext cx="12090400" cy="9223375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defRPr/>
            </a:pPr>
            <a:r>
              <a:rPr lang="en-US" altLang="ko-KR" sz="2800">
                <a:latin typeface="HY중고딕" pitchFamily="18" charset="-127"/>
                <a:ea typeface="굴림체" pitchFamily="49" charset="-127"/>
              </a:rPr>
              <a:t>INSERT INTO </a:t>
            </a:r>
            <a:r>
              <a:rPr lang="en-US" altLang="ko-KR" sz="2800" err="1">
                <a:latin typeface="HY중고딕" pitchFamily="18" charset="-127"/>
                <a:ea typeface="굴림체" pitchFamily="49" charset="-127"/>
              </a:rPr>
              <a:t>lprod</a:t>
            </a:r>
            <a:r>
              <a:rPr lang="en-US" altLang="ko-KR" sz="2800">
                <a:latin typeface="HY중고딕" pitchFamily="18" charset="-127"/>
                <a:ea typeface="굴림체" pitchFamily="49" charset="-127"/>
              </a:rPr>
              <a:t> (</a:t>
            </a:r>
            <a:r>
              <a:rPr lang="en-US" altLang="ko-KR" sz="2800" err="1">
                <a:latin typeface="HY중고딕" pitchFamily="18" charset="-127"/>
                <a:ea typeface="굴림체" pitchFamily="49" charset="-127"/>
              </a:rPr>
              <a:t>lprod_id</a:t>
            </a:r>
            <a:r>
              <a:rPr lang="en-US" altLang="ko-KR" sz="2800">
                <a:latin typeface="HY중고딕" pitchFamily="18" charset="-127"/>
                <a:ea typeface="굴림체" pitchFamily="49" charset="-127"/>
              </a:rPr>
              <a:t>, </a:t>
            </a:r>
            <a:r>
              <a:rPr lang="en-US" altLang="ko-KR" sz="2800" err="1">
                <a:latin typeface="HY중고딕" pitchFamily="18" charset="-127"/>
                <a:ea typeface="굴림체" pitchFamily="49" charset="-127"/>
              </a:rPr>
              <a:t>lprod_gu,lprod_nm</a:t>
            </a:r>
            <a:r>
              <a:rPr lang="en-US" altLang="ko-KR" sz="2800">
                <a:latin typeface="HY중고딕" pitchFamily="18" charset="-127"/>
                <a:ea typeface="굴림체" pitchFamily="49" charset="-127"/>
              </a:rPr>
              <a:t>)</a:t>
            </a:r>
          </a:p>
          <a:p>
            <a:pPr defTabSz="282575">
              <a:defRPr/>
            </a:pPr>
            <a:r>
              <a:rPr lang="en-US" altLang="ko-KR" sz="2800">
                <a:latin typeface="HY중고딕" pitchFamily="18" charset="-127"/>
                <a:ea typeface="굴림체" pitchFamily="49" charset="-127"/>
              </a:rPr>
              <a:t>                                                    VALUES (1, 'P101', '</a:t>
            </a:r>
            <a:r>
              <a:rPr lang="ko-KR" altLang="en-US" sz="2800">
                <a:latin typeface="HY중고딕" pitchFamily="18" charset="-127"/>
                <a:ea typeface="굴림체" pitchFamily="49" charset="-127"/>
              </a:rPr>
              <a:t>컴퓨터제품</a:t>
            </a:r>
            <a:r>
              <a:rPr lang="en-US" altLang="ko-KR" sz="2800">
                <a:latin typeface="HY중고딕" pitchFamily="18" charset="-127"/>
                <a:ea typeface="굴림체" pitchFamily="49" charset="-127"/>
              </a:rPr>
              <a:t>') ;</a:t>
            </a:r>
          </a:p>
          <a:p>
            <a:pPr defTabSz="282575">
              <a:defRPr/>
            </a:pPr>
            <a:r>
              <a:rPr lang="en-US" altLang="ko-KR" sz="2800">
                <a:latin typeface="HY중고딕" pitchFamily="18" charset="-127"/>
                <a:ea typeface="굴림체" pitchFamily="49" charset="-127"/>
              </a:rPr>
              <a:t>INSERT INTO </a:t>
            </a:r>
            <a:r>
              <a:rPr lang="en-US" altLang="ko-KR" sz="2800" err="1">
                <a:latin typeface="HY중고딕" pitchFamily="18" charset="-127"/>
                <a:ea typeface="굴림체" pitchFamily="49" charset="-127"/>
              </a:rPr>
              <a:t>lprod</a:t>
            </a:r>
            <a:r>
              <a:rPr lang="en-US" altLang="ko-KR" sz="2800"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800">
                <a:latin typeface="HY중고딕" pitchFamily="18" charset="-127"/>
              </a:rPr>
              <a:t>(</a:t>
            </a:r>
            <a:r>
              <a:rPr lang="en-US" altLang="ko-KR" sz="2800" err="1">
                <a:latin typeface="HY중고딕" pitchFamily="18" charset="-127"/>
              </a:rPr>
              <a:t>lprod_id</a:t>
            </a:r>
            <a:r>
              <a:rPr lang="en-US" altLang="ko-KR" sz="2800">
                <a:latin typeface="HY중고딕" pitchFamily="18" charset="-127"/>
              </a:rPr>
              <a:t>, </a:t>
            </a:r>
            <a:r>
              <a:rPr lang="en-US" altLang="ko-KR" sz="2800" err="1">
                <a:latin typeface="HY중고딕" pitchFamily="18" charset="-127"/>
              </a:rPr>
              <a:t>lprod_gu,lprod_nm</a:t>
            </a:r>
            <a:r>
              <a:rPr lang="en-US" altLang="ko-KR" sz="2800">
                <a:latin typeface="HY중고딕" pitchFamily="18" charset="-127"/>
              </a:rPr>
              <a:t>)</a:t>
            </a:r>
            <a:endParaRPr lang="en-US" altLang="ko-KR" sz="28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800">
                <a:latin typeface="HY중고딕" pitchFamily="18" charset="-127"/>
                <a:ea typeface="굴림체" pitchFamily="49" charset="-127"/>
              </a:rPr>
              <a:t>                                                     VALUES (2, 'P102', '</a:t>
            </a:r>
            <a:r>
              <a:rPr lang="ko-KR" altLang="en-US" sz="2800">
                <a:latin typeface="HY중고딕" pitchFamily="18" charset="-127"/>
                <a:ea typeface="굴림체" pitchFamily="49" charset="-127"/>
              </a:rPr>
              <a:t>전자제품</a:t>
            </a:r>
            <a:r>
              <a:rPr lang="en-US" altLang="ko-KR" sz="2800">
                <a:latin typeface="HY중고딕" pitchFamily="18" charset="-127"/>
                <a:ea typeface="굴림체" pitchFamily="49" charset="-127"/>
              </a:rPr>
              <a:t>'); </a:t>
            </a:r>
          </a:p>
          <a:p>
            <a:pPr defTabSz="282575">
              <a:defRPr/>
            </a:pPr>
            <a:r>
              <a:rPr lang="en-US" altLang="ko-KR" sz="2800">
                <a:latin typeface="HY중고딕" pitchFamily="18" charset="-127"/>
                <a:ea typeface="굴림체" pitchFamily="49" charset="-127"/>
              </a:rPr>
              <a:t>INSERT INTO </a:t>
            </a:r>
            <a:r>
              <a:rPr lang="en-US" altLang="ko-KR" sz="2800" err="1">
                <a:latin typeface="HY중고딕" pitchFamily="18" charset="-127"/>
                <a:ea typeface="굴림체" pitchFamily="49" charset="-127"/>
              </a:rPr>
              <a:t>lprod</a:t>
            </a:r>
            <a:r>
              <a:rPr lang="en-US" altLang="ko-KR" sz="2800"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800">
                <a:latin typeface="HY중고딕" pitchFamily="18" charset="-127"/>
              </a:rPr>
              <a:t>(</a:t>
            </a:r>
            <a:r>
              <a:rPr lang="en-US" altLang="ko-KR" sz="2800" err="1">
                <a:latin typeface="HY중고딕" pitchFamily="18" charset="-127"/>
              </a:rPr>
              <a:t>lprod_id</a:t>
            </a:r>
            <a:r>
              <a:rPr lang="en-US" altLang="ko-KR" sz="2800">
                <a:latin typeface="HY중고딕" pitchFamily="18" charset="-127"/>
              </a:rPr>
              <a:t>, </a:t>
            </a:r>
            <a:r>
              <a:rPr lang="en-US" altLang="ko-KR" sz="2800" err="1">
                <a:latin typeface="HY중고딕" pitchFamily="18" charset="-127"/>
              </a:rPr>
              <a:t>lprod_gu,lprod_nm</a:t>
            </a:r>
            <a:r>
              <a:rPr lang="en-US" altLang="ko-KR" sz="2800">
                <a:latin typeface="HY중고딕" pitchFamily="18" charset="-127"/>
              </a:rPr>
              <a:t>)</a:t>
            </a:r>
            <a:endParaRPr lang="en-US" altLang="ko-KR" sz="28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800">
                <a:latin typeface="HY중고딕" pitchFamily="18" charset="-127"/>
                <a:ea typeface="굴림체" pitchFamily="49" charset="-127"/>
              </a:rPr>
              <a:t>                                                    VALUES (3, 'P201', '</a:t>
            </a:r>
            <a:r>
              <a:rPr lang="ko-KR" altLang="en-US" sz="2800" err="1">
                <a:latin typeface="HY중고딕" pitchFamily="18" charset="-127"/>
                <a:ea typeface="굴림체" pitchFamily="49" charset="-127"/>
              </a:rPr>
              <a:t>여성캐쥬얼</a:t>
            </a:r>
            <a:r>
              <a:rPr lang="en-US" altLang="ko-KR" sz="2800">
                <a:latin typeface="HY중고딕" pitchFamily="18" charset="-127"/>
                <a:ea typeface="굴림체" pitchFamily="49" charset="-127"/>
              </a:rPr>
              <a:t>') </a:t>
            </a:r>
          </a:p>
          <a:p>
            <a:pPr defTabSz="282575">
              <a:defRPr/>
            </a:pPr>
            <a:r>
              <a:rPr lang="en-US" altLang="ko-KR" sz="2800">
                <a:latin typeface="HY중고딕" pitchFamily="18" charset="-127"/>
                <a:ea typeface="굴림체" pitchFamily="49" charset="-127"/>
              </a:rPr>
              <a:t>INSERT INTO </a:t>
            </a:r>
            <a:r>
              <a:rPr lang="en-US" altLang="ko-KR" sz="2800" err="1">
                <a:latin typeface="HY중고딕" pitchFamily="18" charset="-127"/>
                <a:ea typeface="굴림체" pitchFamily="49" charset="-127"/>
              </a:rPr>
              <a:t>lprod</a:t>
            </a:r>
            <a:r>
              <a:rPr lang="en-US" altLang="ko-KR" sz="2800"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800">
                <a:latin typeface="HY중고딕" pitchFamily="18" charset="-127"/>
              </a:rPr>
              <a:t>(</a:t>
            </a:r>
            <a:r>
              <a:rPr lang="en-US" altLang="ko-KR" sz="2800" err="1">
                <a:latin typeface="HY중고딕" pitchFamily="18" charset="-127"/>
              </a:rPr>
              <a:t>lprod_id</a:t>
            </a:r>
            <a:r>
              <a:rPr lang="en-US" altLang="ko-KR" sz="2800">
                <a:latin typeface="HY중고딕" pitchFamily="18" charset="-127"/>
              </a:rPr>
              <a:t>, </a:t>
            </a:r>
            <a:r>
              <a:rPr lang="en-US" altLang="ko-KR" sz="2800" err="1">
                <a:latin typeface="HY중고딕" pitchFamily="18" charset="-127"/>
              </a:rPr>
              <a:t>lprod_gu,lprod_nm</a:t>
            </a:r>
            <a:r>
              <a:rPr lang="en-US" altLang="ko-KR" sz="2800">
                <a:latin typeface="HY중고딕" pitchFamily="18" charset="-127"/>
              </a:rPr>
              <a:t>)</a:t>
            </a:r>
            <a:endParaRPr lang="en-US" altLang="ko-KR" sz="28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800">
                <a:latin typeface="HY중고딕" pitchFamily="18" charset="-127"/>
                <a:ea typeface="굴림체" pitchFamily="49" charset="-127"/>
              </a:rPr>
              <a:t>                                                    VALUES (4, 'P202', '</a:t>
            </a:r>
            <a:r>
              <a:rPr lang="ko-KR" altLang="en-US" sz="2800" err="1">
                <a:latin typeface="HY중고딕" pitchFamily="18" charset="-127"/>
                <a:ea typeface="굴림체" pitchFamily="49" charset="-127"/>
              </a:rPr>
              <a:t>남성캐쥬얼</a:t>
            </a:r>
            <a:r>
              <a:rPr lang="en-US" altLang="ko-KR" sz="2800">
                <a:latin typeface="HY중고딕" pitchFamily="18" charset="-127"/>
                <a:ea typeface="굴림체" pitchFamily="49" charset="-127"/>
              </a:rPr>
              <a:t>'); </a:t>
            </a:r>
          </a:p>
          <a:p>
            <a:pPr defTabSz="282575">
              <a:defRPr/>
            </a:pPr>
            <a:r>
              <a:rPr lang="en-US" altLang="ko-KR" sz="2800">
                <a:latin typeface="HY중고딕" pitchFamily="18" charset="-127"/>
                <a:ea typeface="굴림체" pitchFamily="49" charset="-127"/>
              </a:rPr>
              <a:t>INSERT INTO </a:t>
            </a:r>
            <a:r>
              <a:rPr lang="en-US" altLang="ko-KR" sz="2800" err="1">
                <a:latin typeface="HY중고딕" pitchFamily="18" charset="-127"/>
                <a:ea typeface="굴림체" pitchFamily="49" charset="-127"/>
              </a:rPr>
              <a:t>lprod</a:t>
            </a:r>
            <a:r>
              <a:rPr lang="en-US" altLang="ko-KR" sz="2800"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800">
                <a:latin typeface="HY중고딕" pitchFamily="18" charset="-127"/>
              </a:rPr>
              <a:t>(</a:t>
            </a:r>
            <a:r>
              <a:rPr lang="en-US" altLang="ko-KR" sz="2800" err="1">
                <a:latin typeface="HY중고딕" pitchFamily="18" charset="-127"/>
              </a:rPr>
              <a:t>lprod_id</a:t>
            </a:r>
            <a:r>
              <a:rPr lang="en-US" altLang="ko-KR" sz="2800">
                <a:latin typeface="HY중고딕" pitchFamily="18" charset="-127"/>
              </a:rPr>
              <a:t>, </a:t>
            </a:r>
            <a:r>
              <a:rPr lang="en-US" altLang="ko-KR" sz="2800" err="1">
                <a:latin typeface="HY중고딕" pitchFamily="18" charset="-127"/>
              </a:rPr>
              <a:t>lprod_gu,lprod_nm</a:t>
            </a:r>
            <a:r>
              <a:rPr lang="en-US" altLang="ko-KR" sz="2800">
                <a:latin typeface="HY중고딕" pitchFamily="18" charset="-127"/>
              </a:rPr>
              <a:t>)</a:t>
            </a:r>
            <a:endParaRPr lang="en-US" altLang="ko-KR" sz="28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800">
                <a:latin typeface="HY중고딕" pitchFamily="18" charset="-127"/>
                <a:ea typeface="굴림체" pitchFamily="49" charset="-127"/>
              </a:rPr>
              <a:t>                                                   VALUES (5, 'P301', '</a:t>
            </a:r>
            <a:r>
              <a:rPr lang="ko-KR" altLang="en-US" sz="2800">
                <a:latin typeface="HY중고딕" pitchFamily="18" charset="-127"/>
                <a:ea typeface="굴림체" pitchFamily="49" charset="-127"/>
              </a:rPr>
              <a:t>피혁잡화</a:t>
            </a:r>
            <a:r>
              <a:rPr lang="en-US" altLang="ko-KR" sz="2800">
                <a:latin typeface="HY중고딕" pitchFamily="18" charset="-127"/>
                <a:ea typeface="굴림체" pitchFamily="49" charset="-127"/>
              </a:rPr>
              <a:t>'); </a:t>
            </a:r>
          </a:p>
          <a:p>
            <a:pPr defTabSz="282575">
              <a:defRPr/>
            </a:pPr>
            <a:r>
              <a:rPr lang="en-US" altLang="ko-KR" sz="2800">
                <a:latin typeface="HY중고딕" pitchFamily="18" charset="-127"/>
                <a:ea typeface="굴림체" pitchFamily="49" charset="-127"/>
              </a:rPr>
              <a:t>INSERT INTO </a:t>
            </a:r>
            <a:r>
              <a:rPr lang="en-US" altLang="ko-KR" sz="2800" err="1">
                <a:latin typeface="HY중고딕" pitchFamily="18" charset="-127"/>
                <a:ea typeface="굴림체" pitchFamily="49" charset="-127"/>
              </a:rPr>
              <a:t>lprod</a:t>
            </a:r>
            <a:r>
              <a:rPr lang="en-US" altLang="ko-KR" sz="2800"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800">
                <a:latin typeface="HY중고딕" pitchFamily="18" charset="-127"/>
              </a:rPr>
              <a:t>(</a:t>
            </a:r>
            <a:r>
              <a:rPr lang="en-US" altLang="ko-KR" sz="2800" err="1">
                <a:latin typeface="HY중고딕" pitchFamily="18" charset="-127"/>
              </a:rPr>
              <a:t>lprod_id</a:t>
            </a:r>
            <a:r>
              <a:rPr lang="en-US" altLang="ko-KR" sz="2800">
                <a:latin typeface="HY중고딕" pitchFamily="18" charset="-127"/>
              </a:rPr>
              <a:t>, </a:t>
            </a:r>
            <a:r>
              <a:rPr lang="en-US" altLang="ko-KR" sz="2800" err="1">
                <a:latin typeface="HY중고딕" pitchFamily="18" charset="-127"/>
              </a:rPr>
              <a:t>lprod_gu,lprod_nm</a:t>
            </a:r>
            <a:r>
              <a:rPr lang="en-US" altLang="ko-KR" sz="2800">
                <a:latin typeface="HY중고딕" pitchFamily="18" charset="-127"/>
              </a:rPr>
              <a:t>)</a:t>
            </a:r>
            <a:endParaRPr lang="en-US" altLang="ko-KR" sz="28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800">
                <a:latin typeface="HY중고딕" pitchFamily="18" charset="-127"/>
                <a:ea typeface="굴림체" pitchFamily="49" charset="-127"/>
              </a:rPr>
              <a:t>                                                   VALUES (6, 'P302', '</a:t>
            </a:r>
            <a:r>
              <a:rPr lang="ko-KR" altLang="en-US" sz="2800">
                <a:latin typeface="HY중고딕" pitchFamily="18" charset="-127"/>
                <a:ea typeface="굴림체" pitchFamily="49" charset="-127"/>
              </a:rPr>
              <a:t>화장품</a:t>
            </a:r>
            <a:r>
              <a:rPr lang="en-US" altLang="ko-KR" sz="2800">
                <a:latin typeface="HY중고딕" pitchFamily="18" charset="-127"/>
                <a:ea typeface="굴림체" pitchFamily="49" charset="-127"/>
              </a:rPr>
              <a:t>');</a:t>
            </a:r>
          </a:p>
          <a:p>
            <a:pPr defTabSz="282575">
              <a:defRPr/>
            </a:pPr>
            <a:r>
              <a:rPr lang="en-US" altLang="ko-KR" sz="2800">
                <a:latin typeface="HY중고딕" pitchFamily="18" charset="-127"/>
                <a:ea typeface="굴림체" pitchFamily="49" charset="-127"/>
              </a:rPr>
              <a:t>INSERT INTO </a:t>
            </a:r>
            <a:r>
              <a:rPr lang="en-US" altLang="ko-KR" sz="2800" err="1">
                <a:latin typeface="HY중고딕" pitchFamily="18" charset="-127"/>
                <a:ea typeface="굴림체" pitchFamily="49" charset="-127"/>
              </a:rPr>
              <a:t>lprod</a:t>
            </a:r>
            <a:r>
              <a:rPr lang="en-US" altLang="ko-KR" sz="2800"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800">
                <a:latin typeface="HY중고딕" pitchFamily="18" charset="-127"/>
              </a:rPr>
              <a:t>(</a:t>
            </a:r>
            <a:r>
              <a:rPr lang="en-US" altLang="ko-KR" sz="2800" err="1">
                <a:latin typeface="HY중고딕" pitchFamily="18" charset="-127"/>
              </a:rPr>
              <a:t>lprod_id</a:t>
            </a:r>
            <a:r>
              <a:rPr lang="en-US" altLang="ko-KR" sz="2800">
                <a:latin typeface="HY중고딕" pitchFamily="18" charset="-127"/>
              </a:rPr>
              <a:t>, </a:t>
            </a:r>
            <a:r>
              <a:rPr lang="en-US" altLang="ko-KR" sz="2800" err="1">
                <a:latin typeface="HY중고딕" pitchFamily="18" charset="-127"/>
              </a:rPr>
              <a:t>lprod_gu,lprod_nm</a:t>
            </a:r>
            <a:r>
              <a:rPr lang="en-US" altLang="ko-KR" sz="2800">
                <a:latin typeface="HY중고딕" pitchFamily="18" charset="-127"/>
              </a:rPr>
              <a:t>)</a:t>
            </a:r>
            <a:endParaRPr lang="en-US" altLang="ko-KR" sz="28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800">
                <a:latin typeface="HY중고딕" pitchFamily="18" charset="-127"/>
                <a:ea typeface="굴림체" pitchFamily="49" charset="-127"/>
              </a:rPr>
              <a:t>                                                   VALUES (7, 'P401', '</a:t>
            </a:r>
            <a:r>
              <a:rPr lang="ko-KR" altLang="en-US" sz="2800">
                <a:latin typeface="HY중고딕" pitchFamily="18" charset="-127"/>
                <a:ea typeface="굴림체" pitchFamily="49" charset="-127"/>
              </a:rPr>
              <a:t>음반</a:t>
            </a:r>
            <a:r>
              <a:rPr lang="en-US" altLang="ko-KR" sz="2800">
                <a:latin typeface="HY중고딕" pitchFamily="18" charset="-127"/>
                <a:ea typeface="굴림체" pitchFamily="49" charset="-127"/>
              </a:rPr>
              <a:t>/CD');</a:t>
            </a:r>
          </a:p>
          <a:p>
            <a:pPr defTabSz="282575">
              <a:defRPr/>
            </a:pPr>
            <a:r>
              <a:rPr lang="en-US" altLang="ko-KR" sz="2800">
                <a:latin typeface="HY중고딕" pitchFamily="18" charset="-127"/>
                <a:ea typeface="굴림체" pitchFamily="49" charset="-127"/>
              </a:rPr>
              <a:t>INSERT INTO </a:t>
            </a:r>
            <a:r>
              <a:rPr lang="en-US" altLang="ko-KR" sz="2800" err="1">
                <a:latin typeface="HY중고딕" pitchFamily="18" charset="-127"/>
                <a:ea typeface="굴림체" pitchFamily="49" charset="-127"/>
              </a:rPr>
              <a:t>lprod</a:t>
            </a:r>
            <a:r>
              <a:rPr lang="en-US" altLang="ko-KR" sz="2800"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800">
                <a:latin typeface="HY중고딕" pitchFamily="18" charset="-127"/>
              </a:rPr>
              <a:t>(</a:t>
            </a:r>
            <a:r>
              <a:rPr lang="en-US" altLang="ko-KR" sz="2800" err="1">
                <a:latin typeface="HY중고딕" pitchFamily="18" charset="-127"/>
              </a:rPr>
              <a:t>lprod_id</a:t>
            </a:r>
            <a:r>
              <a:rPr lang="en-US" altLang="ko-KR" sz="2800">
                <a:latin typeface="HY중고딕" pitchFamily="18" charset="-127"/>
              </a:rPr>
              <a:t>, </a:t>
            </a:r>
            <a:r>
              <a:rPr lang="en-US" altLang="ko-KR" sz="2800" err="1">
                <a:latin typeface="HY중고딕" pitchFamily="18" charset="-127"/>
              </a:rPr>
              <a:t>lprod_gu,lprod_nm</a:t>
            </a:r>
            <a:r>
              <a:rPr lang="en-US" altLang="ko-KR" sz="2800">
                <a:latin typeface="HY중고딕" pitchFamily="18" charset="-127"/>
              </a:rPr>
              <a:t>)</a:t>
            </a:r>
            <a:endParaRPr lang="en-US" altLang="ko-KR" sz="28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800">
                <a:latin typeface="HY중고딕" pitchFamily="18" charset="-127"/>
                <a:ea typeface="굴림체" pitchFamily="49" charset="-127"/>
              </a:rPr>
              <a:t>                                                   VALUES (8, 'P402', '</a:t>
            </a:r>
            <a:r>
              <a:rPr lang="ko-KR" altLang="en-US" sz="2800">
                <a:latin typeface="HY중고딕" pitchFamily="18" charset="-127"/>
                <a:ea typeface="굴림체" pitchFamily="49" charset="-127"/>
              </a:rPr>
              <a:t>도서</a:t>
            </a:r>
            <a:r>
              <a:rPr lang="en-US" altLang="ko-KR" sz="2800">
                <a:latin typeface="HY중고딕" pitchFamily="18" charset="-127"/>
                <a:ea typeface="굴림체" pitchFamily="49" charset="-127"/>
              </a:rPr>
              <a:t>'); </a:t>
            </a:r>
          </a:p>
          <a:p>
            <a:pPr defTabSz="282575">
              <a:defRPr/>
            </a:pPr>
            <a:r>
              <a:rPr lang="en-US" altLang="ko-KR" sz="2800">
                <a:latin typeface="HY중고딕" pitchFamily="18" charset="-127"/>
                <a:ea typeface="굴림체" pitchFamily="49" charset="-127"/>
              </a:rPr>
              <a:t>INSERT INTO </a:t>
            </a:r>
            <a:r>
              <a:rPr lang="en-US" altLang="ko-KR" sz="2800" err="1">
                <a:latin typeface="HY중고딕" pitchFamily="18" charset="-127"/>
                <a:ea typeface="굴림체" pitchFamily="49" charset="-127"/>
              </a:rPr>
              <a:t>lprod</a:t>
            </a:r>
            <a:r>
              <a:rPr lang="en-US" altLang="ko-KR" sz="2800"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800">
                <a:latin typeface="HY중고딕" pitchFamily="18" charset="-127"/>
              </a:rPr>
              <a:t>(</a:t>
            </a:r>
            <a:r>
              <a:rPr lang="en-US" altLang="ko-KR" sz="2800" err="1">
                <a:latin typeface="HY중고딕" pitchFamily="18" charset="-127"/>
              </a:rPr>
              <a:t>lprod_id</a:t>
            </a:r>
            <a:r>
              <a:rPr lang="en-US" altLang="ko-KR" sz="2800">
                <a:latin typeface="HY중고딕" pitchFamily="18" charset="-127"/>
              </a:rPr>
              <a:t>, </a:t>
            </a:r>
            <a:r>
              <a:rPr lang="en-US" altLang="ko-KR" sz="2800" err="1">
                <a:latin typeface="HY중고딕" pitchFamily="18" charset="-127"/>
              </a:rPr>
              <a:t>lprod_gu,lprod_nm</a:t>
            </a:r>
            <a:r>
              <a:rPr lang="en-US" altLang="ko-KR" sz="2800">
                <a:latin typeface="HY중고딕" pitchFamily="18" charset="-127"/>
              </a:rPr>
              <a:t>)</a:t>
            </a:r>
            <a:endParaRPr lang="en-US" altLang="ko-KR" sz="28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800">
                <a:latin typeface="HY중고딕" pitchFamily="18" charset="-127"/>
                <a:ea typeface="굴림체" pitchFamily="49" charset="-127"/>
              </a:rPr>
              <a:t>                                                   VALUES (9, 'P403', '</a:t>
            </a:r>
            <a:r>
              <a:rPr lang="ko-KR" altLang="en-US" sz="2800" err="1">
                <a:latin typeface="HY중고딕" pitchFamily="18" charset="-127"/>
                <a:ea typeface="굴림체" pitchFamily="49" charset="-127"/>
              </a:rPr>
              <a:t>문구류</a:t>
            </a:r>
            <a:r>
              <a:rPr lang="en-US" altLang="ko-KR" sz="2800">
                <a:latin typeface="HY중고딕" pitchFamily="18" charset="-127"/>
                <a:ea typeface="굴림체" pitchFamily="49" charset="-127"/>
              </a:rPr>
              <a:t>') ;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2"/>
          <p:cNvSpPr>
            <a:spLocks noChangeArrowheads="1"/>
          </p:cNvSpPr>
          <p:nvPr/>
        </p:nvSpPr>
        <p:spPr bwMode="blackWhite">
          <a:xfrm>
            <a:off x="1147763" y="600075"/>
            <a:ext cx="6427787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en-US" altLang="ko-KR" sz="22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SELECT</a:t>
            </a:r>
          </a:p>
        </p:txBody>
      </p:sp>
      <p:sp>
        <p:nvSpPr>
          <p:cNvPr id="404483" name="Rectangle 3"/>
          <p:cNvSpPr>
            <a:spLocks noChangeArrowheads="1"/>
          </p:cNvSpPr>
          <p:nvPr/>
        </p:nvSpPr>
        <p:spPr bwMode="blackWhite">
          <a:xfrm>
            <a:off x="1133475" y="1200150"/>
            <a:ext cx="12091988" cy="4208463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20000"/>
              </a:lnSpc>
              <a:buFont typeface="Wingdings" pitchFamily="2" charset="2"/>
              <a:buChar char="l"/>
              <a:defRPr/>
            </a:pP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 SELECT  [ DISTINCT ]  &lt;</a:t>
            </a:r>
            <a:r>
              <a:rPr lang="ko-KR" altLang="en-US" sz="2400">
                <a:latin typeface="HY중고딕" pitchFamily="18" charset="-127"/>
                <a:ea typeface="굴림체" pitchFamily="49" charset="-127"/>
              </a:rPr>
              <a:t>데이터 목록</a:t>
            </a: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&gt;</a:t>
            </a:r>
          </a:p>
          <a:p>
            <a:pPr lvl="1" defTabSz="282575">
              <a:lnSpc>
                <a:spcPct val="120000"/>
              </a:lnSpc>
              <a:defRPr/>
            </a:pP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FROM &lt;</a:t>
            </a:r>
            <a:r>
              <a:rPr lang="ko-KR" altLang="en-US" sz="2400">
                <a:latin typeface="HY중고딕" pitchFamily="18" charset="-127"/>
                <a:ea typeface="굴림체" pitchFamily="49" charset="-127"/>
              </a:rPr>
              <a:t>테이블목록</a:t>
            </a: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&gt;</a:t>
            </a:r>
          </a:p>
          <a:p>
            <a:pPr lvl="1" defTabSz="282575">
              <a:lnSpc>
                <a:spcPct val="120000"/>
              </a:lnSpc>
              <a:defRPr/>
            </a:pP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WHERE &lt;</a:t>
            </a:r>
            <a:r>
              <a:rPr lang="ko-KR" altLang="en-US" sz="2400">
                <a:latin typeface="HY중고딕" pitchFamily="18" charset="-127"/>
                <a:ea typeface="굴림체" pitchFamily="49" charset="-127"/>
              </a:rPr>
              <a:t>검색 조건</a:t>
            </a: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&gt; </a:t>
            </a:r>
          </a:p>
          <a:p>
            <a:pPr lvl="1" defTabSz="282575">
              <a:lnSpc>
                <a:spcPct val="120000"/>
              </a:lnSpc>
              <a:defRPr/>
            </a:pP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[ GROUP BY &lt;</a:t>
            </a:r>
            <a:r>
              <a:rPr lang="ko-KR" altLang="en-US" sz="2400">
                <a:latin typeface="HY중고딕" pitchFamily="18" charset="-127"/>
                <a:ea typeface="굴림체" pitchFamily="49" charset="-127"/>
              </a:rPr>
              <a:t>열 목록</a:t>
            </a: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&gt; ] </a:t>
            </a:r>
          </a:p>
          <a:p>
            <a:pPr lvl="1" defTabSz="282575">
              <a:lnSpc>
                <a:spcPct val="120000"/>
              </a:lnSpc>
              <a:defRPr/>
            </a:pP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[ HAVING &lt;</a:t>
            </a:r>
            <a:r>
              <a:rPr lang="ko-KR" altLang="en-US" sz="2400">
                <a:latin typeface="HY중고딕" pitchFamily="18" charset="-127"/>
                <a:ea typeface="굴림체" pitchFamily="49" charset="-127"/>
              </a:rPr>
              <a:t>검색 조건</a:t>
            </a: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&gt; ] </a:t>
            </a:r>
          </a:p>
          <a:p>
            <a:pPr lvl="1" defTabSz="282575">
              <a:lnSpc>
                <a:spcPct val="120000"/>
              </a:lnSpc>
              <a:defRPr/>
            </a:pP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[ ORDER BY &lt;</a:t>
            </a:r>
            <a:r>
              <a:rPr lang="ko-KR" altLang="en-US" sz="2400">
                <a:latin typeface="HY중고딕" pitchFamily="18" charset="-127"/>
                <a:ea typeface="굴림체" pitchFamily="49" charset="-127"/>
              </a:rPr>
              <a:t>열 목록</a:t>
            </a: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&gt; ]</a:t>
            </a:r>
            <a:endParaRPr lang="en-US" altLang="ko-KR" sz="2400">
              <a:solidFill>
                <a:srgbClr val="FFCCFF"/>
              </a:solidFill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142340" name="Rectangle 6"/>
          <p:cNvSpPr>
            <a:spLocks noChangeArrowheads="1"/>
          </p:cNvSpPr>
          <p:nvPr/>
        </p:nvSpPr>
        <p:spPr bwMode="blackWhite">
          <a:xfrm>
            <a:off x="1147763" y="5521325"/>
            <a:ext cx="3022600" cy="566738"/>
          </a:xfrm>
          <a:prstGeom prst="rect">
            <a:avLst/>
          </a:prstGeom>
          <a:solidFill>
            <a:srgbClr val="DADCE6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항 목</a:t>
            </a:r>
          </a:p>
        </p:txBody>
      </p:sp>
      <p:sp>
        <p:nvSpPr>
          <p:cNvPr id="142341" name="Rectangle 7"/>
          <p:cNvSpPr>
            <a:spLocks noChangeArrowheads="1"/>
          </p:cNvSpPr>
          <p:nvPr/>
        </p:nvSpPr>
        <p:spPr bwMode="blackWhite">
          <a:xfrm>
            <a:off x="4170363" y="5521325"/>
            <a:ext cx="9067800" cy="566738"/>
          </a:xfrm>
          <a:prstGeom prst="rect">
            <a:avLst/>
          </a:prstGeom>
          <a:solidFill>
            <a:srgbClr val="DADCE6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내                용</a:t>
            </a:r>
          </a:p>
        </p:txBody>
      </p:sp>
      <p:sp>
        <p:nvSpPr>
          <p:cNvPr id="142342" name="Rectangle 14"/>
          <p:cNvSpPr>
            <a:spLocks noChangeArrowheads="1"/>
          </p:cNvSpPr>
          <p:nvPr/>
        </p:nvSpPr>
        <p:spPr bwMode="blackWhite">
          <a:xfrm>
            <a:off x="1147763" y="6083300"/>
            <a:ext cx="3022600" cy="566738"/>
          </a:xfrm>
          <a:prstGeom prst="rect">
            <a:avLst/>
          </a:prstGeom>
          <a:solidFill>
            <a:srgbClr val="EDEEF3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0" latinLnBrk="0" hangingPunct="0"/>
            <a:r>
              <a:rPr lang="en-US" altLang="ko-KR" sz="24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SELECT</a:t>
            </a:r>
          </a:p>
        </p:txBody>
      </p:sp>
      <p:sp>
        <p:nvSpPr>
          <p:cNvPr id="142343" name="Rectangle 15"/>
          <p:cNvSpPr>
            <a:spLocks noChangeArrowheads="1"/>
          </p:cNvSpPr>
          <p:nvPr/>
        </p:nvSpPr>
        <p:spPr bwMode="blackWhite">
          <a:xfrm>
            <a:off x="4170363" y="6083300"/>
            <a:ext cx="9067800" cy="56673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>
              <a:lnSpc>
                <a:spcPct val="80000"/>
              </a:lnSpc>
            </a:pP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400">
                <a:latin typeface="HY중고딕" pitchFamily="18" charset="-127"/>
                <a:ea typeface="굴림체" pitchFamily="49" charset="-127"/>
              </a:rPr>
              <a:t>검색을 원하는 </a:t>
            </a: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COLUMN</a:t>
            </a:r>
            <a:r>
              <a:rPr lang="ko-KR" altLang="en-US" sz="2400">
                <a:latin typeface="HY중고딕" pitchFamily="18" charset="-127"/>
                <a:ea typeface="굴림체" pitchFamily="49" charset="-127"/>
              </a:rPr>
              <a:t>명들을 기술</a:t>
            </a:r>
          </a:p>
        </p:txBody>
      </p:sp>
      <p:sp>
        <p:nvSpPr>
          <p:cNvPr id="142344" name="Rectangle 16"/>
          <p:cNvSpPr>
            <a:spLocks noChangeArrowheads="1"/>
          </p:cNvSpPr>
          <p:nvPr/>
        </p:nvSpPr>
        <p:spPr bwMode="blackWhite">
          <a:xfrm>
            <a:off x="1147763" y="6661150"/>
            <a:ext cx="3022600" cy="1131888"/>
          </a:xfrm>
          <a:prstGeom prst="rect">
            <a:avLst/>
          </a:prstGeom>
          <a:solidFill>
            <a:srgbClr val="EDEEF3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0" latinLnBrk="0" hangingPunct="0"/>
            <a:r>
              <a:rPr lang="en-US" altLang="ko-KR" sz="24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FROM</a:t>
            </a:r>
          </a:p>
        </p:txBody>
      </p:sp>
      <p:sp>
        <p:nvSpPr>
          <p:cNvPr id="142345" name="Rectangle 17"/>
          <p:cNvSpPr>
            <a:spLocks noChangeArrowheads="1"/>
          </p:cNvSpPr>
          <p:nvPr/>
        </p:nvSpPr>
        <p:spPr bwMode="blackWhite">
          <a:xfrm>
            <a:off x="4170363" y="6661150"/>
            <a:ext cx="9067800" cy="113188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 SELECT</a:t>
            </a:r>
            <a:r>
              <a:rPr lang="ko-KR" altLang="en-US" sz="2400">
                <a:latin typeface="HY중고딕" pitchFamily="18" charset="-127"/>
                <a:ea typeface="굴림체" pitchFamily="49" charset="-127"/>
              </a:rPr>
              <a:t>절에서 기술된 </a:t>
            </a: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COLUMN</a:t>
            </a:r>
            <a:r>
              <a:rPr lang="ko-KR" altLang="en-US" sz="2400">
                <a:latin typeface="HY중고딕" pitchFamily="18" charset="-127"/>
                <a:ea typeface="굴림체" pitchFamily="49" charset="-127"/>
              </a:rPr>
              <a:t>명들이 포함된 </a:t>
            </a:r>
          </a:p>
          <a:p>
            <a:r>
              <a:rPr lang="ko-KR" altLang="en-US" sz="2400">
                <a:latin typeface="HY중고딕" pitchFamily="18" charset="-127"/>
                <a:ea typeface="굴림체" pitchFamily="49" charset="-127"/>
              </a:rPr>
              <a:t>  </a:t>
            </a: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table</a:t>
            </a:r>
            <a:r>
              <a:rPr lang="ko-KR" altLang="en-US" sz="2400">
                <a:latin typeface="HY중고딕" pitchFamily="18" charset="-127"/>
                <a:ea typeface="굴림체" pitchFamily="49" charset="-127"/>
              </a:rPr>
              <a:t>명을 기술</a:t>
            </a:r>
          </a:p>
        </p:txBody>
      </p:sp>
      <p:sp>
        <p:nvSpPr>
          <p:cNvPr id="142346" name="Rectangle 18"/>
          <p:cNvSpPr>
            <a:spLocks noChangeArrowheads="1"/>
          </p:cNvSpPr>
          <p:nvPr/>
        </p:nvSpPr>
        <p:spPr bwMode="blackWhite">
          <a:xfrm>
            <a:off x="1147763" y="7800975"/>
            <a:ext cx="3022600" cy="547688"/>
          </a:xfrm>
          <a:prstGeom prst="rect">
            <a:avLst/>
          </a:prstGeom>
          <a:solidFill>
            <a:srgbClr val="EDEEF3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0" latinLnBrk="0" hangingPunct="0"/>
            <a:r>
              <a:rPr lang="en-US" altLang="ko-KR" sz="24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DISTINCT</a:t>
            </a:r>
          </a:p>
        </p:txBody>
      </p:sp>
      <p:sp>
        <p:nvSpPr>
          <p:cNvPr id="142347" name="Rectangle 19"/>
          <p:cNvSpPr>
            <a:spLocks noChangeArrowheads="1"/>
          </p:cNvSpPr>
          <p:nvPr/>
        </p:nvSpPr>
        <p:spPr bwMode="blackWhite">
          <a:xfrm>
            <a:off x="4170363" y="7800975"/>
            <a:ext cx="9067800" cy="56832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>
              <a:lnSpc>
                <a:spcPct val="80000"/>
              </a:lnSpc>
            </a:pP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400">
                <a:latin typeface="HY중고딕" pitchFamily="18" charset="-127"/>
                <a:ea typeface="굴림체" pitchFamily="49" charset="-127"/>
              </a:rPr>
              <a:t>중복되는 행이 제거</a:t>
            </a:r>
          </a:p>
        </p:txBody>
      </p:sp>
      <p:sp>
        <p:nvSpPr>
          <p:cNvPr id="142348" name="Rectangle 22"/>
          <p:cNvSpPr>
            <a:spLocks noChangeArrowheads="1"/>
          </p:cNvSpPr>
          <p:nvPr/>
        </p:nvSpPr>
        <p:spPr bwMode="blackWhite">
          <a:xfrm>
            <a:off x="1147763" y="8348663"/>
            <a:ext cx="3022600" cy="566737"/>
          </a:xfrm>
          <a:prstGeom prst="rect">
            <a:avLst/>
          </a:prstGeom>
          <a:solidFill>
            <a:srgbClr val="EDEEF3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0" latinLnBrk="0" hangingPunct="0"/>
            <a:r>
              <a:rPr lang="ko-KR" altLang="en-US" sz="24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데이터목록</a:t>
            </a:r>
          </a:p>
        </p:txBody>
      </p:sp>
      <p:sp>
        <p:nvSpPr>
          <p:cNvPr id="142349" name="Rectangle 23"/>
          <p:cNvSpPr>
            <a:spLocks noChangeArrowheads="1"/>
          </p:cNvSpPr>
          <p:nvPr/>
        </p:nvSpPr>
        <p:spPr bwMode="blackWhite">
          <a:xfrm>
            <a:off x="4170363" y="8348663"/>
            <a:ext cx="9067800" cy="56673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fontAlgn="ctr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400">
                <a:latin typeface="HY중고딕" pitchFamily="18" charset="-127"/>
                <a:ea typeface="굴림체" pitchFamily="49" charset="-127"/>
              </a:rPr>
              <a:t>조회할 필드 명</a:t>
            </a: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(</a:t>
            </a:r>
            <a:r>
              <a:rPr lang="ko-KR" altLang="en-US" sz="2400">
                <a:latin typeface="HY중고딕" pitchFamily="18" charset="-127"/>
                <a:ea typeface="굴림체" pitchFamily="49" charset="-127"/>
              </a:rPr>
              <a:t>전체 * </a:t>
            </a: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)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ext Box 2"/>
          <p:cNvSpPr txBox="1">
            <a:spLocks noChangeArrowheads="1"/>
          </p:cNvSpPr>
          <p:nvPr/>
        </p:nvSpPr>
        <p:spPr bwMode="auto">
          <a:xfrm>
            <a:off x="839788" y="2111375"/>
            <a:ext cx="12961937" cy="526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457200" indent="-457200">
              <a:spcBef>
                <a:spcPct val="50000"/>
              </a:spcBef>
              <a:buClr>
                <a:srgbClr val="FF3300"/>
              </a:buClr>
              <a:buFont typeface="Wingdings" pitchFamily="2" charset="2"/>
              <a:buChar char="v"/>
            </a:pPr>
            <a:r>
              <a:rPr lang="ko-KR" altLang="en-US" sz="2400" dirty="0">
                <a:latin typeface="HY중고딕" pitchFamily="18" charset="-127"/>
                <a:ea typeface="HY중고딕" pitchFamily="18" charset="-127"/>
              </a:rPr>
              <a:t>데이터베이스 관리 시스템</a:t>
            </a:r>
            <a:r>
              <a:rPr lang="en-US" altLang="ko-KR" sz="2400" dirty="0">
                <a:latin typeface="HY중고딕" pitchFamily="18" charset="-127"/>
                <a:ea typeface="HY중고딕" pitchFamily="18" charset="-127"/>
              </a:rPr>
              <a:t>(DBMS : Database Management System)</a:t>
            </a:r>
          </a:p>
          <a:p>
            <a:pPr marL="457200" indent="-457200">
              <a:spcBef>
                <a:spcPct val="50000"/>
              </a:spcBef>
            </a:pPr>
            <a:r>
              <a:rPr lang="en-US" altLang="ko-KR" sz="2400" dirty="0">
                <a:latin typeface="HY중고딕" pitchFamily="18" charset="-127"/>
                <a:ea typeface="HY중고딕" pitchFamily="18" charset="-127"/>
              </a:rPr>
              <a:t>   -  </a:t>
            </a:r>
            <a:r>
              <a:rPr lang="ko-KR" altLang="en-US" sz="2400" dirty="0">
                <a:latin typeface="HY중고딕" pitchFamily="18" charset="-127"/>
                <a:ea typeface="HY중고딕" pitchFamily="18" charset="-127"/>
              </a:rPr>
              <a:t>파일 관리 시스템의 단점을 개선하여 데이터를 통합적으로 관리하는 소프트웨어 시스템을  말함</a:t>
            </a:r>
            <a:r>
              <a:rPr lang="en-US" altLang="ko-KR" sz="2400" dirty="0">
                <a:latin typeface="HY중고딕" pitchFamily="18" charset="-127"/>
                <a:ea typeface="HY중고딕" pitchFamily="18" charset="-127"/>
              </a:rPr>
              <a:t>.</a:t>
            </a:r>
          </a:p>
          <a:p>
            <a:pPr marL="457200" indent="-457200">
              <a:spcBef>
                <a:spcPct val="50000"/>
              </a:spcBef>
            </a:pPr>
            <a:endParaRPr lang="en-US" altLang="ko-KR" sz="2400" dirty="0">
              <a:latin typeface="HY중고딕" pitchFamily="18" charset="-127"/>
              <a:ea typeface="HY중고딕" pitchFamily="18" charset="-127"/>
            </a:endParaRPr>
          </a:p>
          <a:p>
            <a:pPr marL="457200" indent="-457200">
              <a:spcBef>
                <a:spcPct val="50000"/>
              </a:spcBef>
              <a:buClr>
                <a:srgbClr val="FF3300"/>
              </a:buClr>
              <a:buFont typeface="Wingdings" pitchFamily="2" charset="2"/>
              <a:buChar char="v"/>
            </a:pPr>
            <a:r>
              <a:rPr lang="ko-KR" altLang="en-US" sz="2400" dirty="0">
                <a:latin typeface="HY중고딕" pitchFamily="18" charset="-127"/>
                <a:ea typeface="HY중고딕" pitchFamily="18" charset="-127"/>
              </a:rPr>
              <a:t>데이터베이스 관리 시스템 장점</a:t>
            </a:r>
          </a:p>
          <a:p>
            <a:pPr marL="457200" indent="-457200">
              <a:spcBef>
                <a:spcPct val="50000"/>
              </a:spcBef>
            </a:pPr>
            <a:r>
              <a:rPr lang="ko-KR" altLang="en-US" sz="2400" dirty="0">
                <a:latin typeface="HY중고딕" pitchFamily="18" charset="-127"/>
                <a:ea typeface="HY중고딕" pitchFamily="18" charset="-127"/>
              </a:rPr>
              <a:t>   </a:t>
            </a:r>
            <a:r>
              <a:rPr lang="en-US" altLang="ko-KR" sz="2400" dirty="0">
                <a:latin typeface="HY중고딕" pitchFamily="18" charset="-127"/>
                <a:ea typeface="HY중고딕" pitchFamily="18" charset="-127"/>
              </a:rPr>
              <a:t>-  </a:t>
            </a:r>
            <a:r>
              <a:rPr lang="ko-KR" altLang="en-US" sz="2400" dirty="0">
                <a:latin typeface="HY중고딕" pitchFamily="18" charset="-127"/>
                <a:ea typeface="HY중고딕" pitchFamily="18" charset="-127"/>
              </a:rPr>
              <a:t>데이터의 중복이 </a:t>
            </a:r>
            <a:r>
              <a:rPr lang="ko-KR" altLang="en-US" sz="2400" dirty="0" err="1">
                <a:latin typeface="HY중고딕" pitchFamily="18" charset="-127"/>
                <a:ea typeface="HY중고딕" pitchFamily="18" charset="-127"/>
              </a:rPr>
              <a:t>줄어듬</a:t>
            </a:r>
            <a:endParaRPr lang="ko-KR" altLang="en-US" sz="2400" dirty="0">
              <a:latin typeface="HY중고딕" pitchFamily="18" charset="-127"/>
              <a:ea typeface="HY중고딕" pitchFamily="18" charset="-127"/>
            </a:endParaRPr>
          </a:p>
          <a:p>
            <a:pPr marL="457200" indent="-457200">
              <a:spcBef>
                <a:spcPct val="50000"/>
              </a:spcBef>
            </a:pPr>
            <a:r>
              <a:rPr lang="ko-KR" altLang="en-US" sz="2400" dirty="0">
                <a:latin typeface="HY중고딕" pitchFamily="18" charset="-127"/>
                <a:ea typeface="HY중고딕" pitchFamily="18" charset="-127"/>
              </a:rPr>
              <a:t>   </a:t>
            </a:r>
            <a:r>
              <a:rPr lang="en-US" altLang="ko-KR" sz="2400" dirty="0">
                <a:latin typeface="HY중고딕" pitchFamily="18" charset="-127"/>
                <a:ea typeface="HY중고딕" pitchFamily="18" charset="-127"/>
              </a:rPr>
              <a:t>-  </a:t>
            </a:r>
            <a:r>
              <a:rPr lang="ko-KR" altLang="en-US" sz="2400" dirty="0">
                <a:latin typeface="HY중고딕" pitchFamily="18" charset="-127"/>
                <a:ea typeface="HY중고딕" pitchFamily="18" charset="-127"/>
              </a:rPr>
              <a:t>데이터의 불일치</a:t>
            </a:r>
            <a:r>
              <a:rPr lang="en-US" altLang="ko-KR" sz="2400" dirty="0">
                <a:latin typeface="HY중고딕" pitchFamily="18" charset="-127"/>
                <a:ea typeface="HY중고딕" pitchFamily="18" charset="-127"/>
              </a:rPr>
              <a:t>(data inconsistency)</a:t>
            </a:r>
            <a:r>
              <a:rPr lang="ko-KR" altLang="en-US" sz="2400" dirty="0">
                <a:latin typeface="HY중고딕" pitchFamily="18" charset="-127"/>
                <a:ea typeface="HY중고딕" pitchFamily="18" charset="-127"/>
              </a:rPr>
              <a:t>를 피할 수 있음</a:t>
            </a:r>
          </a:p>
          <a:p>
            <a:pPr marL="457200" indent="-457200">
              <a:spcBef>
                <a:spcPct val="50000"/>
              </a:spcBef>
            </a:pPr>
            <a:r>
              <a:rPr lang="ko-KR" altLang="en-US" sz="2400" dirty="0">
                <a:latin typeface="HY중고딕" pitchFamily="18" charset="-127"/>
                <a:ea typeface="HY중고딕" pitchFamily="18" charset="-127"/>
              </a:rPr>
              <a:t>   </a:t>
            </a:r>
            <a:r>
              <a:rPr lang="en-US" altLang="ko-KR" sz="2400" dirty="0">
                <a:latin typeface="HY중고딕" pitchFamily="18" charset="-127"/>
                <a:ea typeface="HY중고딕" pitchFamily="18" charset="-127"/>
              </a:rPr>
              <a:t>-  </a:t>
            </a:r>
            <a:r>
              <a:rPr lang="ko-KR" altLang="en-US" sz="2400" dirty="0">
                <a:latin typeface="HY중고딕" pitchFamily="18" charset="-127"/>
                <a:ea typeface="HY중고딕" pitchFamily="18" charset="-127"/>
              </a:rPr>
              <a:t>응용 프로그램과 데이터의 독립성이 유지됨</a:t>
            </a:r>
          </a:p>
          <a:p>
            <a:pPr marL="457200" indent="-457200">
              <a:spcBef>
                <a:spcPct val="50000"/>
              </a:spcBef>
            </a:pPr>
            <a:r>
              <a:rPr lang="ko-KR" altLang="en-US" sz="2400" dirty="0">
                <a:latin typeface="HY중고딕" pitchFamily="18" charset="-127"/>
                <a:ea typeface="HY중고딕" pitchFamily="18" charset="-127"/>
              </a:rPr>
              <a:t>   </a:t>
            </a:r>
            <a:r>
              <a:rPr lang="en-US" altLang="ko-KR" sz="2400" dirty="0">
                <a:latin typeface="HY중고딕" pitchFamily="18" charset="-127"/>
                <a:ea typeface="HY중고딕" pitchFamily="18" charset="-127"/>
              </a:rPr>
              <a:t>-  </a:t>
            </a:r>
            <a:r>
              <a:rPr lang="ko-KR" altLang="en-US" sz="2400" dirty="0">
                <a:latin typeface="HY중고딕" pitchFamily="18" charset="-127"/>
                <a:ea typeface="HY중고딕" pitchFamily="18" charset="-127"/>
              </a:rPr>
              <a:t>응용 프로그램과 데이터 형식의 표준화를 기함</a:t>
            </a:r>
          </a:p>
          <a:p>
            <a:pPr marL="457200" indent="-457200">
              <a:spcBef>
                <a:spcPct val="50000"/>
              </a:spcBef>
            </a:pPr>
            <a:r>
              <a:rPr lang="ko-KR" altLang="en-US" sz="2400" dirty="0">
                <a:latin typeface="HY중고딕" pitchFamily="18" charset="-127"/>
                <a:ea typeface="HY중고딕" pitchFamily="18" charset="-127"/>
              </a:rPr>
              <a:t>   </a:t>
            </a:r>
            <a:r>
              <a:rPr lang="en-US" altLang="ko-KR" sz="2400" dirty="0">
                <a:latin typeface="HY중고딕" pitchFamily="18" charset="-127"/>
                <a:ea typeface="HY중고딕" pitchFamily="18" charset="-127"/>
              </a:rPr>
              <a:t>-  </a:t>
            </a:r>
            <a:r>
              <a:rPr lang="ko-KR" altLang="en-US" sz="2400" dirty="0">
                <a:latin typeface="HY중고딕" pitchFamily="18" charset="-127"/>
                <a:ea typeface="HY중고딕" pitchFamily="18" charset="-127"/>
              </a:rPr>
              <a:t>데이터의 접근의 보안과 무결성 유지가 용이함   </a:t>
            </a:r>
          </a:p>
        </p:txBody>
      </p:sp>
      <p:sp>
        <p:nvSpPr>
          <p:cNvPr id="17411" name="Rectangle 4"/>
          <p:cNvSpPr>
            <a:spLocks noChangeArrowheads="1"/>
          </p:cNvSpPr>
          <p:nvPr/>
        </p:nvSpPr>
        <p:spPr bwMode="auto">
          <a:xfrm>
            <a:off x="239713" y="1338263"/>
            <a:ext cx="13801725" cy="86407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>
              <a:latin typeface="HY중고딕" pitchFamily="18" charset="-127"/>
            </a:endParaRPr>
          </a:p>
        </p:txBody>
      </p:sp>
      <p:sp>
        <p:nvSpPr>
          <p:cNvPr id="51205" name="Rectangle 5"/>
          <p:cNvSpPr>
            <a:spLocks noChangeArrowheads="1"/>
          </p:cNvSpPr>
          <p:nvPr/>
        </p:nvSpPr>
        <p:spPr bwMode="auto">
          <a:xfrm>
            <a:off x="960438" y="977900"/>
            <a:ext cx="11880850" cy="839788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rgbClr val="FFFF99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/>
          <a:p>
            <a:pPr>
              <a:defRPr/>
            </a:pPr>
            <a:r>
              <a:rPr lang="en-US" altLang="ko-KR" sz="2800">
                <a:solidFill>
                  <a:srgbClr val="A50021"/>
                </a:solidFill>
                <a:latin typeface="HY중고딕" pitchFamily="18" charset="-127"/>
                <a:ea typeface="HY중고딕" pitchFamily="18" charset="-127"/>
              </a:rPr>
              <a:t>4.2 </a:t>
            </a:r>
            <a:r>
              <a:rPr lang="ko-KR" altLang="en-US" sz="2800">
                <a:solidFill>
                  <a:srgbClr val="A50021"/>
                </a:solidFill>
                <a:latin typeface="HY중고딕" pitchFamily="18" charset="-127"/>
                <a:ea typeface="HY중고딕" pitchFamily="18" charset="-127"/>
              </a:rPr>
              <a:t>데이터베이스 관리 시스템</a:t>
            </a:r>
          </a:p>
        </p:txBody>
      </p:sp>
      <p:sp>
        <p:nvSpPr>
          <p:cNvPr id="17413" name="Text Box 6"/>
          <p:cNvSpPr txBox="1">
            <a:spLocks noChangeArrowheads="1"/>
          </p:cNvSpPr>
          <p:nvPr/>
        </p:nvSpPr>
        <p:spPr bwMode="auto">
          <a:xfrm>
            <a:off x="839788" y="7691438"/>
            <a:ext cx="12961937" cy="142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457200" indent="-457200">
              <a:spcBef>
                <a:spcPct val="50000"/>
              </a:spcBef>
              <a:buClr>
                <a:srgbClr val="FF3300"/>
              </a:buClr>
              <a:buFont typeface="Wingdings" pitchFamily="2" charset="2"/>
              <a:buChar char="v"/>
            </a:pPr>
            <a:r>
              <a:rPr lang="ko-KR" altLang="en-US" sz="2400" dirty="0">
                <a:latin typeface="HY중고딕" pitchFamily="18" charset="-127"/>
                <a:ea typeface="HY중고딕" pitchFamily="18" charset="-127"/>
              </a:rPr>
              <a:t>데이터베이스 관리 시스템  단점</a:t>
            </a:r>
          </a:p>
          <a:p>
            <a:pPr marL="457200" indent="-457200">
              <a:lnSpc>
                <a:spcPct val="80000"/>
              </a:lnSpc>
              <a:spcBef>
                <a:spcPct val="50000"/>
              </a:spcBef>
            </a:pPr>
            <a:r>
              <a:rPr lang="ko-KR" altLang="en-US" sz="2400" dirty="0">
                <a:latin typeface="HY중고딕" pitchFamily="18" charset="-127"/>
                <a:ea typeface="HY중고딕" pitchFamily="18" charset="-127"/>
              </a:rPr>
              <a:t>   </a:t>
            </a:r>
            <a:r>
              <a:rPr lang="en-US" altLang="ko-KR" sz="2400" dirty="0">
                <a:latin typeface="HY중고딕" pitchFamily="18" charset="-127"/>
                <a:ea typeface="HY중고딕" pitchFamily="18" charset="-127"/>
              </a:rPr>
              <a:t>- </a:t>
            </a:r>
            <a:r>
              <a:rPr lang="ko-KR" altLang="en-US" sz="2400" dirty="0">
                <a:latin typeface="HY중고딕" pitchFamily="18" charset="-127"/>
                <a:ea typeface="HY중고딕" pitchFamily="18" charset="-127"/>
              </a:rPr>
              <a:t>시스템을 이용하는 비용이 발생함</a:t>
            </a:r>
          </a:p>
          <a:p>
            <a:pPr marL="457200" indent="-457200">
              <a:lnSpc>
                <a:spcPct val="80000"/>
              </a:lnSpc>
              <a:spcBef>
                <a:spcPct val="50000"/>
              </a:spcBef>
            </a:pPr>
            <a:r>
              <a:rPr lang="ko-KR" altLang="en-US" sz="2400" dirty="0">
                <a:latin typeface="HY중고딕" pitchFamily="18" charset="-127"/>
                <a:ea typeface="HY중고딕" pitchFamily="18" charset="-127"/>
              </a:rPr>
              <a:t>   </a:t>
            </a:r>
            <a:r>
              <a:rPr lang="en-US" altLang="ko-KR" sz="2400" dirty="0">
                <a:latin typeface="HY중고딕" pitchFamily="18" charset="-127"/>
                <a:ea typeface="HY중고딕" pitchFamily="18" charset="-127"/>
              </a:rPr>
              <a:t>- </a:t>
            </a:r>
            <a:r>
              <a:rPr lang="ko-KR" altLang="en-US" sz="2400" dirty="0">
                <a:latin typeface="HY중고딕" pitchFamily="18" charset="-127"/>
                <a:ea typeface="HY중고딕" pitchFamily="18" charset="-127"/>
              </a:rPr>
              <a:t>파일관리 시스템을 이용하는 것보다 상대적으로 속도가 느림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Rectangle 16"/>
          <p:cNvSpPr>
            <a:spLocks noChangeArrowheads="1"/>
          </p:cNvSpPr>
          <p:nvPr/>
        </p:nvSpPr>
        <p:spPr bwMode="blackWhite">
          <a:xfrm>
            <a:off x="1147763" y="1800225"/>
            <a:ext cx="3022600" cy="568325"/>
          </a:xfrm>
          <a:prstGeom prst="rect">
            <a:avLst/>
          </a:prstGeom>
          <a:solidFill>
            <a:srgbClr val="EDEEF3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0" latinLnBrk="0" hangingPunct="0"/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WHERE</a:t>
            </a:r>
          </a:p>
        </p:txBody>
      </p:sp>
      <p:sp>
        <p:nvSpPr>
          <p:cNvPr id="143363" name="Rectangle 17"/>
          <p:cNvSpPr>
            <a:spLocks noChangeArrowheads="1"/>
          </p:cNvSpPr>
          <p:nvPr/>
        </p:nvSpPr>
        <p:spPr bwMode="blackWhite">
          <a:xfrm>
            <a:off x="4170363" y="1800225"/>
            <a:ext cx="9067800" cy="56832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>
              <a:lnSpc>
                <a:spcPct val="80000"/>
              </a:lnSpc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원하는 데이터의 검색 조건을 기술</a:t>
            </a:r>
          </a:p>
        </p:txBody>
      </p:sp>
      <p:sp>
        <p:nvSpPr>
          <p:cNvPr id="143364" name="Rectangle 18"/>
          <p:cNvSpPr>
            <a:spLocks noChangeArrowheads="1"/>
          </p:cNvSpPr>
          <p:nvPr/>
        </p:nvSpPr>
        <p:spPr bwMode="blackWhite">
          <a:xfrm>
            <a:off x="1147763" y="2360613"/>
            <a:ext cx="3022600" cy="566737"/>
          </a:xfrm>
          <a:prstGeom prst="rect">
            <a:avLst/>
          </a:prstGeom>
          <a:solidFill>
            <a:srgbClr val="EDEEF3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0" latinLnBrk="0" hangingPunct="0"/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GROUP BY</a:t>
            </a:r>
          </a:p>
        </p:txBody>
      </p:sp>
      <p:sp>
        <p:nvSpPr>
          <p:cNvPr id="143365" name="Rectangle 19"/>
          <p:cNvSpPr>
            <a:spLocks noChangeArrowheads="1"/>
          </p:cNvSpPr>
          <p:nvPr/>
        </p:nvSpPr>
        <p:spPr bwMode="blackWhite">
          <a:xfrm>
            <a:off x="4170363" y="2360613"/>
            <a:ext cx="9067800" cy="56673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선택조건에 해당 그룹을  지정</a:t>
            </a:r>
          </a:p>
        </p:txBody>
      </p:sp>
      <p:sp>
        <p:nvSpPr>
          <p:cNvPr id="143366" name="Rectangle 20"/>
          <p:cNvSpPr>
            <a:spLocks noChangeArrowheads="1"/>
          </p:cNvSpPr>
          <p:nvPr/>
        </p:nvSpPr>
        <p:spPr bwMode="blackWhite">
          <a:xfrm>
            <a:off x="1147763" y="2917825"/>
            <a:ext cx="3022600" cy="1522413"/>
          </a:xfrm>
          <a:prstGeom prst="rect">
            <a:avLst/>
          </a:prstGeom>
          <a:solidFill>
            <a:srgbClr val="EDEEF3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0" latinLnBrk="0" hangingPunct="0"/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HAVING</a:t>
            </a:r>
          </a:p>
        </p:txBody>
      </p:sp>
      <p:sp>
        <p:nvSpPr>
          <p:cNvPr id="143367" name="Rectangle 21"/>
          <p:cNvSpPr>
            <a:spLocks noChangeArrowheads="1"/>
          </p:cNvSpPr>
          <p:nvPr/>
        </p:nvSpPr>
        <p:spPr bwMode="blackWhite">
          <a:xfrm>
            <a:off x="4170363" y="2917825"/>
            <a:ext cx="9067800" cy="1522413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반드시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GROUP BY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절과 함께 사용됨이</a:t>
            </a:r>
          </a:p>
          <a:p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바람직하며  지정된 그룹의 적용될 조건을</a:t>
            </a:r>
          </a:p>
          <a:p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기술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(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예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)Having COUNT(*) &lt; 4</a:t>
            </a:r>
          </a:p>
        </p:txBody>
      </p:sp>
      <p:sp>
        <p:nvSpPr>
          <p:cNvPr id="143368" name="Rectangle 22"/>
          <p:cNvSpPr>
            <a:spLocks noChangeArrowheads="1"/>
          </p:cNvSpPr>
          <p:nvPr/>
        </p:nvSpPr>
        <p:spPr bwMode="blackWhite">
          <a:xfrm>
            <a:off x="1147763" y="4445000"/>
            <a:ext cx="3022600" cy="1133475"/>
          </a:xfrm>
          <a:prstGeom prst="rect">
            <a:avLst/>
          </a:prstGeom>
          <a:solidFill>
            <a:srgbClr val="EDEEF3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0" latinLnBrk="0" hangingPunct="0"/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ORDER BY</a:t>
            </a:r>
          </a:p>
        </p:txBody>
      </p:sp>
      <p:sp>
        <p:nvSpPr>
          <p:cNvPr id="143369" name="Rectangle 23"/>
          <p:cNvSpPr>
            <a:spLocks noChangeArrowheads="1"/>
          </p:cNvSpPr>
          <p:nvPr/>
        </p:nvSpPr>
        <p:spPr bwMode="blackWhite">
          <a:xfrm>
            <a:off x="4170363" y="4445000"/>
            <a:ext cx="9067800" cy="113347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>
              <a:lnSpc>
                <a:spcPct val="80000"/>
              </a:lnSpc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- 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결과 값을 정렬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ASC|DESC</a:t>
            </a:r>
          </a:p>
          <a:p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- DESC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가 명시되지 않으면 오름차순 </a:t>
            </a:r>
          </a:p>
        </p:txBody>
      </p:sp>
      <p:sp>
        <p:nvSpPr>
          <p:cNvPr id="961560" name="Rectangle 24"/>
          <p:cNvSpPr>
            <a:spLocks noChangeArrowheads="1"/>
          </p:cNvSpPr>
          <p:nvPr/>
        </p:nvSpPr>
        <p:spPr bwMode="blackWhite">
          <a:xfrm>
            <a:off x="1147763" y="5761038"/>
            <a:ext cx="12090400" cy="4079875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SELECT  *     FROM  </a:t>
            </a:r>
            <a:r>
              <a:rPr lang="en-US" altLang="ko-KR" sz="2000" err="1" smtClean="0">
                <a:latin typeface="HY중고딕" pitchFamily="18" charset="-127"/>
                <a:ea typeface="굴림체" pitchFamily="49" charset="-127"/>
              </a:rPr>
              <a:t>lprod</a:t>
            </a:r>
            <a:r>
              <a:rPr lang="en-US" altLang="ko-KR" sz="2000" smtClean="0">
                <a:latin typeface="HY중고딕" pitchFamily="18" charset="-127"/>
                <a:ea typeface="굴림체" pitchFamily="49" charset="-127"/>
              </a:rPr>
              <a:t>;</a:t>
            </a: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Char char="l"/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SELECT 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lprod_gu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lprod_nm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</a:t>
            </a:r>
          </a:p>
          <a:p>
            <a:pPr defTabSz="282575">
              <a:buFont typeface="Wingdings" pitchFamily="2" charset="2"/>
              <a:buNone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  FROM  </a:t>
            </a:r>
            <a:r>
              <a:rPr lang="en-US" altLang="ko-KR" sz="2000" err="1" smtClean="0">
                <a:latin typeface="HY중고딕" pitchFamily="18" charset="-127"/>
                <a:ea typeface="굴림체" pitchFamily="49" charset="-127"/>
              </a:rPr>
              <a:t>lprod</a:t>
            </a: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None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WHERE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lprod_gu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&gt; </a:t>
            </a:r>
            <a:r>
              <a:rPr lang="en-US" altLang="ko-KR" sz="2000" smtClean="0">
                <a:latin typeface="HY중고딕" pitchFamily="18" charset="-127"/>
                <a:ea typeface="굴림체" pitchFamily="49" charset="-127"/>
              </a:rPr>
              <a:t>'P102';</a:t>
            </a: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Char char="l"/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SELECT  *    FROM 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lprod</a:t>
            </a: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None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WHERE 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lprod_gu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&gt; </a:t>
            </a:r>
            <a:r>
              <a:rPr lang="en-US" altLang="ko-KR" sz="2000" smtClean="0">
                <a:latin typeface="HY중고딕" pitchFamily="18" charset="-127"/>
                <a:ea typeface="굴림체" pitchFamily="49" charset="-127"/>
              </a:rPr>
              <a:t>'P201';</a:t>
            </a:r>
            <a:endParaRPr lang="en-US" altLang="ko-KR" sz="2000"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143371" name="Rectangle 25"/>
          <p:cNvSpPr>
            <a:spLocks noChangeArrowheads="1"/>
          </p:cNvSpPr>
          <p:nvPr/>
        </p:nvSpPr>
        <p:spPr bwMode="blackWhite">
          <a:xfrm>
            <a:off x="1147763" y="600075"/>
            <a:ext cx="6427787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en-US" altLang="ko-KR" sz="22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SELECT</a:t>
            </a:r>
          </a:p>
        </p:txBody>
      </p:sp>
      <p:sp>
        <p:nvSpPr>
          <p:cNvPr id="143372" name="Rectangle 26"/>
          <p:cNvSpPr>
            <a:spLocks noChangeArrowheads="1"/>
          </p:cNvSpPr>
          <p:nvPr/>
        </p:nvSpPr>
        <p:spPr bwMode="blackWhite">
          <a:xfrm>
            <a:off x="1147763" y="1231900"/>
            <a:ext cx="3022600" cy="568325"/>
          </a:xfrm>
          <a:prstGeom prst="rect">
            <a:avLst/>
          </a:prstGeom>
          <a:solidFill>
            <a:srgbClr val="DADCE6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항 목</a:t>
            </a:r>
          </a:p>
        </p:txBody>
      </p:sp>
      <p:sp>
        <p:nvSpPr>
          <p:cNvPr id="143373" name="Rectangle 27"/>
          <p:cNvSpPr>
            <a:spLocks noChangeArrowheads="1"/>
          </p:cNvSpPr>
          <p:nvPr/>
        </p:nvSpPr>
        <p:spPr bwMode="blackWhite">
          <a:xfrm>
            <a:off x="4170363" y="1231900"/>
            <a:ext cx="9067800" cy="568325"/>
          </a:xfrm>
          <a:prstGeom prst="rect">
            <a:avLst/>
          </a:prstGeom>
          <a:solidFill>
            <a:srgbClr val="DADCE6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내                용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2"/>
          <p:cNvSpPr>
            <a:spLocks noChangeArrowheads="1"/>
          </p:cNvSpPr>
          <p:nvPr/>
        </p:nvSpPr>
        <p:spPr bwMode="blackWhite">
          <a:xfrm>
            <a:off x="1147763" y="600075"/>
            <a:ext cx="6427787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en-US" altLang="ko-KR" sz="22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UPDATE</a:t>
            </a:r>
          </a:p>
        </p:txBody>
      </p:sp>
      <p:sp>
        <p:nvSpPr>
          <p:cNvPr id="405507" name="Rectangle 3"/>
          <p:cNvSpPr>
            <a:spLocks noChangeArrowheads="1"/>
          </p:cNvSpPr>
          <p:nvPr/>
        </p:nvSpPr>
        <p:spPr bwMode="blackWhite">
          <a:xfrm>
            <a:off x="1133475" y="1220788"/>
            <a:ext cx="12091988" cy="2019300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4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UPDATE 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테이블 명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SET  </a:t>
            </a:r>
            <a:r>
              <a:rPr lang="ko-KR" altLang="en-US" sz="2000" err="1">
                <a:latin typeface="HY중고딕" pitchFamily="18" charset="-127"/>
                <a:ea typeface="굴림체" pitchFamily="49" charset="-127"/>
              </a:rPr>
              <a:t>필드명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1 =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값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1,</a:t>
            </a:r>
          </a:p>
          <a:p>
            <a:pPr defTabSz="282575">
              <a:lnSpc>
                <a:spcPct val="140000"/>
              </a:lnSpc>
              <a:buFont typeface="Wingdings" pitchFamily="2" charset="2"/>
              <a:buNone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                                        </a:t>
            </a:r>
            <a:r>
              <a:rPr lang="ko-KR" altLang="en-US" sz="2000" err="1">
                <a:latin typeface="HY중고딕" pitchFamily="18" charset="-127"/>
                <a:ea typeface="굴림체" pitchFamily="49" charset="-127"/>
              </a:rPr>
              <a:t>필드명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2 =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값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2. . .,</a:t>
            </a:r>
          </a:p>
          <a:p>
            <a:pPr lvl="1" defTabSz="282575">
              <a:lnSpc>
                <a:spcPct val="140000"/>
              </a:lnSpc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WHERE  &lt;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검색 조건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&gt;</a:t>
            </a:r>
            <a:endParaRPr lang="en-US" altLang="ko-KR" sz="2000">
              <a:solidFill>
                <a:srgbClr val="FFCCFF"/>
              </a:solidFill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144388" name="Rectangle 4"/>
          <p:cNvSpPr>
            <a:spLocks noChangeArrowheads="1"/>
          </p:cNvSpPr>
          <p:nvPr/>
        </p:nvSpPr>
        <p:spPr bwMode="blackWhite">
          <a:xfrm>
            <a:off x="1147763" y="3360738"/>
            <a:ext cx="3022600" cy="566737"/>
          </a:xfrm>
          <a:prstGeom prst="rect">
            <a:avLst/>
          </a:prstGeom>
          <a:solidFill>
            <a:srgbClr val="DADCE6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항 목</a:t>
            </a:r>
          </a:p>
        </p:txBody>
      </p:sp>
      <p:sp>
        <p:nvSpPr>
          <p:cNvPr id="144389" name="Rectangle 5"/>
          <p:cNvSpPr>
            <a:spLocks noChangeArrowheads="1"/>
          </p:cNvSpPr>
          <p:nvPr/>
        </p:nvSpPr>
        <p:spPr bwMode="blackWhite">
          <a:xfrm>
            <a:off x="4170363" y="3360738"/>
            <a:ext cx="9067800" cy="566737"/>
          </a:xfrm>
          <a:prstGeom prst="rect">
            <a:avLst/>
          </a:prstGeom>
          <a:solidFill>
            <a:srgbClr val="DADCE6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내                용</a:t>
            </a:r>
          </a:p>
        </p:txBody>
      </p:sp>
      <p:sp>
        <p:nvSpPr>
          <p:cNvPr id="405528" name="Rectangle 24"/>
          <p:cNvSpPr>
            <a:spLocks noChangeArrowheads="1"/>
          </p:cNvSpPr>
          <p:nvPr/>
        </p:nvSpPr>
        <p:spPr bwMode="blackWhite">
          <a:xfrm>
            <a:off x="1147763" y="5761038"/>
            <a:ext cx="12090400" cy="1992312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4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UPDATE 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lprod</a:t>
            </a: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40000"/>
              </a:lnSpc>
              <a:buFont typeface="Wingdings" pitchFamily="2" charset="2"/>
              <a:buNone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     SET 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lprod_nm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= '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향수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'</a:t>
            </a:r>
          </a:p>
          <a:p>
            <a:pPr defTabSz="282575">
              <a:buFont typeface="Wingdings" pitchFamily="2" charset="2"/>
              <a:buNone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WHERE 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lprod_gu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= </a:t>
            </a:r>
            <a:r>
              <a:rPr lang="en-US" altLang="ko-KR" sz="2000" smtClean="0">
                <a:latin typeface="HY중고딕" pitchFamily="18" charset="-127"/>
                <a:ea typeface="굴림체" pitchFamily="49" charset="-127"/>
              </a:rPr>
              <a:t>'P102';</a:t>
            </a:r>
            <a:endParaRPr lang="en-US" altLang="ko-KR" sz="2000"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144391" name="Rectangle 25"/>
          <p:cNvSpPr>
            <a:spLocks noChangeArrowheads="1"/>
          </p:cNvSpPr>
          <p:nvPr/>
        </p:nvSpPr>
        <p:spPr bwMode="blackWhite">
          <a:xfrm>
            <a:off x="1147763" y="3917950"/>
            <a:ext cx="3022600" cy="568325"/>
          </a:xfrm>
          <a:prstGeom prst="rect">
            <a:avLst/>
          </a:prstGeom>
          <a:solidFill>
            <a:srgbClr val="EDEEF3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0" latinLnBrk="0" hangingPunct="0"/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UPDATE</a:t>
            </a:r>
            <a:endParaRPr lang="en-US" altLang="ko-KR" sz="2000" b="0">
              <a:solidFill>
                <a:srgbClr val="000066"/>
              </a:solidFill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144392" name="Rectangle 26"/>
          <p:cNvSpPr>
            <a:spLocks noChangeArrowheads="1"/>
          </p:cNvSpPr>
          <p:nvPr/>
        </p:nvSpPr>
        <p:spPr bwMode="blackWhite">
          <a:xfrm>
            <a:off x="4170363" y="3917950"/>
            <a:ext cx="9067800" cy="56832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lvl="1"/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갱신하고자 하는 테이블을 지정</a:t>
            </a:r>
            <a:endParaRPr lang="ko-KR" altLang="en-US" sz="2000" b="0">
              <a:latin typeface="신명조"/>
            </a:endParaRPr>
          </a:p>
        </p:txBody>
      </p:sp>
      <p:sp>
        <p:nvSpPr>
          <p:cNvPr id="144393" name="Rectangle 27"/>
          <p:cNvSpPr>
            <a:spLocks noChangeArrowheads="1"/>
          </p:cNvSpPr>
          <p:nvPr/>
        </p:nvSpPr>
        <p:spPr bwMode="blackWhite">
          <a:xfrm>
            <a:off x="1147763" y="4475163"/>
            <a:ext cx="3022600" cy="568325"/>
          </a:xfrm>
          <a:prstGeom prst="rect">
            <a:avLst/>
          </a:prstGeom>
          <a:solidFill>
            <a:srgbClr val="EDEEF3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0" latinLnBrk="0" hangingPunct="0"/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SET</a:t>
            </a:r>
            <a:endParaRPr lang="en-US" altLang="ko-KR" sz="2000" b="0">
              <a:solidFill>
                <a:srgbClr val="000066"/>
              </a:solidFill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144394" name="Rectangle 28"/>
          <p:cNvSpPr>
            <a:spLocks noChangeArrowheads="1"/>
          </p:cNvSpPr>
          <p:nvPr/>
        </p:nvSpPr>
        <p:spPr bwMode="blackWhite">
          <a:xfrm>
            <a:off x="4170363" y="4475163"/>
            <a:ext cx="9067800" cy="56832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lvl="1"/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새로운 데이터로 갱신</a:t>
            </a:r>
          </a:p>
        </p:txBody>
      </p:sp>
      <p:sp>
        <p:nvSpPr>
          <p:cNvPr id="144395" name="Rectangle 29"/>
          <p:cNvSpPr>
            <a:spLocks noChangeArrowheads="1"/>
          </p:cNvSpPr>
          <p:nvPr/>
        </p:nvSpPr>
        <p:spPr bwMode="blackWhite">
          <a:xfrm>
            <a:off x="1147763" y="5032375"/>
            <a:ext cx="3022600" cy="568325"/>
          </a:xfrm>
          <a:prstGeom prst="rect">
            <a:avLst/>
          </a:prstGeom>
          <a:solidFill>
            <a:srgbClr val="EDEEF3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0" latinLnBrk="0" hangingPunct="0"/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WHERE</a:t>
            </a:r>
            <a:endParaRPr lang="en-US" altLang="ko-KR" sz="2000" b="0">
              <a:solidFill>
                <a:srgbClr val="000066"/>
              </a:solidFill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144396" name="Rectangle 30"/>
          <p:cNvSpPr>
            <a:spLocks noChangeArrowheads="1"/>
          </p:cNvSpPr>
          <p:nvPr/>
        </p:nvSpPr>
        <p:spPr bwMode="blackWhite">
          <a:xfrm>
            <a:off x="4170363" y="5032375"/>
            <a:ext cx="9067800" cy="56832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>
              <a:lnSpc>
                <a:spcPct val="80000"/>
              </a:lnSpc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갱신하기 원하는 데이터의 검색 조건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Rectangle 13"/>
          <p:cNvSpPr>
            <a:spLocks noChangeArrowheads="1"/>
          </p:cNvSpPr>
          <p:nvPr/>
        </p:nvSpPr>
        <p:spPr bwMode="blackWhite">
          <a:xfrm>
            <a:off x="1147763" y="631825"/>
            <a:ext cx="6427787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en-US" altLang="ko-KR" sz="2200">
                <a:solidFill>
                  <a:srgbClr val="000066"/>
                </a:solidFill>
                <a:latin typeface="HY중고딕" pitchFamily="18" charset="-127"/>
                <a:ea typeface="휴먼엑스포" pitchFamily="18" charset="-127"/>
              </a:rPr>
              <a:t>DELETE</a:t>
            </a:r>
          </a:p>
        </p:txBody>
      </p:sp>
      <p:sp>
        <p:nvSpPr>
          <p:cNvPr id="962574" name="Rectangle 14"/>
          <p:cNvSpPr>
            <a:spLocks noChangeArrowheads="1"/>
          </p:cNvSpPr>
          <p:nvPr/>
        </p:nvSpPr>
        <p:spPr bwMode="blackWhite">
          <a:xfrm>
            <a:off x="1147763" y="1320800"/>
            <a:ext cx="12090400" cy="1319213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4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DELETE  FROM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테이블 명</a:t>
            </a:r>
          </a:p>
          <a:p>
            <a:pPr lvl="1" defTabSz="282575">
              <a:lnSpc>
                <a:spcPct val="140000"/>
              </a:lnSpc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WHERE  &lt;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검색 조건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&gt;</a:t>
            </a:r>
            <a:endParaRPr lang="en-US" altLang="ko-KR" sz="2000">
              <a:solidFill>
                <a:srgbClr val="FFCCFF"/>
              </a:solidFill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145412" name="Rectangle 15"/>
          <p:cNvSpPr>
            <a:spLocks noChangeArrowheads="1"/>
          </p:cNvSpPr>
          <p:nvPr/>
        </p:nvSpPr>
        <p:spPr bwMode="blackWhite">
          <a:xfrm>
            <a:off x="1147763" y="2760663"/>
            <a:ext cx="3022600" cy="566737"/>
          </a:xfrm>
          <a:prstGeom prst="rect">
            <a:avLst/>
          </a:prstGeom>
          <a:solidFill>
            <a:srgbClr val="DADCE6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항 목</a:t>
            </a:r>
          </a:p>
        </p:txBody>
      </p:sp>
      <p:sp>
        <p:nvSpPr>
          <p:cNvPr id="145413" name="Rectangle 16"/>
          <p:cNvSpPr>
            <a:spLocks noChangeArrowheads="1"/>
          </p:cNvSpPr>
          <p:nvPr/>
        </p:nvSpPr>
        <p:spPr bwMode="blackWhite">
          <a:xfrm>
            <a:off x="4168775" y="2760663"/>
            <a:ext cx="9067800" cy="566737"/>
          </a:xfrm>
          <a:prstGeom prst="rect">
            <a:avLst/>
          </a:prstGeom>
          <a:solidFill>
            <a:srgbClr val="DADCE6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내                용</a:t>
            </a:r>
          </a:p>
        </p:txBody>
      </p:sp>
      <p:sp>
        <p:nvSpPr>
          <p:cNvPr id="962577" name="Rectangle 17"/>
          <p:cNvSpPr>
            <a:spLocks noChangeArrowheads="1"/>
          </p:cNvSpPr>
          <p:nvPr/>
        </p:nvSpPr>
        <p:spPr bwMode="blackWhite">
          <a:xfrm>
            <a:off x="1147763" y="4560888"/>
            <a:ext cx="12090400" cy="2400300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4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DELETE   FROM 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lprod</a:t>
            </a: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lvl="1" defTabSz="282575">
              <a:buFont typeface="Wingdings" pitchFamily="2" charset="2"/>
              <a:buNone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WHERE 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lprod_gu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= </a:t>
            </a:r>
            <a:r>
              <a:rPr lang="en-US" altLang="ko-KR" sz="2000" smtClean="0">
                <a:latin typeface="HY중고딕" pitchFamily="18" charset="-127"/>
                <a:ea typeface="굴림체" pitchFamily="49" charset="-127"/>
              </a:rPr>
              <a:t>'P202';</a:t>
            </a: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lvl="1" defTabSz="282575">
              <a:buFont typeface="Wingdings" pitchFamily="2" charset="2"/>
              <a:buNone/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lvl="1" defTabSz="282575">
              <a:buFont typeface="Wingdings" pitchFamily="2" charset="2"/>
              <a:buChar char="¯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Record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단위로 삭제됨</a:t>
            </a:r>
          </a:p>
        </p:txBody>
      </p:sp>
      <p:sp>
        <p:nvSpPr>
          <p:cNvPr id="145415" name="Rectangle 18"/>
          <p:cNvSpPr>
            <a:spLocks noChangeArrowheads="1"/>
          </p:cNvSpPr>
          <p:nvPr/>
        </p:nvSpPr>
        <p:spPr bwMode="blackWhite">
          <a:xfrm>
            <a:off x="1147763" y="3313113"/>
            <a:ext cx="3022600" cy="566737"/>
          </a:xfrm>
          <a:prstGeom prst="rect">
            <a:avLst/>
          </a:prstGeom>
          <a:solidFill>
            <a:srgbClr val="EDEEF3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0" latinLnBrk="0" hangingPunct="0"/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DELETE</a:t>
            </a:r>
            <a:endParaRPr lang="en-US" altLang="ko-KR" sz="2000" b="0">
              <a:solidFill>
                <a:srgbClr val="000066"/>
              </a:solidFill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145416" name="Rectangle 19"/>
          <p:cNvSpPr>
            <a:spLocks noChangeArrowheads="1"/>
          </p:cNvSpPr>
          <p:nvPr/>
        </p:nvSpPr>
        <p:spPr bwMode="blackWhite">
          <a:xfrm>
            <a:off x="4168775" y="3313113"/>
            <a:ext cx="9067800" cy="56673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lvl="1"/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삭제하고자 하는 자료가 있는 테이블을 지정</a:t>
            </a:r>
          </a:p>
        </p:txBody>
      </p:sp>
      <p:sp>
        <p:nvSpPr>
          <p:cNvPr id="145417" name="Rectangle 20"/>
          <p:cNvSpPr>
            <a:spLocks noChangeArrowheads="1"/>
          </p:cNvSpPr>
          <p:nvPr/>
        </p:nvSpPr>
        <p:spPr bwMode="blackWhite">
          <a:xfrm>
            <a:off x="1147763" y="3873500"/>
            <a:ext cx="3022600" cy="566738"/>
          </a:xfrm>
          <a:prstGeom prst="rect">
            <a:avLst/>
          </a:prstGeom>
          <a:solidFill>
            <a:srgbClr val="EDEEF3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0" latinLnBrk="0" hangingPunct="0"/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WHERE</a:t>
            </a:r>
            <a:endParaRPr lang="en-US" altLang="ko-KR" sz="2000" b="0">
              <a:solidFill>
                <a:srgbClr val="000066"/>
              </a:solidFill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145418" name="Rectangle 21"/>
          <p:cNvSpPr>
            <a:spLocks noChangeArrowheads="1"/>
          </p:cNvSpPr>
          <p:nvPr/>
        </p:nvSpPr>
        <p:spPr bwMode="blackWhite">
          <a:xfrm>
            <a:off x="4168775" y="3873500"/>
            <a:ext cx="9067800" cy="56673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>
              <a:lnSpc>
                <a:spcPct val="80000"/>
              </a:lnSpc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갱신하기 원하는 데이터의 검색 조건</a:t>
            </a:r>
          </a:p>
        </p:txBody>
      </p:sp>
      <p:sp>
        <p:nvSpPr>
          <p:cNvPr id="145419" name="Text Box 22"/>
          <p:cNvSpPr txBox="1">
            <a:spLocks noChangeArrowheads="1"/>
          </p:cNvSpPr>
          <p:nvPr/>
        </p:nvSpPr>
        <p:spPr bwMode="auto">
          <a:xfrm>
            <a:off x="8075613" y="7800975"/>
            <a:ext cx="3086100" cy="984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  <a:spcBef>
                <a:spcPct val="50000"/>
              </a:spcBef>
              <a:buFont typeface="Symbol" pitchFamily="18" charset="2"/>
              <a:buNone/>
            </a:pP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  <a:sym typeface="Symbol" pitchFamily="18" charset="2"/>
              </a:rPr>
              <a:t>아 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  <a:sym typeface="Symbol" pitchFamily="18" charset="2"/>
              </a:rPr>
              <a:t>!   SQL </a:t>
            </a: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  <a:sym typeface="Symbol" pitchFamily="18" charset="2"/>
              </a:rPr>
              <a:t>데이터 조작은</a:t>
            </a:r>
          </a:p>
          <a:p>
            <a:pPr algn="ctr">
              <a:lnSpc>
                <a:spcPct val="120000"/>
              </a:lnSpc>
              <a:spcBef>
                <a:spcPct val="50000"/>
              </a:spcBef>
              <a:buFont typeface="Symbol" pitchFamily="18" charset="2"/>
              <a:buNone/>
            </a:pP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  <a:sym typeface="Symbol" pitchFamily="18" charset="2"/>
              </a:rPr>
              <a:t>입력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  <a:sym typeface="Symbol" pitchFamily="18" charset="2"/>
              </a:rPr>
              <a:t>, </a:t>
            </a: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  <a:sym typeface="Symbol" pitchFamily="18" charset="2"/>
              </a:rPr>
              <a:t>수정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  <a:sym typeface="Symbol" pitchFamily="18" charset="2"/>
              </a:rPr>
              <a:t>, </a:t>
            </a: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  <a:sym typeface="Symbol" pitchFamily="18" charset="2"/>
              </a:rPr>
              <a:t>삭제가 기본</a:t>
            </a:r>
          </a:p>
        </p:txBody>
      </p:sp>
      <p:pic>
        <p:nvPicPr>
          <p:cNvPr id="145420" name="Picture 23" descr="PROFESSR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74988" y="7800975"/>
            <a:ext cx="2154237" cy="2417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5421" name="AutoShape 24"/>
          <p:cNvSpPr>
            <a:spLocks noChangeArrowheads="1"/>
          </p:cNvSpPr>
          <p:nvPr/>
        </p:nvSpPr>
        <p:spPr bwMode="blackWhite">
          <a:xfrm>
            <a:off x="6880225" y="7440613"/>
            <a:ext cx="5929313" cy="2446337"/>
          </a:xfrm>
          <a:prstGeom prst="cloudCallout">
            <a:avLst>
              <a:gd name="adj1" fmla="val -75926"/>
              <a:gd name="adj2" fmla="val 48056"/>
            </a:avLst>
          </a:prstGeom>
          <a:noFill/>
          <a:ln w="31750">
            <a:solidFill>
              <a:srgbClr val="800000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ko-KR" altLang="ko-KR" sz="2400" b="0">
              <a:latin typeface="HY중고딕" pitchFamily="18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Rectangle 2"/>
          <p:cNvSpPr>
            <a:spLocks noChangeArrowheads="1"/>
          </p:cNvSpPr>
          <p:nvPr/>
        </p:nvSpPr>
        <p:spPr bwMode="blackWhite">
          <a:xfrm>
            <a:off x="1216025" y="600075"/>
            <a:ext cx="6427788" cy="414338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ko-KR" altLang="en-US" sz="22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거래처정보테이블 생성</a:t>
            </a:r>
          </a:p>
        </p:txBody>
      </p:sp>
      <p:sp>
        <p:nvSpPr>
          <p:cNvPr id="406531" name="Rectangle 3"/>
          <p:cNvSpPr>
            <a:spLocks noChangeArrowheads="1"/>
          </p:cNvSpPr>
          <p:nvPr/>
        </p:nvSpPr>
        <p:spPr bwMode="blackWhite">
          <a:xfrm>
            <a:off x="1133475" y="1079500"/>
            <a:ext cx="12091988" cy="6008688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4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CREATE TABLE  buyer</a:t>
            </a: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(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buyer_id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          char(6)      NOT NULL,           --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거래처코드</a:t>
            </a:r>
          </a:p>
          <a:p>
            <a:pPr defTabSz="282575"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buyer_name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    varchar2(40)  NOT NULL,       -- </a:t>
            </a:r>
            <a:r>
              <a:rPr lang="ko-KR" altLang="en-US" sz="2000" err="1">
                <a:latin typeface="HY중고딕" pitchFamily="18" charset="-127"/>
                <a:ea typeface="굴림체" pitchFamily="49" charset="-127"/>
              </a:rPr>
              <a:t>거래처명</a:t>
            </a:r>
            <a:endParaRPr lang="ko-KR" altLang="en-US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buyer_lgu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        char(4)      NOT NULL,          --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취급상품 </a:t>
            </a:r>
            <a:r>
              <a:rPr lang="ko-KR" altLang="en-US" sz="2000" err="1">
                <a:latin typeface="HY중고딕" pitchFamily="18" charset="-127"/>
                <a:ea typeface="굴림체" pitchFamily="49" charset="-127"/>
              </a:rPr>
              <a:t>대분류</a:t>
            </a:r>
            <a:endParaRPr lang="ko-KR" altLang="en-US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buyer_bank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     varchar2(60),                           --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은행</a:t>
            </a:r>
          </a:p>
          <a:p>
            <a:pPr defTabSz="282575"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buyer_bankno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 varchar2(60),                           --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계좌번호</a:t>
            </a:r>
          </a:p>
          <a:p>
            <a:pPr defTabSz="282575"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buyer_bankname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varchar2(15),                           --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예금주</a:t>
            </a:r>
          </a:p>
          <a:p>
            <a:pPr defTabSz="282575"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buyer_zip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         char(7),                                  --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우편번호</a:t>
            </a:r>
          </a:p>
          <a:p>
            <a:pPr defTabSz="282575"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buyer_add1            varchar2(100),                          --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주소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1</a:t>
            </a: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buyer_add2            varchar2(70),                          --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주소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2</a:t>
            </a: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buyer_comtel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   varchar2(14)  NOT NULL,      --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전화번호</a:t>
            </a:r>
          </a:p>
          <a:p>
            <a:pPr defTabSz="282575"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buyer_fax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         varchar2(20)  NOT NULL  </a:t>
            </a:r>
            <a:r>
              <a:rPr lang="en-US" altLang="ko-KR" sz="2000" smtClean="0">
                <a:latin typeface="HY중고딕" pitchFamily="18" charset="-127"/>
                <a:ea typeface="굴림체" pitchFamily="49" charset="-127"/>
              </a:rPr>
              <a:t>   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-- FAX</a:t>
            </a:r>
            <a:r>
              <a:rPr lang="ko-KR" altLang="en-US" sz="2000" smtClean="0">
                <a:latin typeface="HY중고딕" pitchFamily="18" charset="-127"/>
                <a:ea typeface="굴림체" pitchFamily="49" charset="-127"/>
              </a:rPr>
              <a:t>번호</a:t>
            </a:r>
            <a:endParaRPr lang="en-US" altLang="ko-KR" sz="2000" smtClean="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 smtClean="0">
                <a:latin typeface="HY중고딕" pitchFamily="18" charset="-127"/>
                <a:ea typeface="굴림체" pitchFamily="49" charset="-127"/>
              </a:rPr>
              <a:t>);</a:t>
            </a:r>
            <a:endParaRPr lang="ko-KR" altLang="en-US" sz="2000"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146436" name="Rectangle 42"/>
          <p:cNvSpPr>
            <a:spLocks noChangeArrowheads="1"/>
          </p:cNvSpPr>
          <p:nvPr/>
        </p:nvSpPr>
        <p:spPr bwMode="blackWhite">
          <a:xfrm>
            <a:off x="1147763" y="7200900"/>
            <a:ext cx="6427787" cy="414338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en-US" altLang="ko-KR" sz="22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ALTER</a:t>
            </a:r>
          </a:p>
        </p:txBody>
      </p:sp>
      <p:sp>
        <p:nvSpPr>
          <p:cNvPr id="406571" name="Rectangle 43"/>
          <p:cNvSpPr>
            <a:spLocks noChangeArrowheads="1"/>
          </p:cNvSpPr>
          <p:nvPr/>
        </p:nvSpPr>
        <p:spPr bwMode="blackWhite">
          <a:xfrm>
            <a:off x="1147763" y="7680325"/>
            <a:ext cx="12090400" cy="2641600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4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ALTER TABLE  &lt;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테이블 명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&gt;</a:t>
            </a:r>
          </a:p>
          <a:p>
            <a:pPr lvl="1" defTabSz="282575">
              <a:lnSpc>
                <a:spcPct val="140000"/>
              </a:lnSpc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ADD (</a:t>
            </a:r>
            <a:r>
              <a:rPr lang="ko-KR" altLang="en-US" sz="2000" err="1">
                <a:latin typeface="HY중고딕" pitchFamily="18" charset="-127"/>
                <a:ea typeface="굴림체" pitchFamily="49" charset="-127"/>
              </a:rPr>
              <a:t>필드명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TYPE  [DEFAULT value] , … )</a:t>
            </a:r>
          </a:p>
          <a:p>
            <a:pPr lvl="1" defTabSz="282575">
              <a:lnSpc>
                <a:spcPct val="140000"/>
              </a:lnSpc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MODIFY (</a:t>
            </a:r>
            <a:r>
              <a:rPr lang="ko-KR" altLang="en-US" sz="2000" err="1">
                <a:latin typeface="HY중고딕" pitchFamily="18" charset="-127"/>
              </a:rPr>
              <a:t>필드명</a:t>
            </a:r>
            <a:r>
              <a:rPr lang="ko-KR" altLang="en-US" sz="2000">
                <a:latin typeface="HY중고딕" pitchFamily="18" charset="-127"/>
              </a:rPr>
              <a:t> </a:t>
            </a:r>
            <a:r>
              <a:rPr lang="en-US" altLang="ko-KR" sz="2000">
                <a:latin typeface="HY중고딕" pitchFamily="18" charset="-127"/>
              </a:rPr>
              <a:t>TYPE  [NOT NULL] [DEFAULT value] , … )</a:t>
            </a: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lvl="1" defTabSz="282575">
              <a:lnSpc>
                <a:spcPct val="140000"/>
              </a:lnSpc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DROP COLUMN </a:t>
            </a:r>
            <a:r>
              <a:rPr lang="ko-KR" altLang="en-US" sz="2000" err="1">
                <a:latin typeface="HY중고딕" pitchFamily="18" charset="-127"/>
                <a:ea typeface="굴림체" pitchFamily="49" charset="-127"/>
              </a:rPr>
              <a:t>필드명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590" name="Rectangle 6"/>
          <p:cNvSpPr>
            <a:spLocks noChangeArrowheads="1"/>
          </p:cNvSpPr>
          <p:nvPr/>
        </p:nvSpPr>
        <p:spPr bwMode="blackWhite">
          <a:xfrm>
            <a:off x="1147763" y="1200150"/>
            <a:ext cx="12090400" cy="2786063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4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ALTER TABLE  &lt;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테이블 명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&gt;</a:t>
            </a:r>
          </a:p>
          <a:p>
            <a:pPr lvl="1" defTabSz="282575">
              <a:lnSpc>
                <a:spcPct val="140000"/>
              </a:lnSpc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ADD ( Constraint </a:t>
            </a:r>
            <a:r>
              <a:rPr lang="ko-KR" altLang="en-US" sz="2000" err="1">
                <a:latin typeface="HY중고딕" pitchFamily="18" charset="-127"/>
                <a:ea typeface="굴림체" pitchFamily="49" charset="-127"/>
              </a:rPr>
              <a:t>인덱스키명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Primary Key (</a:t>
            </a:r>
            <a:r>
              <a:rPr lang="ko-KR" altLang="en-US" sz="2000" err="1">
                <a:latin typeface="HY중고딕" pitchFamily="18" charset="-127"/>
                <a:ea typeface="굴림체" pitchFamily="49" charset="-127"/>
              </a:rPr>
              <a:t>필드명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1,</a:t>
            </a:r>
            <a:r>
              <a:rPr lang="ko-KR" altLang="en-US" sz="2000" err="1">
                <a:latin typeface="HY중고딕" pitchFamily="18" charset="-127"/>
                <a:ea typeface="굴림체" pitchFamily="49" charset="-127"/>
              </a:rPr>
              <a:t>필드명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2),</a:t>
            </a:r>
          </a:p>
          <a:p>
            <a:pPr lvl="1" defTabSz="282575">
              <a:lnSpc>
                <a:spcPct val="140000"/>
              </a:lnSpc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     Constraint </a:t>
            </a:r>
            <a:r>
              <a:rPr lang="ko-KR" altLang="en-US" sz="2000" err="1">
                <a:latin typeface="HY중고딕" pitchFamily="18" charset="-127"/>
                <a:ea typeface="굴림체" pitchFamily="49" charset="-127"/>
              </a:rPr>
              <a:t>외부키명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Foreign key (</a:t>
            </a:r>
            <a:r>
              <a:rPr lang="ko-KR" altLang="en-US" sz="2000" err="1">
                <a:latin typeface="HY중고딕" pitchFamily="18" charset="-127"/>
                <a:ea typeface="굴림체" pitchFamily="49" charset="-127"/>
              </a:rPr>
              <a:t>필드명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2)</a:t>
            </a:r>
          </a:p>
          <a:p>
            <a:pPr lvl="1" defTabSz="282575">
              <a:lnSpc>
                <a:spcPct val="140000"/>
              </a:lnSpc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                  References </a:t>
            </a:r>
            <a:r>
              <a:rPr lang="ko-KR" altLang="en-US" sz="2000" err="1">
                <a:latin typeface="HY중고딕" pitchFamily="18" charset="-127"/>
                <a:ea typeface="굴림체" pitchFamily="49" charset="-127"/>
              </a:rPr>
              <a:t>외부테이블명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(</a:t>
            </a:r>
            <a:r>
              <a:rPr lang="ko-KR" altLang="en-US" sz="2000" err="1">
                <a:latin typeface="HY중고딕" pitchFamily="18" charset="-127"/>
                <a:ea typeface="굴림체" pitchFamily="49" charset="-127"/>
              </a:rPr>
              <a:t>외부필드명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) );</a:t>
            </a:r>
          </a:p>
        </p:txBody>
      </p:sp>
      <p:sp>
        <p:nvSpPr>
          <p:cNvPr id="147459" name="Rectangle 7"/>
          <p:cNvSpPr>
            <a:spLocks noChangeArrowheads="1"/>
          </p:cNvSpPr>
          <p:nvPr/>
        </p:nvSpPr>
        <p:spPr bwMode="blackWhite">
          <a:xfrm>
            <a:off x="1147763" y="4079875"/>
            <a:ext cx="3779837" cy="568325"/>
          </a:xfrm>
          <a:prstGeom prst="rect">
            <a:avLst/>
          </a:prstGeom>
          <a:solidFill>
            <a:srgbClr val="DADCE6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항목</a:t>
            </a:r>
          </a:p>
        </p:txBody>
      </p:sp>
      <p:sp>
        <p:nvSpPr>
          <p:cNvPr id="147460" name="Rectangle 8"/>
          <p:cNvSpPr>
            <a:spLocks noChangeArrowheads="1"/>
          </p:cNvSpPr>
          <p:nvPr/>
        </p:nvSpPr>
        <p:spPr bwMode="blackWhite">
          <a:xfrm>
            <a:off x="4927600" y="4079875"/>
            <a:ext cx="8313738" cy="568325"/>
          </a:xfrm>
          <a:prstGeom prst="rect">
            <a:avLst/>
          </a:prstGeom>
          <a:solidFill>
            <a:srgbClr val="DADCE6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내          용</a:t>
            </a:r>
          </a:p>
        </p:txBody>
      </p:sp>
      <p:sp>
        <p:nvSpPr>
          <p:cNvPr id="147461" name="Rectangle 9"/>
          <p:cNvSpPr>
            <a:spLocks noChangeArrowheads="1"/>
          </p:cNvSpPr>
          <p:nvPr/>
        </p:nvSpPr>
        <p:spPr bwMode="blackWhite">
          <a:xfrm>
            <a:off x="1147763" y="4632325"/>
            <a:ext cx="3779837" cy="1565275"/>
          </a:xfrm>
          <a:prstGeom prst="rect">
            <a:avLst/>
          </a:prstGeom>
          <a:solidFill>
            <a:srgbClr val="EDEEF3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0" latinLnBrk="0" hangingPunct="0"/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ALTER</a:t>
            </a:r>
          </a:p>
          <a:p>
            <a:pPr algn="ctr" eaLnBrk="0" latinLnBrk="0" hangingPunct="0"/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TABLE</a:t>
            </a:r>
          </a:p>
        </p:txBody>
      </p:sp>
      <p:sp>
        <p:nvSpPr>
          <p:cNvPr id="147462" name="Rectangle 10"/>
          <p:cNvSpPr>
            <a:spLocks noChangeArrowheads="1"/>
          </p:cNvSpPr>
          <p:nvPr/>
        </p:nvSpPr>
        <p:spPr bwMode="blackWhite">
          <a:xfrm>
            <a:off x="4927600" y="4632325"/>
            <a:ext cx="8313738" cy="156527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1. FIELD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및 변경</a:t>
            </a:r>
          </a:p>
          <a:p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2. INDEX or FOREIGN Key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변경</a:t>
            </a:r>
          </a:p>
          <a:p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3. CHECK Option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변경</a:t>
            </a:r>
          </a:p>
        </p:txBody>
      </p:sp>
      <p:sp>
        <p:nvSpPr>
          <p:cNvPr id="147463" name="Rectangle 11"/>
          <p:cNvSpPr>
            <a:spLocks noChangeArrowheads="1"/>
          </p:cNvSpPr>
          <p:nvPr/>
        </p:nvSpPr>
        <p:spPr bwMode="blackWhite">
          <a:xfrm>
            <a:off x="1147763" y="6197600"/>
            <a:ext cx="3779837" cy="568325"/>
          </a:xfrm>
          <a:prstGeom prst="rect">
            <a:avLst/>
          </a:prstGeom>
          <a:solidFill>
            <a:srgbClr val="EDEEF3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0" latinLnBrk="0" hangingPunct="0"/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ADD</a:t>
            </a:r>
          </a:p>
        </p:txBody>
      </p:sp>
      <p:sp>
        <p:nvSpPr>
          <p:cNvPr id="147464" name="Rectangle 12"/>
          <p:cNvSpPr>
            <a:spLocks noChangeArrowheads="1"/>
          </p:cNvSpPr>
          <p:nvPr/>
        </p:nvSpPr>
        <p:spPr bwMode="blackWhite">
          <a:xfrm>
            <a:off x="4927600" y="6197600"/>
            <a:ext cx="8313738" cy="56832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추가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: FIELD, KEY, CHECK</a:t>
            </a:r>
          </a:p>
        </p:txBody>
      </p:sp>
      <p:sp>
        <p:nvSpPr>
          <p:cNvPr id="147465" name="Rectangle 13"/>
          <p:cNvSpPr>
            <a:spLocks noChangeArrowheads="1"/>
          </p:cNvSpPr>
          <p:nvPr/>
        </p:nvSpPr>
        <p:spPr bwMode="blackWhite">
          <a:xfrm>
            <a:off x="1147763" y="6770688"/>
            <a:ext cx="3779837" cy="568325"/>
          </a:xfrm>
          <a:prstGeom prst="rect">
            <a:avLst/>
          </a:prstGeom>
          <a:solidFill>
            <a:srgbClr val="EDEEF3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0" latinLnBrk="0" hangingPunct="0"/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MODIFY</a:t>
            </a:r>
          </a:p>
        </p:txBody>
      </p:sp>
      <p:sp>
        <p:nvSpPr>
          <p:cNvPr id="147466" name="Rectangle 14"/>
          <p:cNvSpPr>
            <a:spLocks noChangeArrowheads="1"/>
          </p:cNvSpPr>
          <p:nvPr/>
        </p:nvSpPr>
        <p:spPr bwMode="blackWhite">
          <a:xfrm>
            <a:off x="4927600" y="6770688"/>
            <a:ext cx="8313738" cy="56832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변경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: FIELD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속성</a:t>
            </a:r>
          </a:p>
        </p:txBody>
      </p:sp>
      <p:sp>
        <p:nvSpPr>
          <p:cNvPr id="147467" name="Rectangle 15"/>
          <p:cNvSpPr>
            <a:spLocks noChangeArrowheads="1"/>
          </p:cNvSpPr>
          <p:nvPr/>
        </p:nvSpPr>
        <p:spPr bwMode="blackWhite">
          <a:xfrm>
            <a:off x="1147763" y="7327900"/>
            <a:ext cx="3779837" cy="568325"/>
          </a:xfrm>
          <a:prstGeom prst="rect">
            <a:avLst/>
          </a:prstGeom>
          <a:solidFill>
            <a:srgbClr val="EDEEF3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0" latinLnBrk="0" hangingPunct="0"/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DROP</a:t>
            </a:r>
          </a:p>
        </p:txBody>
      </p:sp>
      <p:sp>
        <p:nvSpPr>
          <p:cNvPr id="147468" name="Rectangle 16"/>
          <p:cNvSpPr>
            <a:spLocks noChangeArrowheads="1"/>
          </p:cNvSpPr>
          <p:nvPr/>
        </p:nvSpPr>
        <p:spPr bwMode="blackWhite">
          <a:xfrm>
            <a:off x="4927600" y="7327900"/>
            <a:ext cx="8313738" cy="56832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삭제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: FIELD, KEY, CHECK</a:t>
            </a:r>
          </a:p>
        </p:txBody>
      </p:sp>
      <p:sp>
        <p:nvSpPr>
          <p:cNvPr id="147469" name="Rectangle 17"/>
          <p:cNvSpPr>
            <a:spLocks noChangeArrowheads="1"/>
          </p:cNvSpPr>
          <p:nvPr/>
        </p:nvSpPr>
        <p:spPr bwMode="blackWhite">
          <a:xfrm>
            <a:off x="1147763" y="600075"/>
            <a:ext cx="6427787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en-US" altLang="ko-KR" sz="22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ALTER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2050"/>
          <p:cNvSpPr>
            <a:spLocks noChangeArrowheads="1"/>
          </p:cNvSpPr>
          <p:nvPr/>
        </p:nvSpPr>
        <p:spPr bwMode="blackWhite">
          <a:xfrm>
            <a:off x="1147763" y="600075"/>
            <a:ext cx="6427787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ko-KR" altLang="en-US" sz="22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거래처정보테이블 생성</a:t>
            </a:r>
          </a:p>
        </p:txBody>
      </p:sp>
      <p:sp>
        <p:nvSpPr>
          <p:cNvPr id="148483" name="Rectangle 2052"/>
          <p:cNvSpPr>
            <a:spLocks noChangeArrowheads="1"/>
          </p:cNvSpPr>
          <p:nvPr/>
        </p:nvSpPr>
        <p:spPr bwMode="auto">
          <a:xfrm>
            <a:off x="1147763" y="1720850"/>
            <a:ext cx="12001500" cy="79375"/>
          </a:xfrm>
          <a:prstGeom prst="rect">
            <a:avLst/>
          </a:prstGeom>
          <a:gradFill rotWithShape="0">
            <a:gsLst>
              <a:gs pos="0">
                <a:srgbClr val="E8B354"/>
              </a:gs>
              <a:gs pos="100000">
                <a:srgbClr val="FFFFFF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>
              <a:latin typeface="HY중고딕" pitchFamily="18" charset="-127"/>
            </a:endParaRPr>
          </a:p>
        </p:txBody>
      </p:sp>
      <p:sp>
        <p:nvSpPr>
          <p:cNvPr id="148484" name="AutoShape 2053"/>
          <p:cNvSpPr>
            <a:spLocks noChangeArrowheads="1"/>
          </p:cNvSpPr>
          <p:nvPr/>
        </p:nvSpPr>
        <p:spPr bwMode="auto">
          <a:xfrm>
            <a:off x="1147763" y="1244600"/>
            <a:ext cx="6853237" cy="568325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2D5A0"/>
              </a:gs>
              <a:gs pos="100000">
                <a:srgbClr val="FBF1DF"/>
              </a:gs>
            </a:gsLst>
            <a:path path="shape">
              <a:fillToRect l="50000" t="50000" r="50000" b="50000"/>
            </a:path>
          </a:gradFill>
          <a:ln w="3175">
            <a:noFill/>
            <a:round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30000"/>
              </a:lnSpc>
              <a:buFont typeface="Arial" pitchFamily="34" charset="0"/>
              <a:buNone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거래처테이블 항목 및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Key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추가</a:t>
            </a:r>
          </a:p>
        </p:txBody>
      </p:sp>
      <p:sp>
        <p:nvSpPr>
          <p:cNvPr id="148485" name="Rectangle 2054"/>
          <p:cNvSpPr>
            <a:spLocks noChangeArrowheads="1"/>
          </p:cNvSpPr>
          <p:nvPr/>
        </p:nvSpPr>
        <p:spPr bwMode="blackWhite">
          <a:xfrm>
            <a:off x="1147763" y="1851025"/>
            <a:ext cx="3022600" cy="566738"/>
          </a:xfrm>
          <a:prstGeom prst="rect">
            <a:avLst/>
          </a:prstGeom>
          <a:solidFill>
            <a:srgbClr val="DADCE6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Field</a:t>
            </a: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명</a:t>
            </a:r>
          </a:p>
        </p:txBody>
      </p:sp>
      <p:sp>
        <p:nvSpPr>
          <p:cNvPr id="148486" name="Rectangle 2055"/>
          <p:cNvSpPr>
            <a:spLocks noChangeArrowheads="1"/>
          </p:cNvSpPr>
          <p:nvPr/>
        </p:nvSpPr>
        <p:spPr bwMode="blackWhite">
          <a:xfrm>
            <a:off x="4170363" y="1851025"/>
            <a:ext cx="1890712" cy="566738"/>
          </a:xfrm>
          <a:prstGeom prst="rect">
            <a:avLst/>
          </a:prstGeom>
          <a:solidFill>
            <a:srgbClr val="DADCE6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자릿수</a:t>
            </a:r>
          </a:p>
        </p:txBody>
      </p:sp>
      <p:sp>
        <p:nvSpPr>
          <p:cNvPr id="148487" name="Rectangle 2056"/>
          <p:cNvSpPr>
            <a:spLocks noChangeArrowheads="1"/>
          </p:cNvSpPr>
          <p:nvPr/>
        </p:nvSpPr>
        <p:spPr bwMode="blackWhite">
          <a:xfrm>
            <a:off x="6061075" y="1851025"/>
            <a:ext cx="3022600" cy="566738"/>
          </a:xfrm>
          <a:prstGeom prst="rect">
            <a:avLst/>
          </a:prstGeom>
          <a:solidFill>
            <a:srgbClr val="DADCE6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데이터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Type</a:t>
            </a:r>
          </a:p>
        </p:txBody>
      </p:sp>
      <p:sp>
        <p:nvSpPr>
          <p:cNvPr id="148488" name="Rectangle 2057"/>
          <p:cNvSpPr>
            <a:spLocks noChangeArrowheads="1"/>
          </p:cNvSpPr>
          <p:nvPr/>
        </p:nvSpPr>
        <p:spPr bwMode="blackWhite">
          <a:xfrm>
            <a:off x="9082088" y="1851025"/>
            <a:ext cx="4156075" cy="566738"/>
          </a:xfrm>
          <a:prstGeom prst="rect">
            <a:avLst/>
          </a:prstGeom>
          <a:solidFill>
            <a:srgbClr val="DADCE6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설    명</a:t>
            </a:r>
          </a:p>
        </p:txBody>
      </p:sp>
      <p:sp>
        <p:nvSpPr>
          <p:cNvPr id="148489" name="Rectangle 2058"/>
          <p:cNvSpPr>
            <a:spLocks noChangeArrowheads="1"/>
          </p:cNvSpPr>
          <p:nvPr/>
        </p:nvSpPr>
        <p:spPr bwMode="blackWhite">
          <a:xfrm>
            <a:off x="1147763" y="2408238"/>
            <a:ext cx="3022600" cy="566737"/>
          </a:xfrm>
          <a:prstGeom prst="rect">
            <a:avLst/>
          </a:prstGeom>
          <a:solidFill>
            <a:srgbClr val="EDEEF3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0" latinLnBrk="0" hangingPunct="0"/>
            <a:r>
              <a:rPr lang="en-US" altLang="ko-KR" sz="2000" err="1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buyer_mail</a:t>
            </a:r>
            <a:endParaRPr lang="en-US" altLang="ko-KR" sz="2000">
              <a:solidFill>
                <a:srgbClr val="000066"/>
              </a:solidFill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148490" name="Rectangle 2059"/>
          <p:cNvSpPr>
            <a:spLocks noChangeArrowheads="1"/>
          </p:cNvSpPr>
          <p:nvPr/>
        </p:nvSpPr>
        <p:spPr bwMode="blackWhite">
          <a:xfrm>
            <a:off x="4170363" y="2408238"/>
            <a:ext cx="1890712" cy="56673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>
              <a:lnSpc>
                <a:spcPct val="130000"/>
              </a:lnSpc>
              <a:buFont typeface="Wingdings" pitchFamily="2" charset="2"/>
              <a:buNone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60</a:t>
            </a:r>
          </a:p>
        </p:txBody>
      </p:sp>
      <p:sp>
        <p:nvSpPr>
          <p:cNvPr id="148491" name="Rectangle 2060"/>
          <p:cNvSpPr>
            <a:spLocks noChangeArrowheads="1"/>
          </p:cNvSpPr>
          <p:nvPr/>
        </p:nvSpPr>
        <p:spPr bwMode="blackWhite">
          <a:xfrm>
            <a:off x="6061075" y="2408238"/>
            <a:ext cx="3022600" cy="56673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>
              <a:lnSpc>
                <a:spcPct val="130000"/>
              </a:lnSpc>
              <a:buFont typeface="Wingdings" pitchFamily="2" charset="2"/>
              <a:buNone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varchar2</a:t>
            </a:r>
          </a:p>
        </p:txBody>
      </p:sp>
      <p:sp>
        <p:nvSpPr>
          <p:cNvPr id="148492" name="Rectangle 2061"/>
          <p:cNvSpPr>
            <a:spLocks noChangeArrowheads="1"/>
          </p:cNvSpPr>
          <p:nvPr/>
        </p:nvSpPr>
        <p:spPr bwMode="blackWhite">
          <a:xfrm>
            <a:off x="9085263" y="2393951"/>
            <a:ext cx="4156075" cy="56673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>
              <a:lnSpc>
                <a:spcPct val="130000"/>
              </a:lnSpc>
              <a:buFont typeface="Wingdings" pitchFamily="2" charset="2"/>
              <a:buNone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E-mail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주소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NOT NULL</a:t>
            </a:r>
          </a:p>
        </p:txBody>
      </p:sp>
      <p:sp>
        <p:nvSpPr>
          <p:cNvPr id="148493" name="Rectangle 2062"/>
          <p:cNvSpPr>
            <a:spLocks noChangeArrowheads="1"/>
          </p:cNvSpPr>
          <p:nvPr/>
        </p:nvSpPr>
        <p:spPr bwMode="blackWhite">
          <a:xfrm>
            <a:off x="1147763" y="2960688"/>
            <a:ext cx="3022600" cy="566737"/>
          </a:xfrm>
          <a:prstGeom prst="rect">
            <a:avLst/>
          </a:prstGeom>
          <a:solidFill>
            <a:srgbClr val="EDEEF3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0" latinLnBrk="0" hangingPunct="0"/>
            <a:r>
              <a:rPr lang="en-US" altLang="ko-KR" sz="2000" err="1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buyer_charger</a:t>
            </a:r>
            <a:endParaRPr lang="en-US" altLang="ko-KR" sz="2000">
              <a:solidFill>
                <a:srgbClr val="000066"/>
              </a:solidFill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148494" name="Rectangle 2063"/>
          <p:cNvSpPr>
            <a:spLocks noChangeArrowheads="1"/>
          </p:cNvSpPr>
          <p:nvPr/>
        </p:nvSpPr>
        <p:spPr bwMode="blackWhite">
          <a:xfrm>
            <a:off x="4170363" y="2960688"/>
            <a:ext cx="1890712" cy="56673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>
              <a:lnSpc>
                <a:spcPct val="130000"/>
              </a:lnSpc>
              <a:buFont typeface="Wingdings" pitchFamily="2" charset="2"/>
              <a:buNone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20</a:t>
            </a:r>
          </a:p>
        </p:txBody>
      </p:sp>
      <p:sp>
        <p:nvSpPr>
          <p:cNvPr id="148495" name="Rectangle 2064"/>
          <p:cNvSpPr>
            <a:spLocks noChangeArrowheads="1"/>
          </p:cNvSpPr>
          <p:nvPr/>
        </p:nvSpPr>
        <p:spPr bwMode="blackWhite">
          <a:xfrm>
            <a:off x="6061075" y="2960688"/>
            <a:ext cx="3022600" cy="56673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>
              <a:lnSpc>
                <a:spcPct val="130000"/>
              </a:lnSpc>
              <a:buFont typeface="Wingdings" pitchFamily="2" charset="2"/>
              <a:buNone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varchar2</a:t>
            </a:r>
          </a:p>
        </p:txBody>
      </p:sp>
      <p:sp>
        <p:nvSpPr>
          <p:cNvPr id="148496" name="Rectangle 2065"/>
          <p:cNvSpPr>
            <a:spLocks noChangeArrowheads="1"/>
          </p:cNvSpPr>
          <p:nvPr/>
        </p:nvSpPr>
        <p:spPr bwMode="blackWhite">
          <a:xfrm>
            <a:off x="9082088" y="2960688"/>
            <a:ext cx="4156075" cy="56673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>
              <a:lnSpc>
                <a:spcPct val="130000"/>
              </a:lnSpc>
              <a:buFont typeface="Wingdings" pitchFamily="2" charset="2"/>
              <a:buNone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담당자</a:t>
            </a:r>
          </a:p>
        </p:txBody>
      </p:sp>
      <p:sp>
        <p:nvSpPr>
          <p:cNvPr id="148497" name="Rectangle 2066"/>
          <p:cNvSpPr>
            <a:spLocks noChangeArrowheads="1"/>
          </p:cNvSpPr>
          <p:nvPr/>
        </p:nvSpPr>
        <p:spPr bwMode="blackWhite">
          <a:xfrm>
            <a:off x="1147763" y="4079875"/>
            <a:ext cx="3022600" cy="1320800"/>
          </a:xfrm>
          <a:prstGeom prst="rect">
            <a:avLst/>
          </a:prstGeom>
          <a:solidFill>
            <a:srgbClr val="EDEEF3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0" latinLnBrk="0" hangingPunct="0"/>
            <a:r>
              <a:rPr lang="en-US" altLang="ko-KR" sz="2000" err="1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buyer_name</a:t>
            </a:r>
            <a:endParaRPr lang="en-US" altLang="ko-KR" sz="2000">
              <a:solidFill>
                <a:srgbClr val="000066"/>
              </a:solidFill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148498" name="Rectangle 2067"/>
          <p:cNvSpPr>
            <a:spLocks noChangeArrowheads="1"/>
          </p:cNvSpPr>
          <p:nvPr/>
        </p:nvSpPr>
        <p:spPr bwMode="blackWhite">
          <a:xfrm>
            <a:off x="4170363" y="4079875"/>
            <a:ext cx="1890712" cy="13208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>
              <a:lnSpc>
                <a:spcPct val="130000"/>
              </a:lnSpc>
              <a:buFont typeface="Wingdings" pitchFamily="2" charset="2"/>
              <a:buNone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60</a:t>
            </a:r>
          </a:p>
        </p:txBody>
      </p:sp>
      <p:sp>
        <p:nvSpPr>
          <p:cNvPr id="148499" name="Rectangle 2068"/>
          <p:cNvSpPr>
            <a:spLocks noChangeArrowheads="1"/>
          </p:cNvSpPr>
          <p:nvPr/>
        </p:nvSpPr>
        <p:spPr bwMode="blackWhite">
          <a:xfrm>
            <a:off x="6061075" y="4079875"/>
            <a:ext cx="3022600" cy="13208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>
              <a:lnSpc>
                <a:spcPct val="130000"/>
              </a:lnSpc>
              <a:buFont typeface="Wingdings" pitchFamily="2" charset="2"/>
              <a:buNone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varchar2</a:t>
            </a:r>
          </a:p>
        </p:txBody>
      </p:sp>
      <p:sp>
        <p:nvSpPr>
          <p:cNvPr id="148500" name="Rectangle 2069"/>
          <p:cNvSpPr>
            <a:spLocks noChangeArrowheads="1"/>
          </p:cNvSpPr>
          <p:nvPr/>
        </p:nvSpPr>
        <p:spPr bwMode="blackWhite">
          <a:xfrm>
            <a:off x="9082088" y="4079875"/>
            <a:ext cx="4156075" cy="13208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>
              <a:lnSpc>
                <a:spcPct val="130000"/>
              </a:lnSpc>
              <a:buFont typeface="Wingdings" pitchFamily="2" charset="2"/>
              <a:buNone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거래처명 변경</a:t>
            </a:r>
          </a:p>
          <a:p>
            <a:pPr algn="ctr">
              <a:lnSpc>
                <a:spcPct val="130000"/>
              </a:lnSpc>
              <a:buFont typeface="Wingdings" pitchFamily="2" charset="2"/>
              <a:buNone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NOT NULL</a:t>
            </a:r>
          </a:p>
        </p:txBody>
      </p:sp>
      <p:sp>
        <p:nvSpPr>
          <p:cNvPr id="148501" name="Rectangle 2070"/>
          <p:cNvSpPr>
            <a:spLocks noChangeArrowheads="1"/>
          </p:cNvSpPr>
          <p:nvPr/>
        </p:nvSpPr>
        <p:spPr bwMode="blackWhite">
          <a:xfrm>
            <a:off x="1147763" y="5521325"/>
            <a:ext cx="3779837" cy="566738"/>
          </a:xfrm>
          <a:prstGeom prst="rect">
            <a:avLst/>
          </a:prstGeom>
          <a:solidFill>
            <a:srgbClr val="DADCE6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PRIMARY KEY</a:t>
            </a: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명</a:t>
            </a:r>
          </a:p>
        </p:txBody>
      </p:sp>
      <p:sp>
        <p:nvSpPr>
          <p:cNvPr id="148502" name="Rectangle 2071"/>
          <p:cNvSpPr>
            <a:spLocks noChangeArrowheads="1"/>
          </p:cNvSpPr>
          <p:nvPr/>
        </p:nvSpPr>
        <p:spPr bwMode="blackWhite">
          <a:xfrm>
            <a:off x="4927600" y="5521325"/>
            <a:ext cx="8313738" cy="566738"/>
          </a:xfrm>
          <a:prstGeom prst="rect">
            <a:avLst/>
          </a:prstGeom>
          <a:solidFill>
            <a:srgbClr val="DADCE6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FIELD </a:t>
            </a: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명</a:t>
            </a:r>
          </a:p>
        </p:txBody>
      </p:sp>
      <p:sp>
        <p:nvSpPr>
          <p:cNvPr id="148503" name="Rectangle 2072"/>
          <p:cNvSpPr>
            <a:spLocks noChangeArrowheads="1"/>
          </p:cNvSpPr>
          <p:nvPr/>
        </p:nvSpPr>
        <p:spPr bwMode="blackWhite">
          <a:xfrm>
            <a:off x="1147763" y="6073775"/>
            <a:ext cx="3779837" cy="566738"/>
          </a:xfrm>
          <a:prstGeom prst="rect">
            <a:avLst/>
          </a:prstGeom>
          <a:solidFill>
            <a:srgbClr val="EDEEF3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0" latinLnBrk="0" hangingPunct="0"/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pk_buyer</a:t>
            </a:r>
          </a:p>
        </p:txBody>
      </p:sp>
      <p:sp>
        <p:nvSpPr>
          <p:cNvPr id="148504" name="Rectangle 2073"/>
          <p:cNvSpPr>
            <a:spLocks noChangeArrowheads="1"/>
          </p:cNvSpPr>
          <p:nvPr/>
        </p:nvSpPr>
        <p:spPr bwMode="blackWhite">
          <a:xfrm>
            <a:off x="4927600" y="6073775"/>
            <a:ext cx="8313738" cy="56673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>
              <a:lnSpc>
                <a:spcPct val="130000"/>
              </a:lnSpc>
              <a:buFont typeface="Wingdings" pitchFamily="2" charset="2"/>
              <a:buNone/>
            </a:pP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buyer_id</a:t>
            </a:r>
            <a:endParaRPr lang="en-US" altLang="ko-KR" sz="2000"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148505" name="Rectangle 2074"/>
          <p:cNvSpPr>
            <a:spLocks noChangeArrowheads="1"/>
          </p:cNvSpPr>
          <p:nvPr/>
        </p:nvSpPr>
        <p:spPr bwMode="blackWhite">
          <a:xfrm>
            <a:off x="1147763" y="6770688"/>
            <a:ext cx="3779837" cy="568325"/>
          </a:xfrm>
          <a:prstGeom prst="rect">
            <a:avLst/>
          </a:prstGeom>
          <a:solidFill>
            <a:srgbClr val="DADCE6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FOREIGN KEY</a:t>
            </a: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명</a:t>
            </a:r>
          </a:p>
        </p:txBody>
      </p:sp>
      <p:sp>
        <p:nvSpPr>
          <p:cNvPr id="148506" name="Rectangle 2075"/>
          <p:cNvSpPr>
            <a:spLocks noChangeArrowheads="1"/>
          </p:cNvSpPr>
          <p:nvPr/>
        </p:nvSpPr>
        <p:spPr bwMode="blackWhite">
          <a:xfrm>
            <a:off x="4927600" y="6770688"/>
            <a:ext cx="8313738" cy="568325"/>
          </a:xfrm>
          <a:prstGeom prst="rect">
            <a:avLst/>
          </a:prstGeom>
          <a:solidFill>
            <a:srgbClr val="DADCE6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FIELD </a:t>
            </a: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명</a:t>
            </a:r>
          </a:p>
        </p:txBody>
      </p:sp>
      <p:sp>
        <p:nvSpPr>
          <p:cNvPr id="148507" name="Rectangle 2076"/>
          <p:cNvSpPr>
            <a:spLocks noChangeArrowheads="1"/>
          </p:cNvSpPr>
          <p:nvPr/>
        </p:nvSpPr>
        <p:spPr bwMode="blackWhite">
          <a:xfrm>
            <a:off x="1147763" y="7332663"/>
            <a:ext cx="3779837" cy="568325"/>
          </a:xfrm>
          <a:prstGeom prst="rect">
            <a:avLst/>
          </a:prstGeom>
          <a:solidFill>
            <a:srgbClr val="EDEEF3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0" latinLnBrk="0" hangingPunct="0"/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fr_buyer_prod</a:t>
            </a:r>
          </a:p>
        </p:txBody>
      </p:sp>
      <p:sp>
        <p:nvSpPr>
          <p:cNvPr id="148508" name="Rectangle 2077"/>
          <p:cNvSpPr>
            <a:spLocks noChangeArrowheads="1"/>
          </p:cNvSpPr>
          <p:nvPr/>
        </p:nvSpPr>
        <p:spPr bwMode="blackWhite">
          <a:xfrm>
            <a:off x="4927600" y="7332663"/>
            <a:ext cx="8313738" cy="56832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>
              <a:lnSpc>
                <a:spcPct val="130000"/>
              </a:lnSpc>
              <a:buFont typeface="Wingdings" pitchFamily="2" charset="2"/>
              <a:buNone/>
            </a:pP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buyer_lgu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REFERENCES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lprod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(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lprod_gu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)</a:t>
            </a:r>
          </a:p>
        </p:txBody>
      </p:sp>
      <p:sp>
        <p:nvSpPr>
          <p:cNvPr id="148509" name="Rectangle 2079"/>
          <p:cNvSpPr>
            <a:spLocks noChangeArrowheads="1"/>
          </p:cNvSpPr>
          <p:nvPr/>
        </p:nvSpPr>
        <p:spPr bwMode="blackWhite">
          <a:xfrm>
            <a:off x="1147763" y="3521075"/>
            <a:ext cx="3022600" cy="566738"/>
          </a:xfrm>
          <a:prstGeom prst="rect">
            <a:avLst/>
          </a:prstGeom>
          <a:solidFill>
            <a:srgbClr val="EDEEF3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0" latinLnBrk="0" hangingPunct="0"/>
            <a:r>
              <a:rPr lang="en-US" altLang="ko-KR" sz="2000" err="1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buyer_telext</a:t>
            </a:r>
            <a:endParaRPr lang="en-US" altLang="ko-KR" sz="2000">
              <a:solidFill>
                <a:srgbClr val="000066"/>
              </a:solidFill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148510" name="Rectangle 2080"/>
          <p:cNvSpPr>
            <a:spLocks noChangeArrowheads="1"/>
          </p:cNvSpPr>
          <p:nvPr/>
        </p:nvSpPr>
        <p:spPr bwMode="blackWhite">
          <a:xfrm>
            <a:off x="4170363" y="3521075"/>
            <a:ext cx="1890712" cy="56673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>
              <a:lnSpc>
                <a:spcPct val="130000"/>
              </a:lnSpc>
              <a:buFont typeface="Wingdings" pitchFamily="2" charset="2"/>
              <a:buNone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2</a:t>
            </a:r>
          </a:p>
        </p:txBody>
      </p:sp>
      <p:sp>
        <p:nvSpPr>
          <p:cNvPr id="148511" name="Rectangle 2081"/>
          <p:cNvSpPr>
            <a:spLocks noChangeArrowheads="1"/>
          </p:cNvSpPr>
          <p:nvPr/>
        </p:nvSpPr>
        <p:spPr bwMode="blackWhite">
          <a:xfrm>
            <a:off x="6061075" y="3521075"/>
            <a:ext cx="3022600" cy="56673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>
              <a:lnSpc>
                <a:spcPct val="130000"/>
              </a:lnSpc>
              <a:buFont typeface="Wingdings" pitchFamily="2" charset="2"/>
              <a:buNone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varchar2</a:t>
            </a:r>
          </a:p>
        </p:txBody>
      </p:sp>
      <p:sp>
        <p:nvSpPr>
          <p:cNvPr id="148512" name="Rectangle 2082"/>
          <p:cNvSpPr>
            <a:spLocks noChangeArrowheads="1"/>
          </p:cNvSpPr>
          <p:nvPr/>
        </p:nvSpPr>
        <p:spPr bwMode="blackWhite">
          <a:xfrm>
            <a:off x="9082088" y="3521075"/>
            <a:ext cx="4156075" cy="56673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>
              <a:lnSpc>
                <a:spcPct val="130000"/>
              </a:lnSpc>
              <a:buFont typeface="Wingdings" pitchFamily="2" charset="2"/>
              <a:buNone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구내전화번호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637" name="Rectangle 29"/>
          <p:cNvSpPr>
            <a:spLocks noChangeArrowheads="1"/>
          </p:cNvSpPr>
          <p:nvPr/>
        </p:nvSpPr>
        <p:spPr bwMode="blackWhite">
          <a:xfrm>
            <a:off x="1147763" y="600075"/>
            <a:ext cx="12090400" cy="9618663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2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ALTER TABLE  buyer ADD (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buyer_mail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varchar2(60) NOT NULL,</a:t>
            </a:r>
          </a:p>
          <a:p>
            <a:pPr lvl="1" defTabSz="282575">
              <a:lnSpc>
                <a:spcPct val="120000"/>
              </a:lnSpc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                                        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buyer_charger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varchar2(20),</a:t>
            </a:r>
          </a:p>
          <a:p>
            <a:pPr lvl="1" defTabSz="282575">
              <a:lnSpc>
                <a:spcPct val="120000"/>
              </a:lnSpc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                                        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buyer_telext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varchar2(2) );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Char char="l"/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2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ALTER TABLE  buyer</a:t>
            </a:r>
          </a:p>
          <a:p>
            <a:pPr lvl="1" defTabSz="282575">
              <a:lnSpc>
                <a:spcPct val="120000"/>
              </a:lnSpc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MODIFY (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buyer_name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varchar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(60) );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Char char="l"/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2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ALTER TABLE  buyer</a:t>
            </a:r>
          </a:p>
          <a:p>
            <a:pPr lvl="1" defTabSz="282575">
              <a:lnSpc>
                <a:spcPct val="120000"/>
              </a:lnSpc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ADD ( Constraint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pk_buyer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Primary Key (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buyer_id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),</a:t>
            </a:r>
          </a:p>
          <a:p>
            <a:pPr lvl="1" defTabSz="282575">
              <a:lnSpc>
                <a:spcPct val="120000"/>
              </a:lnSpc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     Constraint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fr_buyer_lprod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Foreign key (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buyer_lgu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)</a:t>
            </a:r>
          </a:p>
          <a:p>
            <a:pPr lvl="1" defTabSz="282575">
              <a:lnSpc>
                <a:spcPct val="120000"/>
              </a:lnSpc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                                        References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lprod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(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lprod_gu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) );</a:t>
            </a:r>
          </a:p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ALTER TABLE buyer</a:t>
            </a:r>
          </a:p>
          <a:p>
            <a:pPr lvl="1"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ADD Constraint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Check_Phone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                               CHECK (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buyer_telext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LIKE '[0-9][0-9]') ;</a:t>
            </a:r>
          </a:p>
          <a:p>
            <a:pPr defTabSz="282575">
              <a:lnSpc>
                <a:spcPct val="90000"/>
              </a:lnSpc>
              <a:buFont typeface="Wingdings" pitchFamily="2" charset="2"/>
              <a:buChar char="l"/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2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CREATE INDEX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idx_buyer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ON buyer (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buyer_name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buyer_id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);</a:t>
            </a:r>
          </a:p>
          <a:p>
            <a:pPr defTabSz="282575">
              <a:lnSpc>
                <a:spcPct val="80000"/>
              </a:lnSpc>
              <a:buFont typeface="Wingdings" pitchFamily="2" charset="2"/>
              <a:buChar char="l"/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2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DROP INDEX buyer_inx1;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579" name="Rectangle 3"/>
          <p:cNvSpPr>
            <a:spLocks noChangeArrowheads="1"/>
          </p:cNvSpPr>
          <p:nvPr/>
        </p:nvSpPr>
        <p:spPr bwMode="blackWhite">
          <a:xfrm>
            <a:off x="1133475" y="1162050"/>
            <a:ext cx="12091988" cy="9056688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40000"/>
              </a:lnSpc>
              <a:buFont typeface="Wingdings" pitchFamily="2" charset="2"/>
              <a:buChar char="l"/>
              <a:defRPr/>
            </a:pPr>
            <a:r>
              <a:rPr lang="en-US" altLang="ko-KR" sz="1600">
                <a:latin typeface="HY중고딕" pitchFamily="18" charset="-127"/>
                <a:ea typeface="굴림체" pitchFamily="49" charset="-127"/>
              </a:rPr>
              <a:t> INSERT </a:t>
            </a:r>
            <a:r>
              <a:rPr lang="en-US" altLang="ko-KR" sz="1600" smtClean="0">
                <a:latin typeface="HY중고딕" pitchFamily="18" charset="-127"/>
                <a:ea typeface="굴림체" pitchFamily="49" charset="-127"/>
              </a:rPr>
              <a:t>ALL</a:t>
            </a:r>
            <a:endParaRPr lang="en-US" altLang="ko-KR" sz="16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1600"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1600" smtClean="0">
                <a:latin typeface="HY중고딕" pitchFamily="18" charset="-127"/>
                <a:ea typeface="굴림체" pitchFamily="49" charset="-127"/>
              </a:rPr>
              <a:t>INTO BUYER  </a:t>
            </a:r>
            <a:r>
              <a:rPr lang="en-US" altLang="ko-KR" sz="1600">
                <a:latin typeface="HY중고딕" pitchFamily="18" charset="-127"/>
                <a:ea typeface="굴림체" pitchFamily="49" charset="-127"/>
              </a:rPr>
              <a:t>VALUES ('P10101','</a:t>
            </a:r>
            <a:r>
              <a:rPr lang="ko-KR" altLang="en-US" sz="1600">
                <a:latin typeface="HY중고딕" pitchFamily="18" charset="-127"/>
                <a:ea typeface="굴림체" pitchFamily="49" charset="-127"/>
              </a:rPr>
              <a:t>삼성컴퓨터</a:t>
            </a:r>
            <a:r>
              <a:rPr lang="en-US" altLang="ko-KR" sz="1600">
                <a:latin typeface="HY중고딕" pitchFamily="18" charset="-127"/>
                <a:ea typeface="굴림체" pitchFamily="49" charset="-127"/>
              </a:rPr>
              <a:t>','P101','</a:t>
            </a:r>
            <a:r>
              <a:rPr lang="ko-KR" altLang="en-US" sz="1600">
                <a:latin typeface="HY중고딕" pitchFamily="18" charset="-127"/>
                <a:ea typeface="굴림체" pitchFamily="49" charset="-127"/>
              </a:rPr>
              <a:t>주택은행</a:t>
            </a:r>
            <a:r>
              <a:rPr lang="en-US" altLang="ko-KR" sz="1600">
                <a:latin typeface="HY중고딕" pitchFamily="18" charset="-127"/>
                <a:ea typeface="굴림체" pitchFamily="49" charset="-127"/>
              </a:rPr>
              <a:t>','123-456-7890', '</a:t>
            </a:r>
            <a:r>
              <a:rPr lang="ko-KR" altLang="en-US" sz="1600">
                <a:latin typeface="HY중고딕" pitchFamily="18" charset="-127"/>
                <a:ea typeface="굴림체" pitchFamily="49" charset="-127"/>
              </a:rPr>
              <a:t>이건상</a:t>
            </a:r>
            <a:r>
              <a:rPr lang="en-US" altLang="ko-KR" sz="1600">
                <a:latin typeface="HY중고딕" pitchFamily="18" charset="-127"/>
                <a:ea typeface="굴림체" pitchFamily="49" charset="-127"/>
              </a:rPr>
              <a:t>',</a:t>
            </a:r>
          </a:p>
          <a:p>
            <a:pPr defTabSz="282575">
              <a:defRPr/>
            </a:pPr>
            <a:r>
              <a:rPr lang="en-US" altLang="ko-KR" sz="1600">
                <a:latin typeface="HY중고딕" pitchFamily="18" charset="-127"/>
                <a:ea typeface="굴림체" pitchFamily="49" charset="-127"/>
              </a:rPr>
              <a:t>                      '135-972','</a:t>
            </a:r>
            <a:r>
              <a:rPr lang="ko-KR" altLang="en-US" sz="1600">
                <a:latin typeface="HY중고딕" pitchFamily="18" charset="-127"/>
                <a:ea typeface="굴림체" pitchFamily="49" charset="-127"/>
              </a:rPr>
              <a:t>서울 강남구 도곡</a:t>
            </a:r>
            <a:r>
              <a:rPr lang="en-US" altLang="ko-KR" sz="1600">
                <a:latin typeface="HY중고딕" pitchFamily="18" charset="-127"/>
                <a:ea typeface="굴림체" pitchFamily="49" charset="-127"/>
              </a:rPr>
              <a:t>2</a:t>
            </a:r>
            <a:r>
              <a:rPr lang="ko-KR" altLang="en-US" sz="1600">
                <a:latin typeface="HY중고딕" pitchFamily="18" charset="-127"/>
                <a:ea typeface="굴림체" pitchFamily="49" charset="-127"/>
              </a:rPr>
              <a:t>동 현대비전</a:t>
            </a:r>
            <a:r>
              <a:rPr lang="en-US" altLang="ko-KR" sz="1600">
                <a:latin typeface="HY중고딕" pitchFamily="18" charset="-127"/>
                <a:ea typeface="굴림체" pitchFamily="49" charset="-127"/>
              </a:rPr>
              <a:t>21', '1125</a:t>
            </a:r>
            <a:r>
              <a:rPr lang="ko-KR" altLang="en-US" sz="1600">
                <a:latin typeface="HY중고딕" pitchFamily="18" charset="-127"/>
                <a:ea typeface="굴림체" pitchFamily="49" charset="-127"/>
              </a:rPr>
              <a:t>호</a:t>
            </a:r>
            <a:r>
              <a:rPr lang="en-US" altLang="ko-KR" sz="1600">
                <a:latin typeface="HY중고딕" pitchFamily="18" charset="-127"/>
                <a:ea typeface="굴림체" pitchFamily="49" charset="-127"/>
              </a:rPr>
              <a:t>',</a:t>
            </a:r>
          </a:p>
          <a:p>
            <a:pPr defTabSz="282575">
              <a:defRPr/>
            </a:pPr>
            <a:r>
              <a:rPr lang="en-US" altLang="ko-KR" sz="1600">
                <a:latin typeface="HY중고딕" pitchFamily="18" charset="-127"/>
                <a:ea typeface="굴림체" pitchFamily="49" charset="-127"/>
              </a:rPr>
              <a:t>                      '02-522-7890','02-522-7891', 'samcom@samcom.co.kr','</a:t>
            </a:r>
            <a:r>
              <a:rPr lang="ko-KR" altLang="en-US" sz="1600">
                <a:latin typeface="HY중고딕" pitchFamily="18" charset="-127"/>
                <a:ea typeface="굴림체" pitchFamily="49" charset="-127"/>
              </a:rPr>
              <a:t>송동구</a:t>
            </a:r>
            <a:r>
              <a:rPr lang="en-US" altLang="ko-KR" sz="1600">
                <a:latin typeface="HY중고딕" pitchFamily="18" charset="-127"/>
                <a:ea typeface="굴림체" pitchFamily="49" charset="-127"/>
              </a:rPr>
              <a:t>')</a:t>
            </a:r>
          </a:p>
          <a:p>
            <a:pPr defTabSz="282575">
              <a:defRPr/>
            </a:pPr>
            <a:r>
              <a:rPr lang="en-US" altLang="ko-KR" sz="1600">
                <a:latin typeface="HY중고딕" pitchFamily="18" charset="-127"/>
              </a:rPr>
              <a:t> </a:t>
            </a:r>
            <a:r>
              <a:rPr lang="en-US" altLang="ko-KR" sz="1600" smtClean="0">
                <a:latin typeface="HY중고딕" pitchFamily="18" charset="-127"/>
                <a:ea typeface="굴림체" pitchFamily="49" charset="-127"/>
              </a:rPr>
              <a:t>INTO BUYER </a:t>
            </a:r>
            <a:r>
              <a:rPr lang="en-US" altLang="ko-KR" sz="1600" smtClean="0">
                <a:latin typeface="HY중고딕" pitchFamily="18" charset="-127"/>
              </a:rPr>
              <a:t>VALUES </a:t>
            </a:r>
            <a:r>
              <a:rPr lang="en-US" altLang="ko-KR" sz="1600">
                <a:latin typeface="HY중고딕" pitchFamily="18" charset="-127"/>
              </a:rPr>
              <a:t>('P10102','</a:t>
            </a:r>
            <a:r>
              <a:rPr lang="ko-KR" altLang="en-US" sz="1600">
                <a:latin typeface="HY중고딕" pitchFamily="18" charset="-127"/>
              </a:rPr>
              <a:t>삼보컴퓨터</a:t>
            </a:r>
            <a:r>
              <a:rPr lang="en-US" altLang="ko-KR" sz="1600">
                <a:latin typeface="HY중고딕" pitchFamily="18" charset="-127"/>
              </a:rPr>
              <a:t>','P101','</a:t>
            </a:r>
            <a:r>
              <a:rPr lang="ko-KR" altLang="en-US" sz="1600">
                <a:latin typeface="HY중고딕" pitchFamily="18" charset="-127"/>
              </a:rPr>
              <a:t>제일은행</a:t>
            </a:r>
            <a:r>
              <a:rPr lang="en-US" altLang="ko-KR" sz="1600">
                <a:latin typeface="HY중고딕" pitchFamily="18" charset="-127"/>
              </a:rPr>
              <a:t>','732-702-195670', '</a:t>
            </a:r>
            <a:r>
              <a:rPr lang="ko-KR" altLang="en-US" sz="1600">
                <a:latin typeface="HY중고딕" pitchFamily="18" charset="-127"/>
              </a:rPr>
              <a:t>김현우</a:t>
            </a:r>
            <a:r>
              <a:rPr lang="en-US" altLang="ko-KR" sz="1600">
                <a:latin typeface="HY중고딕" pitchFamily="18" charset="-127"/>
              </a:rPr>
              <a:t>',</a:t>
            </a:r>
          </a:p>
          <a:p>
            <a:pPr defTabSz="282575">
              <a:defRPr/>
            </a:pPr>
            <a:r>
              <a:rPr lang="en-US" altLang="ko-KR" sz="1600">
                <a:latin typeface="HY중고딕" pitchFamily="18" charset="-127"/>
              </a:rPr>
              <a:t>                      '142-726','</a:t>
            </a:r>
            <a:r>
              <a:rPr lang="ko-KR" altLang="en-US" sz="1600">
                <a:latin typeface="HY중고딕" pitchFamily="18" charset="-127"/>
              </a:rPr>
              <a:t>서울 강북구 미아</a:t>
            </a:r>
            <a:r>
              <a:rPr lang="en-US" altLang="ko-KR" sz="1600">
                <a:latin typeface="HY중고딕" pitchFamily="18" charset="-127"/>
              </a:rPr>
              <a:t>6</a:t>
            </a:r>
            <a:r>
              <a:rPr lang="ko-KR" altLang="en-US" sz="1600">
                <a:latin typeface="HY중고딕" pitchFamily="18" charset="-127"/>
              </a:rPr>
              <a:t>동 행전빌딩</a:t>
            </a:r>
            <a:r>
              <a:rPr lang="en-US" altLang="ko-KR" sz="1600">
                <a:latin typeface="HY중고딕" pitchFamily="18" charset="-127"/>
              </a:rPr>
              <a:t>', '2712</a:t>
            </a:r>
            <a:r>
              <a:rPr lang="ko-KR" altLang="en-US" sz="1600">
                <a:latin typeface="HY중고딕" pitchFamily="18" charset="-127"/>
              </a:rPr>
              <a:t>호</a:t>
            </a:r>
            <a:r>
              <a:rPr lang="en-US" altLang="ko-KR" sz="1600">
                <a:latin typeface="HY중고딕" pitchFamily="18" charset="-127"/>
              </a:rPr>
              <a:t>',</a:t>
            </a:r>
          </a:p>
          <a:p>
            <a:pPr defTabSz="282575">
              <a:defRPr/>
            </a:pPr>
            <a:r>
              <a:rPr lang="en-US" altLang="ko-KR" sz="1600">
                <a:latin typeface="HY중고딕" pitchFamily="18" charset="-127"/>
              </a:rPr>
              <a:t>                      '02-632-5690','02-632-5699', 'sambo@sambo.co.kr','</a:t>
            </a:r>
            <a:r>
              <a:rPr lang="ko-KR" altLang="en-US" sz="1600">
                <a:latin typeface="HY중고딕" pitchFamily="18" charset="-127"/>
              </a:rPr>
              <a:t>김서구</a:t>
            </a:r>
            <a:r>
              <a:rPr lang="en-US" altLang="ko-KR" sz="1600">
                <a:latin typeface="HY중고딕" pitchFamily="18" charset="-127"/>
              </a:rPr>
              <a:t>')</a:t>
            </a:r>
          </a:p>
          <a:p>
            <a:pPr defTabSz="282575">
              <a:defRPr/>
            </a:pPr>
            <a:r>
              <a:rPr lang="en-US" altLang="ko-KR" sz="1600">
                <a:latin typeface="HY중고딕" pitchFamily="18" charset="-127"/>
              </a:rPr>
              <a:t> </a:t>
            </a:r>
            <a:r>
              <a:rPr lang="en-US" altLang="ko-KR" sz="1600" smtClean="0">
                <a:latin typeface="HY중고딕" pitchFamily="18" charset="-127"/>
                <a:ea typeface="굴림체" pitchFamily="49" charset="-127"/>
              </a:rPr>
              <a:t>INTO BUYER </a:t>
            </a:r>
            <a:r>
              <a:rPr lang="en-US" altLang="ko-KR" sz="1600" smtClean="0">
                <a:latin typeface="HY중고딕" pitchFamily="18" charset="-127"/>
              </a:rPr>
              <a:t>VALUES </a:t>
            </a:r>
            <a:r>
              <a:rPr lang="en-US" altLang="ko-KR" sz="1600">
                <a:latin typeface="HY중고딕" pitchFamily="18" charset="-127"/>
              </a:rPr>
              <a:t>('P10103','</a:t>
            </a:r>
            <a:r>
              <a:rPr lang="ko-KR" altLang="en-US" sz="1600">
                <a:latin typeface="HY중고딕" pitchFamily="18" charset="-127"/>
              </a:rPr>
              <a:t>현주컴퓨터</a:t>
            </a:r>
            <a:r>
              <a:rPr lang="en-US" altLang="ko-KR" sz="1600">
                <a:latin typeface="HY중고딕" pitchFamily="18" charset="-127"/>
              </a:rPr>
              <a:t>','P101','</a:t>
            </a:r>
            <a:r>
              <a:rPr lang="ko-KR" altLang="en-US" sz="1600">
                <a:latin typeface="HY중고딕" pitchFamily="18" charset="-127"/>
              </a:rPr>
              <a:t>국민은행</a:t>
            </a:r>
            <a:r>
              <a:rPr lang="en-US" altLang="ko-KR" sz="1600">
                <a:latin typeface="HY중고딕" pitchFamily="18" charset="-127"/>
              </a:rPr>
              <a:t>','112-650-397811', '</a:t>
            </a:r>
            <a:r>
              <a:rPr lang="ko-KR" altLang="en-US" sz="1600">
                <a:latin typeface="HY중고딕" pitchFamily="18" charset="-127"/>
              </a:rPr>
              <a:t>심현주</a:t>
            </a:r>
            <a:r>
              <a:rPr lang="en-US" altLang="ko-KR" sz="1600">
                <a:latin typeface="HY중고딕" pitchFamily="18" charset="-127"/>
              </a:rPr>
              <a:t>',</a:t>
            </a:r>
          </a:p>
          <a:p>
            <a:pPr defTabSz="282575">
              <a:defRPr/>
            </a:pPr>
            <a:r>
              <a:rPr lang="en-US" altLang="ko-KR" sz="1600">
                <a:latin typeface="HY중고딕" pitchFamily="18" charset="-127"/>
              </a:rPr>
              <a:t>                      '404-260','</a:t>
            </a:r>
            <a:r>
              <a:rPr lang="ko-KR" altLang="en-US" sz="1600">
                <a:latin typeface="HY중고딕" pitchFamily="18" charset="-127"/>
              </a:rPr>
              <a:t>인천 서구 </a:t>
            </a:r>
            <a:r>
              <a:rPr lang="ko-KR" altLang="en-US" sz="1600" err="1">
                <a:latin typeface="HY중고딕" pitchFamily="18" charset="-127"/>
              </a:rPr>
              <a:t>마전동</a:t>
            </a:r>
            <a:r>
              <a:rPr lang="en-US" altLang="ko-KR" sz="1600">
                <a:latin typeface="HY중고딕" pitchFamily="18" charset="-127"/>
              </a:rPr>
              <a:t>','157-899</a:t>
            </a:r>
            <a:r>
              <a:rPr lang="ko-KR" altLang="en-US" sz="1600">
                <a:latin typeface="HY중고딕" pitchFamily="18" charset="-127"/>
              </a:rPr>
              <a:t>번지</a:t>
            </a:r>
            <a:r>
              <a:rPr lang="en-US" altLang="ko-KR" sz="1600">
                <a:latin typeface="HY중고딕" pitchFamily="18" charset="-127"/>
              </a:rPr>
              <a:t>', '032-233-7832',</a:t>
            </a:r>
          </a:p>
          <a:p>
            <a:pPr defTabSz="282575">
              <a:defRPr/>
            </a:pPr>
            <a:r>
              <a:rPr lang="en-US" altLang="ko-KR" sz="1600">
                <a:latin typeface="HY중고딕" pitchFamily="18" charset="-127"/>
              </a:rPr>
              <a:t>                      '032-233-7833', 'hyunju@hyunju.com','</a:t>
            </a:r>
            <a:r>
              <a:rPr lang="ko-KR" altLang="en-US" sz="1600">
                <a:latin typeface="HY중고딕" pitchFamily="18" charset="-127"/>
              </a:rPr>
              <a:t>강남구</a:t>
            </a:r>
            <a:r>
              <a:rPr lang="en-US" altLang="ko-KR" sz="1600">
                <a:latin typeface="HY중고딕" pitchFamily="18" charset="-127"/>
              </a:rPr>
              <a:t>')</a:t>
            </a:r>
          </a:p>
          <a:p>
            <a:pPr defTabSz="282575">
              <a:defRPr/>
            </a:pPr>
            <a:r>
              <a:rPr lang="en-US" altLang="ko-KR" sz="1600">
                <a:latin typeface="HY중고딕" pitchFamily="18" charset="-127"/>
              </a:rPr>
              <a:t> </a:t>
            </a:r>
            <a:r>
              <a:rPr lang="en-US" altLang="ko-KR" sz="1600" smtClean="0">
                <a:latin typeface="HY중고딕" pitchFamily="18" charset="-127"/>
                <a:ea typeface="굴림체" pitchFamily="49" charset="-127"/>
              </a:rPr>
              <a:t>INTO BUYER </a:t>
            </a:r>
            <a:r>
              <a:rPr lang="en-US" altLang="ko-KR" sz="1600" smtClean="0">
                <a:latin typeface="HY중고딕" pitchFamily="18" charset="-127"/>
              </a:rPr>
              <a:t>VALUES </a:t>
            </a:r>
            <a:r>
              <a:rPr lang="en-US" altLang="ko-KR" sz="1600">
                <a:latin typeface="HY중고딕" pitchFamily="18" charset="-127"/>
              </a:rPr>
              <a:t>('P10201','</a:t>
            </a:r>
            <a:r>
              <a:rPr lang="ko-KR" altLang="en-US" sz="1600">
                <a:latin typeface="HY중고딕" pitchFamily="18" charset="-127"/>
              </a:rPr>
              <a:t>대우전자</a:t>
            </a:r>
            <a:r>
              <a:rPr lang="en-US" altLang="ko-KR" sz="1600">
                <a:latin typeface="HY중고딕" pitchFamily="18" charset="-127"/>
              </a:rPr>
              <a:t>','P102','</a:t>
            </a:r>
            <a:r>
              <a:rPr lang="ko-KR" altLang="en-US" sz="1600">
                <a:latin typeface="HY중고딕" pitchFamily="18" charset="-127"/>
              </a:rPr>
              <a:t>농협</a:t>
            </a:r>
            <a:r>
              <a:rPr lang="en-US" altLang="ko-KR" sz="1600">
                <a:latin typeface="HY중고딕" pitchFamily="18" charset="-127"/>
              </a:rPr>
              <a:t>','222-333-567890', '</a:t>
            </a:r>
            <a:r>
              <a:rPr lang="ko-KR" altLang="en-US" sz="1600">
                <a:latin typeface="HY중고딕" pitchFamily="18" charset="-127"/>
              </a:rPr>
              <a:t>강대우</a:t>
            </a:r>
            <a:r>
              <a:rPr lang="en-US" altLang="ko-KR" sz="1600">
                <a:latin typeface="HY중고딕" pitchFamily="18" charset="-127"/>
              </a:rPr>
              <a:t>',</a:t>
            </a:r>
          </a:p>
          <a:p>
            <a:pPr defTabSz="282575">
              <a:defRPr/>
            </a:pPr>
            <a:r>
              <a:rPr lang="en-US" altLang="ko-KR" sz="1600">
                <a:latin typeface="HY중고딕" pitchFamily="18" charset="-127"/>
              </a:rPr>
              <a:t>                      '702-864','</a:t>
            </a:r>
            <a:r>
              <a:rPr lang="ko-KR" altLang="en-US" sz="1600">
                <a:latin typeface="HY중고딕" pitchFamily="18" charset="-127"/>
              </a:rPr>
              <a:t>대구 북구 </a:t>
            </a:r>
            <a:r>
              <a:rPr lang="ko-KR" altLang="en-US" sz="1600" err="1">
                <a:latin typeface="HY중고딕" pitchFamily="18" charset="-127"/>
              </a:rPr>
              <a:t>태전동</a:t>
            </a:r>
            <a:r>
              <a:rPr lang="en-US" altLang="ko-KR" sz="1600">
                <a:latin typeface="HY중고딕" pitchFamily="18" charset="-127"/>
              </a:rPr>
              <a:t>','232</a:t>
            </a:r>
            <a:r>
              <a:rPr lang="ko-KR" altLang="en-US" sz="1600">
                <a:latin typeface="HY중고딕" pitchFamily="18" charset="-127"/>
              </a:rPr>
              <a:t>번지</a:t>
            </a:r>
            <a:r>
              <a:rPr lang="en-US" altLang="ko-KR" sz="1600">
                <a:latin typeface="HY중고딕" pitchFamily="18" charset="-127"/>
              </a:rPr>
              <a:t>', '053-780-2356',</a:t>
            </a:r>
          </a:p>
          <a:p>
            <a:pPr defTabSz="282575">
              <a:defRPr/>
            </a:pPr>
            <a:r>
              <a:rPr lang="en-US" altLang="ko-KR" sz="1600">
                <a:latin typeface="HY중고딕" pitchFamily="18" charset="-127"/>
              </a:rPr>
              <a:t>                      '053-780-2357', 'daewoo@daewoo.co.kr','</a:t>
            </a:r>
            <a:r>
              <a:rPr lang="ko-KR" altLang="en-US" sz="1600">
                <a:latin typeface="HY중고딕" pitchFamily="18" charset="-127"/>
              </a:rPr>
              <a:t>성대우</a:t>
            </a:r>
            <a:r>
              <a:rPr lang="en-US" altLang="ko-KR" sz="1600">
                <a:latin typeface="HY중고딕" pitchFamily="18" charset="-127"/>
              </a:rPr>
              <a:t>')</a:t>
            </a:r>
          </a:p>
          <a:p>
            <a:pPr defTabSz="282575">
              <a:defRPr/>
            </a:pPr>
            <a:r>
              <a:rPr lang="en-US" altLang="ko-KR" sz="1600">
                <a:latin typeface="HY중고딕" pitchFamily="18" charset="-127"/>
              </a:rPr>
              <a:t> </a:t>
            </a:r>
            <a:r>
              <a:rPr lang="en-US" altLang="ko-KR" sz="1600" smtClean="0">
                <a:latin typeface="HY중고딕" pitchFamily="18" charset="-127"/>
                <a:ea typeface="굴림체" pitchFamily="49" charset="-127"/>
              </a:rPr>
              <a:t>INTO BUYER </a:t>
            </a:r>
            <a:r>
              <a:rPr lang="en-US" altLang="ko-KR" sz="1600" smtClean="0">
                <a:latin typeface="HY중고딕" pitchFamily="18" charset="-127"/>
              </a:rPr>
              <a:t>VALUES </a:t>
            </a:r>
            <a:r>
              <a:rPr lang="en-US" altLang="ko-KR" sz="1600">
                <a:latin typeface="HY중고딕" pitchFamily="18" charset="-127"/>
              </a:rPr>
              <a:t>('P10202','</a:t>
            </a:r>
            <a:r>
              <a:rPr lang="ko-KR" altLang="en-US" sz="1600">
                <a:latin typeface="HY중고딕" pitchFamily="18" charset="-127"/>
              </a:rPr>
              <a:t>삼성전자</a:t>
            </a:r>
            <a:r>
              <a:rPr lang="en-US" altLang="ko-KR" sz="1600">
                <a:latin typeface="HY중고딕" pitchFamily="18" charset="-127"/>
              </a:rPr>
              <a:t>','P102','</a:t>
            </a:r>
            <a:r>
              <a:rPr lang="ko-KR" altLang="en-US" sz="1600">
                <a:latin typeface="HY중고딕" pitchFamily="18" charset="-127"/>
              </a:rPr>
              <a:t>외환은행</a:t>
            </a:r>
            <a:r>
              <a:rPr lang="en-US" altLang="ko-KR" sz="1600">
                <a:latin typeface="HY중고딕" pitchFamily="18" charset="-127"/>
              </a:rPr>
              <a:t>','989-323-567898', '</a:t>
            </a:r>
            <a:r>
              <a:rPr lang="ko-KR" altLang="en-US" sz="1600" err="1">
                <a:latin typeface="HY중고딕" pitchFamily="18" charset="-127"/>
              </a:rPr>
              <a:t>박삼성</a:t>
            </a:r>
            <a:r>
              <a:rPr lang="en-US" altLang="ko-KR" sz="1600">
                <a:latin typeface="HY중고딕" pitchFamily="18" charset="-127"/>
              </a:rPr>
              <a:t>',</a:t>
            </a:r>
          </a:p>
          <a:p>
            <a:pPr defTabSz="282575">
              <a:defRPr/>
            </a:pPr>
            <a:r>
              <a:rPr lang="en-US" altLang="ko-KR" sz="1600">
                <a:latin typeface="HY중고딕" pitchFamily="18" charset="-127"/>
              </a:rPr>
              <a:t>                      '614-728','</a:t>
            </a:r>
            <a:r>
              <a:rPr lang="ko-KR" altLang="en-US" sz="1600">
                <a:latin typeface="HY중고딕" pitchFamily="18" charset="-127"/>
              </a:rPr>
              <a:t>부산 부산진구 부전</a:t>
            </a:r>
            <a:r>
              <a:rPr lang="en-US" altLang="ko-KR" sz="1600">
                <a:latin typeface="HY중고딕" pitchFamily="18" charset="-127"/>
              </a:rPr>
              <a:t>1</a:t>
            </a:r>
            <a:r>
              <a:rPr lang="ko-KR" altLang="en-US" sz="1600">
                <a:latin typeface="HY중고딕" pitchFamily="18" charset="-127"/>
              </a:rPr>
              <a:t>동 </a:t>
            </a:r>
            <a:r>
              <a:rPr lang="ko-KR" altLang="en-US" sz="1600" err="1">
                <a:latin typeface="HY중고딕" pitchFamily="18" charset="-127"/>
              </a:rPr>
              <a:t>동아빌딩</a:t>
            </a:r>
            <a:r>
              <a:rPr lang="en-US" altLang="ko-KR" sz="1600">
                <a:latin typeface="HY중고딕" pitchFamily="18" charset="-127"/>
              </a:rPr>
              <a:t>','1708</a:t>
            </a:r>
            <a:r>
              <a:rPr lang="ko-KR" altLang="en-US" sz="1600">
                <a:latin typeface="HY중고딕" pitchFamily="18" charset="-127"/>
              </a:rPr>
              <a:t>호</a:t>
            </a:r>
            <a:r>
              <a:rPr lang="en-US" altLang="ko-KR" sz="1600">
                <a:latin typeface="HY중고딕" pitchFamily="18" charset="-127"/>
              </a:rPr>
              <a:t>',</a:t>
            </a:r>
          </a:p>
          <a:p>
            <a:pPr defTabSz="282575">
              <a:defRPr/>
            </a:pPr>
            <a:r>
              <a:rPr lang="en-US" altLang="ko-KR" sz="1600">
                <a:latin typeface="HY중고딕" pitchFamily="18" charset="-127"/>
              </a:rPr>
              <a:t>                    '051-567-5312','051-567-5313', 'samsung@samsung.com','</a:t>
            </a:r>
            <a:r>
              <a:rPr lang="ko-KR" altLang="en-US" sz="1600">
                <a:latin typeface="HY중고딕" pitchFamily="18" charset="-127"/>
              </a:rPr>
              <a:t>김인우</a:t>
            </a:r>
            <a:r>
              <a:rPr lang="en-US" altLang="ko-KR" sz="1600">
                <a:latin typeface="HY중고딕" pitchFamily="18" charset="-127"/>
              </a:rPr>
              <a:t>')</a:t>
            </a:r>
          </a:p>
          <a:p>
            <a:pPr defTabSz="282575">
              <a:defRPr/>
            </a:pPr>
            <a:r>
              <a:rPr lang="en-US" altLang="ko-KR" sz="1600">
                <a:latin typeface="HY중고딕" pitchFamily="18" charset="-127"/>
              </a:rPr>
              <a:t> </a:t>
            </a:r>
            <a:r>
              <a:rPr lang="en-US" altLang="ko-KR" sz="1600" smtClean="0">
                <a:latin typeface="HY중고딕" pitchFamily="18" charset="-127"/>
                <a:ea typeface="굴림체" pitchFamily="49" charset="-127"/>
              </a:rPr>
              <a:t>INTO BUYER </a:t>
            </a:r>
            <a:r>
              <a:rPr lang="en-US" altLang="ko-KR" sz="1600" smtClean="0">
                <a:latin typeface="HY중고딕" pitchFamily="18" charset="-127"/>
              </a:rPr>
              <a:t>VALUES </a:t>
            </a:r>
            <a:r>
              <a:rPr lang="en-US" altLang="ko-KR" sz="1600">
                <a:latin typeface="HY중고딕" pitchFamily="18" charset="-127"/>
              </a:rPr>
              <a:t>('P20101','</a:t>
            </a:r>
            <a:r>
              <a:rPr lang="ko-KR" altLang="en-US" sz="1600">
                <a:latin typeface="HY중고딕" pitchFamily="18" charset="-127"/>
              </a:rPr>
              <a:t>대현</a:t>
            </a:r>
            <a:r>
              <a:rPr lang="en-US" altLang="ko-KR" sz="1600">
                <a:latin typeface="HY중고딕" pitchFamily="18" charset="-127"/>
              </a:rPr>
              <a:t>','P201','</a:t>
            </a:r>
            <a:r>
              <a:rPr lang="ko-KR" altLang="en-US" sz="1600">
                <a:latin typeface="HY중고딕" pitchFamily="18" charset="-127"/>
              </a:rPr>
              <a:t>국민은행</a:t>
            </a:r>
            <a:r>
              <a:rPr lang="en-US" altLang="ko-KR" sz="1600">
                <a:latin typeface="HY중고딕" pitchFamily="18" charset="-127"/>
              </a:rPr>
              <a:t>','688-323-567898', '</a:t>
            </a:r>
            <a:r>
              <a:rPr lang="ko-KR" altLang="en-US" sz="1600">
                <a:latin typeface="HY중고딕" pitchFamily="18" charset="-127"/>
              </a:rPr>
              <a:t>신대현</a:t>
            </a:r>
            <a:r>
              <a:rPr lang="en-US" altLang="ko-KR" sz="1600">
                <a:latin typeface="HY중고딕" pitchFamily="18" charset="-127"/>
              </a:rPr>
              <a:t>',</a:t>
            </a:r>
          </a:p>
          <a:p>
            <a:pPr defTabSz="282575">
              <a:defRPr/>
            </a:pPr>
            <a:r>
              <a:rPr lang="en-US" altLang="ko-KR" sz="1600">
                <a:latin typeface="HY중고딕" pitchFamily="18" charset="-127"/>
              </a:rPr>
              <a:t>                      '306-785','</a:t>
            </a:r>
            <a:r>
              <a:rPr lang="ko-KR" altLang="en-US" sz="1600">
                <a:latin typeface="HY중고딕" pitchFamily="18" charset="-127"/>
              </a:rPr>
              <a:t>대전 대덕구 </a:t>
            </a:r>
            <a:r>
              <a:rPr lang="ko-KR" altLang="en-US" sz="1600" err="1">
                <a:latin typeface="HY중고딕" pitchFamily="18" charset="-127"/>
              </a:rPr>
              <a:t>오정동</a:t>
            </a:r>
            <a:r>
              <a:rPr lang="ko-KR" altLang="en-US" sz="1600">
                <a:latin typeface="HY중고딕" pitchFamily="18" charset="-127"/>
              </a:rPr>
              <a:t> </a:t>
            </a:r>
            <a:r>
              <a:rPr lang="ko-KR" altLang="en-US" sz="1600" err="1">
                <a:latin typeface="HY중고딕" pitchFamily="18" charset="-127"/>
              </a:rPr>
              <a:t>운암빌딩</a:t>
            </a:r>
            <a:r>
              <a:rPr lang="en-US" altLang="ko-KR" sz="1600">
                <a:latin typeface="HY중고딕" pitchFamily="18" charset="-127"/>
              </a:rPr>
              <a:t>', '508</a:t>
            </a:r>
            <a:r>
              <a:rPr lang="ko-KR" altLang="en-US" sz="1600">
                <a:latin typeface="HY중고딕" pitchFamily="18" charset="-127"/>
              </a:rPr>
              <a:t>호</a:t>
            </a:r>
            <a:r>
              <a:rPr lang="en-US" altLang="ko-KR" sz="1600">
                <a:latin typeface="HY중고딕" pitchFamily="18" charset="-127"/>
              </a:rPr>
              <a:t>','042-332-5123',</a:t>
            </a:r>
          </a:p>
          <a:p>
            <a:pPr defTabSz="282575">
              <a:defRPr/>
            </a:pPr>
            <a:r>
              <a:rPr lang="en-US" altLang="ko-KR" sz="1600">
                <a:latin typeface="HY중고딕" pitchFamily="18" charset="-127"/>
              </a:rPr>
              <a:t>                      '042-332-5125','daehyun@daehyun.com','</a:t>
            </a:r>
            <a:r>
              <a:rPr lang="ko-KR" altLang="en-US" sz="1600" smtClean="0">
                <a:latin typeface="HY중고딕" pitchFamily="18" charset="-127"/>
              </a:rPr>
              <a:t>진대영</a:t>
            </a:r>
            <a:r>
              <a:rPr lang="en-US" altLang="ko-KR" sz="1600" smtClean="0">
                <a:latin typeface="HY중고딕" pitchFamily="18" charset="-127"/>
              </a:rPr>
              <a:t>')</a:t>
            </a:r>
            <a:endParaRPr lang="en-US" altLang="ko-KR" sz="1600">
              <a:latin typeface="HY중고딕" pitchFamily="18" charset="-127"/>
            </a:endParaRPr>
          </a:p>
        </p:txBody>
      </p:sp>
      <p:sp>
        <p:nvSpPr>
          <p:cNvPr id="150531" name="Rectangle 10"/>
          <p:cNvSpPr>
            <a:spLocks noChangeArrowheads="1"/>
          </p:cNvSpPr>
          <p:nvPr/>
        </p:nvSpPr>
        <p:spPr bwMode="auto">
          <a:xfrm>
            <a:off x="1133475" y="1004888"/>
            <a:ext cx="12001500" cy="82550"/>
          </a:xfrm>
          <a:prstGeom prst="rect">
            <a:avLst/>
          </a:prstGeom>
          <a:gradFill rotWithShape="0">
            <a:gsLst>
              <a:gs pos="0">
                <a:srgbClr val="E8B354"/>
              </a:gs>
              <a:gs pos="100000">
                <a:srgbClr val="FFFFFF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>
              <a:latin typeface="HY중고딕" pitchFamily="18" charset="-127"/>
            </a:endParaRPr>
          </a:p>
        </p:txBody>
      </p:sp>
      <p:sp>
        <p:nvSpPr>
          <p:cNvPr id="150532" name="AutoShape 11"/>
          <p:cNvSpPr>
            <a:spLocks noChangeArrowheads="1"/>
          </p:cNvSpPr>
          <p:nvPr/>
        </p:nvSpPr>
        <p:spPr bwMode="auto">
          <a:xfrm>
            <a:off x="1133475" y="520700"/>
            <a:ext cx="6719888" cy="566738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2D5A0"/>
              </a:gs>
              <a:gs pos="100000">
                <a:srgbClr val="FBF1DF"/>
              </a:gs>
            </a:gsLst>
            <a:path path="shape">
              <a:fillToRect l="50000" t="50000" r="50000" b="50000"/>
            </a:path>
          </a:gradFill>
          <a:ln w="3175">
            <a:noFill/>
            <a:round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30000"/>
              </a:lnSpc>
              <a:buFont typeface="Arial" pitchFamily="34" charset="0"/>
              <a:buNone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INSERT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634" name="Rectangle 2"/>
          <p:cNvSpPr>
            <a:spLocks noChangeArrowheads="1"/>
          </p:cNvSpPr>
          <p:nvPr/>
        </p:nvSpPr>
        <p:spPr bwMode="blackWhite">
          <a:xfrm>
            <a:off x="1133475" y="1162050"/>
            <a:ext cx="12091988" cy="9056688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40000"/>
              </a:lnSpc>
              <a:buFont typeface="Wingdings" pitchFamily="2" charset="2"/>
              <a:buChar char="l"/>
              <a:defRPr/>
            </a:pPr>
            <a:r>
              <a:rPr lang="en-US" altLang="ko-KR" sz="1600">
                <a:latin typeface="HY중고딕" pitchFamily="18" charset="-127"/>
              </a:rPr>
              <a:t> </a:t>
            </a:r>
            <a:r>
              <a:rPr lang="en-US" altLang="ko-KR" sz="1600" smtClean="0">
                <a:latin typeface="HY중고딕" pitchFamily="18" charset="-127"/>
                <a:ea typeface="굴림체" pitchFamily="49" charset="-127"/>
              </a:rPr>
              <a:t>INTO BUYER </a:t>
            </a:r>
            <a:r>
              <a:rPr lang="en-US" altLang="ko-KR" sz="1600" smtClean="0">
                <a:latin typeface="HY중고딕" pitchFamily="18" charset="-127"/>
              </a:rPr>
              <a:t>VALUES </a:t>
            </a:r>
            <a:r>
              <a:rPr lang="en-US" altLang="ko-KR" sz="1600">
                <a:latin typeface="HY중고딕" pitchFamily="18" charset="-127"/>
              </a:rPr>
              <a:t>('P20102','</a:t>
            </a:r>
            <a:r>
              <a:rPr lang="ko-KR" altLang="en-US" sz="1600">
                <a:latin typeface="HY중고딕" pitchFamily="18" charset="-127"/>
              </a:rPr>
              <a:t>마르죠</a:t>
            </a:r>
            <a:r>
              <a:rPr lang="en-US" altLang="ko-KR" sz="1600">
                <a:latin typeface="HY중고딕" pitchFamily="18" charset="-127"/>
              </a:rPr>
              <a:t>','P201','</a:t>
            </a:r>
            <a:r>
              <a:rPr lang="ko-KR" altLang="en-US" sz="1600">
                <a:latin typeface="HY중고딕" pitchFamily="18" charset="-127"/>
              </a:rPr>
              <a:t>주택은행</a:t>
            </a:r>
            <a:r>
              <a:rPr lang="en-US" altLang="ko-KR" sz="1600">
                <a:latin typeface="HY중고딕" pitchFamily="18" charset="-127"/>
              </a:rPr>
              <a:t>','123-777-7890', '</a:t>
            </a:r>
            <a:r>
              <a:rPr lang="ko-KR" altLang="en-US" sz="1600" err="1">
                <a:latin typeface="HY중고딕" pitchFamily="18" charset="-127"/>
              </a:rPr>
              <a:t>이마루</a:t>
            </a:r>
            <a:r>
              <a:rPr lang="en-US" altLang="ko-KR" sz="1600">
                <a:latin typeface="HY중고딕" pitchFamily="18" charset="-127"/>
              </a:rPr>
              <a:t>',</a:t>
            </a:r>
          </a:p>
          <a:p>
            <a:pPr defTabSz="282575">
              <a:defRPr/>
            </a:pPr>
            <a:r>
              <a:rPr lang="en-US" altLang="ko-KR" sz="1600">
                <a:latin typeface="HY중고딕" pitchFamily="18" charset="-127"/>
              </a:rPr>
              <a:t>                      '135-972','</a:t>
            </a:r>
            <a:r>
              <a:rPr lang="ko-KR" altLang="en-US" sz="1600">
                <a:latin typeface="HY중고딕" pitchFamily="18" charset="-127"/>
              </a:rPr>
              <a:t>서울 강남구 도곡</a:t>
            </a:r>
            <a:r>
              <a:rPr lang="en-US" altLang="ko-KR" sz="1600">
                <a:latin typeface="HY중고딕" pitchFamily="18" charset="-127"/>
              </a:rPr>
              <a:t>2</a:t>
            </a:r>
            <a:r>
              <a:rPr lang="ko-KR" altLang="en-US" sz="1600">
                <a:latin typeface="HY중고딕" pitchFamily="18" charset="-127"/>
              </a:rPr>
              <a:t>동 현대비전</a:t>
            </a:r>
            <a:r>
              <a:rPr lang="en-US" altLang="ko-KR" sz="1600">
                <a:latin typeface="HY중고딕" pitchFamily="18" charset="-127"/>
              </a:rPr>
              <a:t>21', '1211</a:t>
            </a:r>
            <a:r>
              <a:rPr lang="ko-KR" altLang="en-US" sz="1600">
                <a:latin typeface="HY중고딕" pitchFamily="18" charset="-127"/>
              </a:rPr>
              <a:t>호</a:t>
            </a:r>
            <a:r>
              <a:rPr lang="en-US" altLang="ko-KR" sz="1600">
                <a:latin typeface="HY중고딕" pitchFamily="18" charset="-127"/>
              </a:rPr>
              <a:t>','02-533-7890',</a:t>
            </a:r>
          </a:p>
          <a:p>
            <a:pPr defTabSz="282575">
              <a:defRPr/>
            </a:pPr>
            <a:r>
              <a:rPr lang="en-US" altLang="ko-KR" sz="1600">
                <a:latin typeface="HY중고딕" pitchFamily="18" charset="-127"/>
              </a:rPr>
              <a:t>                      '02-533-7891', 'mar@marjo.co.kr','</a:t>
            </a:r>
            <a:r>
              <a:rPr lang="ko-KR" altLang="en-US" sz="1600">
                <a:latin typeface="HY중고딕" pitchFamily="18" charset="-127"/>
              </a:rPr>
              <a:t>조현상</a:t>
            </a:r>
            <a:r>
              <a:rPr lang="en-US" altLang="ko-KR" sz="1600">
                <a:latin typeface="HY중고딕" pitchFamily="18" charset="-127"/>
              </a:rPr>
              <a:t>')</a:t>
            </a:r>
          </a:p>
          <a:p>
            <a:pPr defTabSz="282575">
              <a:defRPr/>
            </a:pPr>
            <a:r>
              <a:rPr lang="en-US" altLang="ko-KR" sz="1600">
                <a:latin typeface="HY중고딕" pitchFamily="18" charset="-127"/>
              </a:rPr>
              <a:t> </a:t>
            </a:r>
            <a:r>
              <a:rPr lang="en-US" altLang="ko-KR" sz="1600" smtClean="0">
                <a:latin typeface="HY중고딕" pitchFamily="18" charset="-127"/>
                <a:ea typeface="굴림체" pitchFamily="49" charset="-127"/>
              </a:rPr>
              <a:t>INTO BUYER </a:t>
            </a:r>
            <a:r>
              <a:rPr lang="en-US" altLang="ko-KR" sz="1600" smtClean="0">
                <a:latin typeface="HY중고딕" pitchFamily="18" charset="-127"/>
              </a:rPr>
              <a:t>VALUES </a:t>
            </a:r>
            <a:r>
              <a:rPr lang="en-US" altLang="ko-KR" sz="1600">
                <a:latin typeface="HY중고딕" pitchFamily="18" charset="-127"/>
              </a:rPr>
              <a:t>('P20201','LG</a:t>
            </a:r>
            <a:r>
              <a:rPr lang="ko-KR" altLang="en-US" sz="1600">
                <a:latin typeface="HY중고딕" pitchFamily="18" charset="-127"/>
              </a:rPr>
              <a:t>패션</a:t>
            </a:r>
            <a:r>
              <a:rPr lang="en-US" altLang="ko-KR" sz="1600">
                <a:latin typeface="HY중고딕" pitchFamily="18" charset="-127"/>
              </a:rPr>
              <a:t>','P202','</a:t>
            </a:r>
            <a:r>
              <a:rPr lang="ko-KR" altLang="en-US" sz="1600">
                <a:latin typeface="HY중고딕" pitchFamily="18" charset="-127"/>
              </a:rPr>
              <a:t>제일은행</a:t>
            </a:r>
            <a:r>
              <a:rPr lang="en-US" altLang="ko-KR" sz="1600">
                <a:latin typeface="HY중고딕" pitchFamily="18" charset="-127"/>
              </a:rPr>
              <a:t>','732-702-556677', '</a:t>
            </a:r>
            <a:r>
              <a:rPr lang="ko-KR" altLang="en-US" sz="1600" err="1">
                <a:latin typeface="HY중고딕" pitchFamily="18" charset="-127"/>
              </a:rPr>
              <a:t>김애지</a:t>
            </a:r>
            <a:r>
              <a:rPr lang="en-US" altLang="ko-KR" sz="1600">
                <a:latin typeface="HY중고딕" pitchFamily="18" charset="-127"/>
              </a:rPr>
              <a:t>',</a:t>
            </a:r>
          </a:p>
          <a:p>
            <a:pPr defTabSz="282575">
              <a:defRPr/>
            </a:pPr>
            <a:r>
              <a:rPr lang="en-US" altLang="ko-KR" sz="1600">
                <a:latin typeface="HY중고딕" pitchFamily="18" charset="-127"/>
              </a:rPr>
              <a:t>                      '142-726','</a:t>
            </a:r>
            <a:r>
              <a:rPr lang="ko-KR" altLang="en-US" sz="1600">
                <a:latin typeface="HY중고딕" pitchFamily="18" charset="-127"/>
              </a:rPr>
              <a:t>서울 강북구 미아</a:t>
            </a:r>
            <a:r>
              <a:rPr lang="en-US" altLang="ko-KR" sz="1600">
                <a:latin typeface="HY중고딕" pitchFamily="18" charset="-127"/>
              </a:rPr>
              <a:t>6</a:t>
            </a:r>
            <a:r>
              <a:rPr lang="ko-KR" altLang="en-US" sz="1600">
                <a:latin typeface="HY중고딕" pitchFamily="18" charset="-127"/>
              </a:rPr>
              <a:t>동 행전빌딩</a:t>
            </a:r>
            <a:r>
              <a:rPr lang="en-US" altLang="ko-KR" sz="1600">
                <a:latin typeface="HY중고딕" pitchFamily="18" charset="-127"/>
              </a:rPr>
              <a:t>', '5011</a:t>
            </a:r>
            <a:r>
              <a:rPr lang="ko-KR" altLang="en-US" sz="1600">
                <a:latin typeface="HY중고딕" pitchFamily="18" charset="-127"/>
              </a:rPr>
              <a:t>호</a:t>
            </a:r>
            <a:r>
              <a:rPr lang="en-US" altLang="ko-KR" sz="1600">
                <a:latin typeface="HY중고딕" pitchFamily="18" charset="-127"/>
              </a:rPr>
              <a:t>','02-332-5690',</a:t>
            </a:r>
          </a:p>
          <a:p>
            <a:pPr defTabSz="282575">
              <a:defRPr/>
            </a:pPr>
            <a:r>
              <a:rPr lang="en-US" altLang="ko-KR" sz="1600">
                <a:latin typeface="HY중고딕" pitchFamily="18" charset="-127"/>
              </a:rPr>
              <a:t>                      '02-332-5699', 'lgfashion@lgfashion.co.kr','</a:t>
            </a:r>
            <a:r>
              <a:rPr lang="ko-KR" altLang="en-US" sz="1600">
                <a:latin typeface="HY중고딕" pitchFamily="18" charset="-127"/>
              </a:rPr>
              <a:t>남지수</a:t>
            </a:r>
            <a:r>
              <a:rPr lang="en-US" altLang="ko-KR" sz="1600">
                <a:latin typeface="HY중고딕" pitchFamily="18" charset="-127"/>
              </a:rPr>
              <a:t>')</a:t>
            </a:r>
          </a:p>
          <a:p>
            <a:pPr defTabSz="282575">
              <a:defRPr/>
            </a:pPr>
            <a:r>
              <a:rPr lang="en-US" altLang="ko-KR" sz="1600">
                <a:latin typeface="HY중고딕" pitchFamily="18" charset="-127"/>
              </a:rPr>
              <a:t> </a:t>
            </a:r>
            <a:r>
              <a:rPr lang="en-US" altLang="ko-KR" sz="1600" smtClean="0">
                <a:latin typeface="HY중고딕" pitchFamily="18" charset="-127"/>
                <a:ea typeface="굴림체" pitchFamily="49" charset="-127"/>
              </a:rPr>
              <a:t>INTO BUYER </a:t>
            </a:r>
            <a:r>
              <a:rPr lang="en-US" altLang="ko-KR" sz="1600" smtClean="0">
                <a:latin typeface="HY중고딕" pitchFamily="18" charset="-127"/>
              </a:rPr>
              <a:t>VALUES </a:t>
            </a:r>
            <a:r>
              <a:rPr lang="en-US" altLang="ko-KR" sz="1600">
                <a:latin typeface="HY중고딕" pitchFamily="18" charset="-127"/>
              </a:rPr>
              <a:t>('P20202','</a:t>
            </a:r>
            <a:r>
              <a:rPr lang="ko-KR" altLang="en-US" sz="1600" err="1">
                <a:latin typeface="HY중고딕" pitchFamily="18" charset="-127"/>
              </a:rPr>
              <a:t>캠브리지</a:t>
            </a:r>
            <a:r>
              <a:rPr lang="en-US" altLang="ko-KR" sz="1600">
                <a:latin typeface="HY중고딕" pitchFamily="18" charset="-127"/>
              </a:rPr>
              <a:t>','P202','</a:t>
            </a:r>
            <a:r>
              <a:rPr lang="ko-KR" altLang="en-US" sz="1600">
                <a:latin typeface="HY중고딕" pitchFamily="18" charset="-127"/>
              </a:rPr>
              <a:t>국민은행</a:t>
            </a:r>
            <a:r>
              <a:rPr lang="en-US" altLang="ko-KR" sz="1600">
                <a:latin typeface="HY중고딕" pitchFamily="18" charset="-127"/>
              </a:rPr>
              <a:t>','112-888-397811', '</a:t>
            </a:r>
            <a:r>
              <a:rPr lang="ko-KR" altLang="en-US" sz="1600" err="1">
                <a:latin typeface="HY중고딕" pitchFamily="18" charset="-127"/>
              </a:rPr>
              <a:t>안불이주</a:t>
            </a:r>
            <a:r>
              <a:rPr lang="en-US" altLang="ko-KR" sz="1600">
                <a:latin typeface="HY중고딕" pitchFamily="18" charset="-127"/>
              </a:rPr>
              <a:t>',</a:t>
            </a:r>
          </a:p>
          <a:p>
            <a:pPr defTabSz="282575">
              <a:defRPr/>
            </a:pPr>
            <a:r>
              <a:rPr lang="en-US" altLang="ko-KR" sz="1600">
                <a:latin typeface="HY중고딕" pitchFamily="18" charset="-127"/>
              </a:rPr>
              <a:t>                      '404-260','</a:t>
            </a:r>
            <a:r>
              <a:rPr lang="ko-KR" altLang="en-US" sz="1600">
                <a:latin typeface="HY중고딕" pitchFamily="18" charset="-127"/>
              </a:rPr>
              <a:t>인천 서구 </a:t>
            </a:r>
            <a:r>
              <a:rPr lang="ko-KR" altLang="en-US" sz="1600" err="1">
                <a:latin typeface="HY중고딕" pitchFamily="18" charset="-127"/>
              </a:rPr>
              <a:t>마전동</a:t>
            </a:r>
            <a:r>
              <a:rPr lang="en-US" altLang="ko-KR" sz="1600">
                <a:latin typeface="HY중고딕" pitchFamily="18" charset="-127"/>
              </a:rPr>
              <a:t>','535-899</a:t>
            </a:r>
            <a:r>
              <a:rPr lang="ko-KR" altLang="en-US" sz="1600">
                <a:latin typeface="HY중고딕" pitchFamily="18" charset="-127"/>
              </a:rPr>
              <a:t>번지</a:t>
            </a:r>
            <a:r>
              <a:rPr lang="en-US" altLang="ko-KR" sz="1600">
                <a:latin typeface="HY중고딕" pitchFamily="18" charset="-127"/>
              </a:rPr>
              <a:t>', '032-255-7832',</a:t>
            </a:r>
          </a:p>
          <a:p>
            <a:pPr defTabSz="282575">
              <a:defRPr/>
            </a:pPr>
            <a:r>
              <a:rPr lang="en-US" altLang="ko-KR" sz="1600">
                <a:latin typeface="HY중고딕" pitchFamily="18" charset="-127"/>
              </a:rPr>
              <a:t>                      '032-255-7833', 'cambrige@cambrige.com','</a:t>
            </a:r>
            <a:r>
              <a:rPr lang="ko-KR" altLang="en-US" sz="1600" err="1">
                <a:latin typeface="HY중고딕" pitchFamily="18" charset="-127"/>
              </a:rPr>
              <a:t>신일수</a:t>
            </a:r>
            <a:r>
              <a:rPr lang="en-US" altLang="ko-KR" sz="1600">
                <a:latin typeface="HY중고딕" pitchFamily="18" charset="-127"/>
              </a:rPr>
              <a:t>')</a:t>
            </a:r>
          </a:p>
          <a:p>
            <a:pPr defTabSz="282575">
              <a:defRPr/>
            </a:pPr>
            <a:r>
              <a:rPr lang="en-US" altLang="ko-KR" sz="1600">
                <a:latin typeface="HY중고딕" pitchFamily="18" charset="-127"/>
              </a:rPr>
              <a:t> </a:t>
            </a:r>
            <a:r>
              <a:rPr lang="en-US" altLang="ko-KR" sz="1600" smtClean="0">
                <a:latin typeface="HY중고딕" pitchFamily="18" charset="-127"/>
                <a:ea typeface="굴림체" pitchFamily="49" charset="-127"/>
              </a:rPr>
              <a:t>INTO BUYER </a:t>
            </a:r>
            <a:r>
              <a:rPr lang="en-US" altLang="ko-KR" sz="1600" smtClean="0">
                <a:latin typeface="HY중고딕" pitchFamily="18" charset="-127"/>
              </a:rPr>
              <a:t>VALUES </a:t>
            </a:r>
            <a:r>
              <a:rPr lang="en-US" altLang="ko-KR" sz="1600">
                <a:latin typeface="HY중고딕" pitchFamily="18" charset="-127"/>
              </a:rPr>
              <a:t>('P30101','</a:t>
            </a:r>
            <a:r>
              <a:rPr lang="ko-KR" altLang="en-US" sz="1600" err="1">
                <a:latin typeface="HY중고딕" pitchFamily="18" charset="-127"/>
              </a:rPr>
              <a:t>가파치</a:t>
            </a:r>
            <a:r>
              <a:rPr lang="en-US" altLang="ko-KR" sz="1600">
                <a:latin typeface="HY중고딕" pitchFamily="18" charset="-127"/>
              </a:rPr>
              <a:t>','P301','</a:t>
            </a:r>
            <a:r>
              <a:rPr lang="ko-KR" altLang="en-US" sz="1600">
                <a:latin typeface="HY중고딕" pitchFamily="18" charset="-127"/>
              </a:rPr>
              <a:t>농협</a:t>
            </a:r>
            <a:r>
              <a:rPr lang="en-US" altLang="ko-KR" sz="1600">
                <a:latin typeface="HY중고딕" pitchFamily="18" charset="-127"/>
              </a:rPr>
              <a:t>','211-333-511890', '</a:t>
            </a:r>
            <a:r>
              <a:rPr lang="ko-KR" altLang="en-US" sz="1600">
                <a:latin typeface="HY중고딕" pitchFamily="18" charset="-127"/>
              </a:rPr>
              <a:t>김선아</a:t>
            </a:r>
            <a:r>
              <a:rPr lang="en-US" altLang="ko-KR" sz="1600">
                <a:latin typeface="HY중고딕" pitchFamily="18" charset="-127"/>
              </a:rPr>
              <a:t>',</a:t>
            </a:r>
          </a:p>
          <a:p>
            <a:pPr defTabSz="282575">
              <a:defRPr/>
            </a:pPr>
            <a:r>
              <a:rPr lang="en-US" altLang="ko-KR" sz="1600">
                <a:latin typeface="HY중고딕" pitchFamily="18" charset="-127"/>
              </a:rPr>
              <a:t>                      '702-864','</a:t>
            </a:r>
            <a:r>
              <a:rPr lang="ko-KR" altLang="en-US" sz="1600">
                <a:latin typeface="HY중고딕" pitchFamily="18" charset="-127"/>
              </a:rPr>
              <a:t>대구 북구 </a:t>
            </a:r>
            <a:r>
              <a:rPr lang="ko-KR" altLang="en-US" sz="1600" err="1">
                <a:latin typeface="HY중고딕" pitchFamily="18" charset="-127"/>
              </a:rPr>
              <a:t>태전동</a:t>
            </a:r>
            <a:r>
              <a:rPr lang="en-US" altLang="ko-KR" sz="1600">
                <a:latin typeface="HY중고딕" pitchFamily="18" charset="-127"/>
              </a:rPr>
              <a:t>','555-66</a:t>
            </a:r>
            <a:r>
              <a:rPr lang="ko-KR" altLang="en-US" sz="1600">
                <a:latin typeface="HY중고딕" pitchFamily="18" charset="-127"/>
              </a:rPr>
              <a:t>번지</a:t>
            </a:r>
            <a:r>
              <a:rPr lang="en-US" altLang="ko-KR" sz="1600">
                <a:latin typeface="HY중고딕" pitchFamily="18" charset="-127"/>
              </a:rPr>
              <a:t>', '053-535-2356',</a:t>
            </a:r>
          </a:p>
          <a:p>
            <a:pPr defTabSz="282575">
              <a:defRPr/>
            </a:pPr>
            <a:r>
              <a:rPr lang="en-US" altLang="ko-KR" sz="1600">
                <a:latin typeface="HY중고딕" pitchFamily="18" charset="-127"/>
              </a:rPr>
              <a:t>                      '053-535-2357', 'gapachi@gapachi.co.kr','</a:t>
            </a:r>
            <a:r>
              <a:rPr lang="ko-KR" altLang="en-US" sz="1600">
                <a:latin typeface="HY중고딕" pitchFamily="18" charset="-127"/>
              </a:rPr>
              <a:t>이수나</a:t>
            </a:r>
            <a:r>
              <a:rPr lang="en-US" altLang="ko-KR" sz="1600">
                <a:latin typeface="HY중고딕" pitchFamily="18" charset="-127"/>
              </a:rPr>
              <a:t>')</a:t>
            </a:r>
          </a:p>
          <a:p>
            <a:pPr defTabSz="282575">
              <a:defRPr/>
            </a:pPr>
            <a:r>
              <a:rPr lang="en-US" altLang="ko-KR" sz="1600">
                <a:latin typeface="HY중고딕" pitchFamily="18" charset="-127"/>
              </a:rPr>
              <a:t> </a:t>
            </a:r>
            <a:r>
              <a:rPr lang="en-US" altLang="ko-KR" sz="1600" smtClean="0">
                <a:latin typeface="HY중고딕" pitchFamily="18" charset="-127"/>
                <a:ea typeface="굴림체" pitchFamily="49" charset="-127"/>
              </a:rPr>
              <a:t>INTO BUYER</a:t>
            </a:r>
            <a:r>
              <a:rPr lang="en-US" altLang="ko-KR" sz="1600" smtClean="0">
                <a:latin typeface="HY중고딕" pitchFamily="18" charset="-127"/>
              </a:rPr>
              <a:t> </a:t>
            </a:r>
            <a:r>
              <a:rPr lang="en-US" altLang="ko-KR" sz="1600">
                <a:latin typeface="HY중고딕" pitchFamily="18" charset="-127"/>
              </a:rPr>
              <a:t>VALUES ('P30201','</a:t>
            </a:r>
            <a:r>
              <a:rPr lang="ko-KR" altLang="en-US" sz="1600">
                <a:latin typeface="HY중고딕" pitchFamily="18" charset="-127"/>
              </a:rPr>
              <a:t>한국화장품</a:t>
            </a:r>
            <a:r>
              <a:rPr lang="en-US" altLang="ko-KR" sz="1600">
                <a:latin typeface="HY중고딕" pitchFamily="18" charset="-127"/>
              </a:rPr>
              <a:t>','P302','</a:t>
            </a:r>
            <a:r>
              <a:rPr lang="ko-KR" altLang="en-US" sz="1600">
                <a:latin typeface="HY중고딕" pitchFamily="18" charset="-127"/>
              </a:rPr>
              <a:t>외환은행</a:t>
            </a:r>
            <a:r>
              <a:rPr lang="en-US" altLang="ko-KR" sz="1600">
                <a:latin typeface="HY중고딕" pitchFamily="18" charset="-127"/>
              </a:rPr>
              <a:t>','333-355-568898','</a:t>
            </a:r>
            <a:r>
              <a:rPr lang="ko-KR" altLang="en-US" sz="1600">
                <a:latin typeface="HY중고딕" pitchFamily="18" charset="-127"/>
              </a:rPr>
              <a:t>박한국</a:t>
            </a:r>
            <a:r>
              <a:rPr lang="en-US" altLang="ko-KR" sz="1600">
                <a:latin typeface="HY중고딕" pitchFamily="18" charset="-127"/>
              </a:rPr>
              <a:t>',</a:t>
            </a:r>
          </a:p>
          <a:p>
            <a:pPr defTabSz="282575">
              <a:defRPr/>
            </a:pPr>
            <a:r>
              <a:rPr lang="en-US" altLang="ko-KR" sz="1600">
                <a:latin typeface="HY중고딕" pitchFamily="18" charset="-127"/>
              </a:rPr>
              <a:t>                      '614-728','</a:t>
            </a:r>
            <a:r>
              <a:rPr lang="ko-KR" altLang="en-US" sz="1600">
                <a:latin typeface="HY중고딕" pitchFamily="18" charset="-127"/>
              </a:rPr>
              <a:t>부산 부산진구 부전</a:t>
            </a:r>
            <a:r>
              <a:rPr lang="en-US" altLang="ko-KR" sz="1600">
                <a:latin typeface="HY중고딕" pitchFamily="18" charset="-127"/>
              </a:rPr>
              <a:t>1</a:t>
            </a:r>
            <a:r>
              <a:rPr lang="ko-KR" altLang="en-US" sz="1600">
                <a:latin typeface="HY중고딕" pitchFamily="18" charset="-127"/>
              </a:rPr>
              <a:t>동 </a:t>
            </a:r>
            <a:r>
              <a:rPr lang="ko-KR" altLang="en-US" sz="1600" err="1">
                <a:latin typeface="HY중고딕" pitchFamily="18" charset="-127"/>
              </a:rPr>
              <a:t>동아빌딩</a:t>
            </a:r>
            <a:r>
              <a:rPr lang="en-US" altLang="ko-KR" sz="1600">
                <a:latin typeface="HY중고딕" pitchFamily="18" charset="-127"/>
              </a:rPr>
              <a:t>','309</a:t>
            </a:r>
            <a:r>
              <a:rPr lang="ko-KR" altLang="en-US" sz="1600">
                <a:latin typeface="HY중고딕" pitchFamily="18" charset="-127"/>
              </a:rPr>
              <a:t>호</a:t>
            </a:r>
            <a:r>
              <a:rPr lang="en-US" altLang="ko-KR" sz="1600">
                <a:latin typeface="HY중고딕" pitchFamily="18" charset="-127"/>
              </a:rPr>
              <a:t>',</a:t>
            </a:r>
          </a:p>
          <a:p>
            <a:pPr defTabSz="282575">
              <a:defRPr/>
            </a:pPr>
            <a:r>
              <a:rPr lang="en-US" altLang="ko-KR" sz="1600">
                <a:latin typeface="HY중고딕" pitchFamily="18" charset="-127"/>
              </a:rPr>
              <a:t>                      '051-212-5312','051-212-5313','hangook@hangook.com','</a:t>
            </a:r>
            <a:r>
              <a:rPr lang="ko-KR" altLang="en-US" sz="1600" err="1">
                <a:latin typeface="HY중고딕" pitchFamily="18" charset="-127"/>
              </a:rPr>
              <a:t>김사우</a:t>
            </a:r>
            <a:r>
              <a:rPr lang="en-US" altLang="ko-KR" sz="1600">
                <a:latin typeface="HY중고딕" pitchFamily="18" charset="-127"/>
              </a:rPr>
              <a:t>')</a:t>
            </a:r>
          </a:p>
          <a:p>
            <a:pPr defTabSz="282575">
              <a:defRPr/>
            </a:pPr>
            <a:r>
              <a:rPr lang="en-US" altLang="ko-KR" sz="1600">
                <a:latin typeface="HY중고딕" pitchFamily="18" charset="-127"/>
              </a:rPr>
              <a:t> </a:t>
            </a:r>
            <a:r>
              <a:rPr lang="en-US" altLang="ko-KR" sz="1600" smtClean="0">
                <a:latin typeface="HY중고딕" pitchFamily="18" charset="-127"/>
                <a:ea typeface="굴림체" pitchFamily="49" charset="-127"/>
              </a:rPr>
              <a:t>INTO BUYER </a:t>
            </a:r>
            <a:r>
              <a:rPr lang="en-US" altLang="ko-KR" sz="1600" smtClean="0">
                <a:latin typeface="HY중고딕" pitchFamily="18" charset="-127"/>
              </a:rPr>
              <a:t>VALUES </a:t>
            </a:r>
            <a:r>
              <a:rPr lang="en-US" altLang="ko-KR" sz="1600">
                <a:latin typeface="HY중고딕" pitchFamily="18" charset="-127"/>
              </a:rPr>
              <a:t>('P30202','</a:t>
            </a:r>
            <a:r>
              <a:rPr lang="ko-KR" altLang="en-US" sz="1600" err="1">
                <a:latin typeface="HY중고딕" pitchFamily="18" charset="-127"/>
              </a:rPr>
              <a:t>피어리스</a:t>
            </a:r>
            <a:r>
              <a:rPr lang="en-US" altLang="ko-KR" sz="1600">
                <a:latin typeface="HY중고딕" pitchFamily="18" charset="-127"/>
              </a:rPr>
              <a:t>','P302','</a:t>
            </a:r>
            <a:r>
              <a:rPr lang="ko-KR" altLang="en-US" sz="1600">
                <a:latin typeface="HY중고딕" pitchFamily="18" charset="-127"/>
              </a:rPr>
              <a:t>국민은행</a:t>
            </a:r>
            <a:r>
              <a:rPr lang="en-US" altLang="ko-KR" sz="1600">
                <a:latin typeface="HY중고딕" pitchFamily="18" charset="-127"/>
              </a:rPr>
              <a:t>','677-888-569998','</a:t>
            </a:r>
            <a:r>
              <a:rPr lang="ko-KR" altLang="en-US" sz="1600">
                <a:latin typeface="HY중고딕" pitchFamily="18" charset="-127"/>
              </a:rPr>
              <a:t>신상우</a:t>
            </a:r>
            <a:r>
              <a:rPr lang="en-US" altLang="ko-KR" sz="1600">
                <a:latin typeface="HY중고딕" pitchFamily="18" charset="-127"/>
              </a:rPr>
              <a:t>',</a:t>
            </a:r>
          </a:p>
          <a:p>
            <a:pPr defTabSz="282575">
              <a:defRPr/>
            </a:pPr>
            <a:r>
              <a:rPr lang="en-US" altLang="ko-KR" sz="1600">
                <a:latin typeface="HY중고딕" pitchFamily="18" charset="-127"/>
              </a:rPr>
              <a:t>                      '306-785','</a:t>
            </a:r>
            <a:r>
              <a:rPr lang="ko-KR" altLang="en-US" sz="1600">
                <a:latin typeface="HY중고딕" pitchFamily="18" charset="-127"/>
              </a:rPr>
              <a:t>대전 대덕구 </a:t>
            </a:r>
            <a:r>
              <a:rPr lang="ko-KR" altLang="en-US" sz="1600" err="1">
                <a:latin typeface="HY중고딕" pitchFamily="18" charset="-127"/>
              </a:rPr>
              <a:t>오정동</a:t>
            </a:r>
            <a:r>
              <a:rPr lang="ko-KR" altLang="en-US" sz="1600">
                <a:latin typeface="HY중고딕" pitchFamily="18" charset="-127"/>
              </a:rPr>
              <a:t> </a:t>
            </a:r>
            <a:r>
              <a:rPr lang="ko-KR" altLang="en-US" sz="1600" err="1">
                <a:latin typeface="HY중고딕" pitchFamily="18" charset="-127"/>
              </a:rPr>
              <a:t>운암빌딩</a:t>
            </a:r>
            <a:r>
              <a:rPr lang="en-US" altLang="ko-KR" sz="1600">
                <a:latin typeface="HY중고딕" pitchFamily="18" charset="-127"/>
              </a:rPr>
              <a:t>','612</a:t>
            </a:r>
            <a:r>
              <a:rPr lang="ko-KR" altLang="en-US" sz="1600">
                <a:latin typeface="HY중고딕" pitchFamily="18" charset="-127"/>
              </a:rPr>
              <a:t>호</a:t>
            </a:r>
            <a:r>
              <a:rPr lang="en-US" altLang="ko-KR" sz="1600">
                <a:latin typeface="HY중고딕" pitchFamily="18" charset="-127"/>
              </a:rPr>
              <a:t>',</a:t>
            </a:r>
          </a:p>
          <a:p>
            <a:pPr defTabSz="282575">
              <a:defRPr/>
            </a:pPr>
            <a:r>
              <a:rPr lang="en-US" altLang="ko-KR" sz="1600">
                <a:latin typeface="HY중고딕" pitchFamily="18" charset="-127"/>
              </a:rPr>
              <a:t>                      '042-222-5123','042-222-5125','pieoris@pieoris.com','</a:t>
            </a:r>
            <a:r>
              <a:rPr lang="ko-KR" altLang="en-US" sz="1600">
                <a:latin typeface="HY중고딕" pitchFamily="18" charset="-127"/>
              </a:rPr>
              <a:t>이진영</a:t>
            </a:r>
            <a:r>
              <a:rPr lang="en-US" altLang="ko-KR" sz="1600">
                <a:latin typeface="HY중고딕" pitchFamily="18" charset="-127"/>
              </a:rPr>
              <a:t>')</a:t>
            </a:r>
          </a:p>
          <a:p>
            <a:pPr defTabSz="282575">
              <a:defRPr/>
            </a:pPr>
            <a:r>
              <a:rPr lang="en-US" altLang="ko-KR" sz="1600">
                <a:latin typeface="HY중고딕" pitchFamily="18" charset="-127"/>
              </a:rPr>
              <a:t> </a:t>
            </a:r>
            <a:r>
              <a:rPr lang="en-US" altLang="ko-KR" sz="1600" smtClean="0">
                <a:latin typeface="HY중고딕" pitchFamily="18" charset="-127"/>
                <a:ea typeface="굴림체" pitchFamily="49" charset="-127"/>
              </a:rPr>
              <a:t>INTO BUYER </a:t>
            </a:r>
            <a:r>
              <a:rPr lang="en-US" altLang="ko-KR" sz="1600" smtClean="0">
                <a:latin typeface="HY중고딕" pitchFamily="18" charset="-127"/>
              </a:rPr>
              <a:t>VALUES </a:t>
            </a:r>
            <a:r>
              <a:rPr lang="en-US" altLang="ko-KR" sz="1600">
                <a:latin typeface="HY중고딕" pitchFamily="18" charset="-127"/>
              </a:rPr>
              <a:t>('P30203','</a:t>
            </a:r>
            <a:r>
              <a:rPr lang="ko-KR" altLang="en-US" sz="1600">
                <a:latin typeface="HY중고딕" pitchFamily="18" charset="-127"/>
              </a:rPr>
              <a:t>참존</a:t>
            </a:r>
            <a:r>
              <a:rPr lang="en-US" altLang="ko-KR" sz="1600">
                <a:latin typeface="HY중고딕" pitchFamily="18" charset="-127"/>
              </a:rPr>
              <a:t>','P302','</a:t>
            </a:r>
            <a:r>
              <a:rPr lang="ko-KR" altLang="en-US" sz="1600">
                <a:latin typeface="HY중고딕" pitchFamily="18" charset="-127"/>
              </a:rPr>
              <a:t>주택은행</a:t>
            </a:r>
            <a:r>
              <a:rPr lang="en-US" altLang="ko-KR" sz="1600">
                <a:latin typeface="HY중고딕" pitchFamily="18" charset="-127"/>
              </a:rPr>
              <a:t>','555-777-567778','</a:t>
            </a:r>
            <a:r>
              <a:rPr lang="ko-KR" altLang="en-US" sz="1600" err="1">
                <a:latin typeface="HY중고딕" pitchFamily="18" charset="-127"/>
              </a:rPr>
              <a:t>오참존</a:t>
            </a:r>
            <a:r>
              <a:rPr lang="en-US" altLang="ko-KR" sz="1600">
                <a:latin typeface="HY중고딕" pitchFamily="18" charset="-127"/>
              </a:rPr>
              <a:t>',</a:t>
            </a:r>
          </a:p>
          <a:p>
            <a:pPr defTabSz="282575">
              <a:defRPr/>
            </a:pPr>
            <a:r>
              <a:rPr lang="en-US" altLang="ko-KR" sz="1600">
                <a:latin typeface="HY중고딕" pitchFamily="18" charset="-127"/>
              </a:rPr>
              <a:t>                     '306-785','</a:t>
            </a:r>
            <a:r>
              <a:rPr lang="ko-KR" altLang="en-US" sz="1600">
                <a:latin typeface="HY중고딕" pitchFamily="18" charset="-127"/>
              </a:rPr>
              <a:t>대전 대덕구 </a:t>
            </a:r>
            <a:r>
              <a:rPr lang="ko-KR" altLang="en-US" sz="1600" err="1">
                <a:latin typeface="HY중고딕" pitchFamily="18" charset="-127"/>
              </a:rPr>
              <a:t>오정동</a:t>
            </a:r>
            <a:r>
              <a:rPr lang="ko-KR" altLang="en-US" sz="1600">
                <a:latin typeface="HY중고딕" pitchFamily="18" charset="-127"/>
              </a:rPr>
              <a:t> </a:t>
            </a:r>
            <a:r>
              <a:rPr lang="ko-KR" altLang="en-US" sz="1600" err="1">
                <a:latin typeface="HY중고딕" pitchFamily="18" charset="-127"/>
              </a:rPr>
              <a:t>운암빌딩</a:t>
            </a:r>
            <a:r>
              <a:rPr lang="en-US" altLang="ko-KR" sz="1600">
                <a:latin typeface="HY중고딕" pitchFamily="18" charset="-127"/>
              </a:rPr>
              <a:t>','1007</a:t>
            </a:r>
            <a:r>
              <a:rPr lang="ko-KR" altLang="en-US" sz="1600">
                <a:latin typeface="HY중고딕" pitchFamily="18" charset="-127"/>
              </a:rPr>
              <a:t>호</a:t>
            </a:r>
            <a:r>
              <a:rPr lang="en-US" altLang="ko-KR" sz="1600">
                <a:latin typeface="HY중고딕" pitchFamily="18" charset="-127"/>
              </a:rPr>
              <a:t>',</a:t>
            </a:r>
          </a:p>
          <a:p>
            <a:pPr defTabSz="282575">
              <a:defRPr/>
            </a:pPr>
            <a:r>
              <a:rPr lang="en-US" altLang="ko-KR" sz="1600">
                <a:latin typeface="HY중고딕" pitchFamily="18" charset="-127"/>
              </a:rPr>
              <a:t>                     '042-622-5123','042-622-5125','chamjon@chamjon.com','</a:t>
            </a:r>
            <a:r>
              <a:rPr lang="ko-KR" altLang="en-US" sz="1600">
                <a:latin typeface="HY중고딕" pitchFamily="18" charset="-127"/>
              </a:rPr>
              <a:t>성애란</a:t>
            </a:r>
            <a:r>
              <a:rPr lang="en-US" altLang="ko-KR" sz="1600" smtClean="0">
                <a:latin typeface="HY중고딕" pitchFamily="18" charset="-127"/>
              </a:rPr>
              <a:t>')</a:t>
            </a:r>
          </a:p>
          <a:p>
            <a:pPr defTabSz="282575">
              <a:defRPr/>
            </a:pPr>
            <a:r>
              <a:rPr lang="en-US" altLang="ko-KR" sz="1600" smtClean="0">
                <a:latin typeface="HY중고딕" pitchFamily="18" charset="-127"/>
              </a:rPr>
              <a:t>SELECT * FROM DUAL;</a:t>
            </a:r>
            <a:endParaRPr lang="en-US" altLang="ko-KR" sz="1600">
              <a:latin typeface="HY중고딕" pitchFamily="18" charset="-127"/>
            </a:endParaRPr>
          </a:p>
          <a:p>
            <a:pPr defTabSz="282575">
              <a:defRPr/>
            </a:pPr>
            <a:endParaRPr lang="en-US" altLang="ko-KR" sz="1600"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151555" name="Rectangle 5"/>
          <p:cNvSpPr>
            <a:spLocks noChangeArrowheads="1"/>
          </p:cNvSpPr>
          <p:nvPr/>
        </p:nvSpPr>
        <p:spPr bwMode="auto">
          <a:xfrm>
            <a:off x="1133475" y="1004888"/>
            <a:ext cx="12001500" cy="82550"/>
          </a:xfrm>
          <a:prstGeom prst="rect">
            <a:avLst/>
          </a:prstGeom>
          <a:gradFill rotWithShape="0">
            <a:gsLst>
              <a:gs pos="0">
                <a:srgbClr val="E8B354"/>
              </a:gs>
              <a:gs pos="100000">
                <a:srgbClr val="FFFFFF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>
              <a:latin typeface="HY중고딕" pitchFamily="18" charset="-127"/>
            </a:endParaRPr>
          </a:p>
        </p:txBody>
      </p:sp>
      <p:sp>
        <p:nvSpPr>
          <p:cNvPr id="151556" name="AutoShape 6"/>
          <p:cNvSpPr>
            <a:spLocks noChangeArrowheads="1"/>
          </p:cNvSpPr>
          <p:nvPr/>
        </p:nvSpPr>
        <p:spPr bwMode="auto">
          <a:xfrm>
            <a:off x="1133475" y="520700"/>
            <a:ext cx="6719888" cy="566738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2D5A0"/>
              </a:gs>
              <a:gs pos="100000">
                <a:srgbClr val="FBF1DF"/>
              </a:gs>
            </a:gsLst>
            <a:path path="shape">
              <a:fillToRect l="50000" t="50000" r="50000" b="50000"/>
            </a:path>
          </a:gradFill>
          <a:ln w="3175">
            <a:noFill/>
            <a:round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30000"/>
              </a:lnSpc>
              <a:buFont typeface="Arial" pitchFamily="34" charset="0"/>
              <a:buNone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INSERT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Rectangle 2"/>
          <p:cNvSpPr>
            <a:spLocks noChangeArrowheads="1"/>
          </p:cNvSpPr>
          <p:nvPr/>
        </p:nvSpPr>
        <p:spPr bwMode="blackWhite">
          <a:xfrm>
            <a:off x="1147763" y="600075"/>
            <a:ext cx="6427787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ko-KR" altLang="en-US" sz="22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상품정보테이블 생성</a:t>
            </a:r>
          </a:p>
        </p:txBody>
      </p:sp>
      <p:sp>
        <p:nvSpPr>
          <p:cNvPr id="412675" name="Rectangle 3"/>
          <p:cNvSpPr>
            <a:spLocks noChangeArrowheads="1"/>
          </p:cNvSpPr>
          <p:nvPr/>
        </p:nvSpPr>
        <p:spPr bwMode="blackWhite">
          <a:xfrm>
            <a:off x="1133475" y="1230313"/>
            <a:ext cx="12091988" cy="9091612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CREATE TABLE  prod</a:t>
            </a: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( 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prod_id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           varchar2(10)  NOT NULL,     --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상품코드</a:t>
            </a:r>
          </a:p>
          <a:p>
            <a:pPr defTabSz="282575"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prod_name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     varchar2(40)  NOT NULL,     --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상품명</a:t>
            </a:r>
          </a:p>
          <a:p>
            <a:pPr defTabSz="282575"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prod_lgu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         char(4)   NOT NULL,              --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상품분류</a:t>
            </a:r>
          </a:p>
          <a:p>
            <a:pPr defTabSz="282575"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prod_buyer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     char(6)   NOT NULL,              --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공급업체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(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코드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)</a:t>
            </a: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prod_cost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       number(10)  NOT NULL,        --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매입가</a:t>
            </a:r>
          </a:p>
          <a:p>
            <a:pPr defTabSz="282575"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prod_price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      </a:t>
            </a:r>
            <a:r>
              <a:rPr lang="en-US" altLang="ko-KR" sz="2000">
                <a:latin typeface="HY중고딕" pitchFamily="18" charset="-127"/>
              </a:rPr>
              <a:t>number(10)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NOT NULL,        --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소비자가</a:t>
            </a:r>
          </a:p>
          <a:p>
            <a:pPr defTabSz="282575"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prod_sale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        </a:t>
            </a:r>
            <a:r>
              <a:rPr lang="en-US" altLang="ko-KR" sz="2000">
                <a:latin typeface="HY중고딕" pitchFamily="18" charset="-127"/>
              </a:rPr>
              <a:t>number(10)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NOT NULL,        --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판매가</a:t>
            </a:r>
          </a:p>
          <a:p>
            <a:pPr defTabSz="282575"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prod_outline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   varchar2(100)  NOT NULL,    --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상품개략설명</a:t>
            </a:r>
          </a:p>
          <a:p>
            <a:pPr defTabSz="282575"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prod_detail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    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clob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                                          --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상품상세설명</a:t>
            </a:r>
          </a:p>
          <a:p>
            <a:pPr defTabSz="282575"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prod_img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         varchar2(40)    NOT NULL,     --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이미지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(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소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)</a:t>
            </a: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prod_totalstock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</a:t>
            </a:r>
            <a:r>
              <a:rPr lang="en-US" altLang="ko-KR" sz="2000">
                <a:latin typeface="HY중고딕" pitchFamily="18" charset="-127"/>
              </a:rPr>
              <a:t>number(10)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NOT NULL,         --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재고수량</a:t>
            </a:r>
          </a:p>
          <a:p>
            <a:pPr defTabSz="282575"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prod_insdate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   date,                                         --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신규일자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(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등록일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)</a:t>
            </a: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prod_properstock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>
                <a:latin typeface="HY중고딕" pitchFamily="18" charset="-127"/>
              </a:rPr>
              <a:t>number(10)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NOT NULL,        --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안전재고수량</a:t>
            </a:r>
          </a:p>
          <a:p>
            <a:pPr defTabSz="282575"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prod_size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         varchar2(20),                           --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크기</a:t>
            </a:r>
          </a:p>
          <a:p>
            <a:pPr defTabSz="282575"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prod_color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       varchar2(20),                           --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색상</a:t>
            </a:r>
          </a:p>
          <a:p>
            <a:pPr defTabSz="282575">
              <a:buFont typeface="Wingdings" pitchFamily="2" charset="2"/>
              <a:buNone/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prod_delivery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   varchar2(255),                        --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배달특기사항</a:t>
            </a:r>
          </a:p>
          <a:p>
            <a:pPr defTabSz="282575"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prod_unit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          varchar2(6),                            --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단위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(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수량</a:t>
            </a:r>
            <a:r>
              <a:rPr lang="en-US" altLang="ko-KR" sz="2000" smtClean="0">
                <a:latin typeface="HY중고딕" pitchFamily="18" charset="-127"/>
                <a:ea typeface="굴림체" pitchFamily="49" charset="-127"/>
              </a:rPr>
              <a:t>)</a:t>
            </a:r>
            <a:endParaRPr lang="en-US" altLang="ko-KR" sz="2000"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152580" name="AutoShape 30">
            <a:hlinkClick r:id="rId2" action="ppaction://hlinkfile" highlightClick="1"/>
          </p:cNvPr>
          <p:cNvSpPr>
            <a:spLocks noChangeArrowheads="1"/>
          </p:cNvSpPr>
          <p:nvPr/>
        </p:nvSpPr>
        <p:spPr bwMode="blackWhite">
          <a:xfrm>
            <a:off x="12652375" y="1230313"/>
            <a:ext cx="601663" cy="314325"/>
          </a:xfrm>
          <a:prstGeom prst="actionButtonInformation">
            <a:avLst/>
          </a:prstGeom>
          <a:solidFill>
            <a:schemeClr val="folHlink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>
              <a:latin typeface="HY중고딕" pitchFamily="18" charset="-127"/>
            </a:endParaRPr>
          </a:p>
        </p:txBody>
      </p:sp>
      <p:sp>
        <p:nvSpPr>
          <p:cNvPr id="6" name="오각형 5"/>
          <p:cNvSpPr/>
          <p:nvPr/>
        </p:nvSpPr>
        <p:spPr bwMode="auto">
          <a:xfrm>
            <a:off x="3528492" y="9145091"/>
            <a:ext cx="6552728" cy="792088"/>
          </a:xfrm>
          <a:prstGeom prst="homePlat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2800" smtClean="0">
                <a:solidFill>
                  <a:schemeClr val="tx1"/>
                </a:solidFill>
                <a:latin typeface="굴림체" pitchFamily="49" charset="-127"/>
                <a:ea typeface="굴림체" pitchFamily="49" charset="-127"/>
              </a:rPr>
              <a:t>다음 페이지에 계속</a:t>
            </a:r>
            <a:r>
              <a:rPr lang="en-US" altLang="ko-KR" sz="2800" smtClean="0">
                <a:solidFill>
                  <a:schemeClr val="tx1"/>
                </a:solidFill>
                <a:latin typeface="굴림체" pitchFamily="49" charset="-127"/>
                <a:ea typeface="굴림체" pitchFamily="49" charset="-127"/>
              </a:rPr>
              <a:t>…</a:t>
            </a:r>
            <a:endParaRPr kumimoji="1" lang="ko-KR" altLang="en-US" sz="2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체" pitchFamily="49" charset="-127"/>
              <a:ea typeface="굴림체" pitchFamily="49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2" name="Group 48"/>
          <p:cNvGrpSpPr>
            <a:grpSpLocks/>
          </p:cNvGrpSpPr>
          <p:nvPr/>
        </p:nvGrpSpPr>
        <p:grpSpPr bwMode="auto">
          <a:xfrm>
            <a:off x="1320800" y="2211388"/>
            <a:ext cx="11041063" cy="7250112"/>
            <a:chOff x="384" y="681"/>
            <a:chExt cx="4800" cy="3280"/>
          </a:xfrm>
        </p:grpSpPr>
        <p:sp>
          <p:nvSpPr>
            <p:cNvPr id="2055" name="Oval 45"/>
            <p:cNvSpPr>
              <a:spLocks noChangeArrowheads="1"/>
            </p:cNvSpPr>
            <p:nvPr/>
          </p:nvSpPr>
          <p:spPr bwMode="auto">
            <a:xfrm>
              <a:off x="3312" y="1776"/>
              <a:ext cx="1872" cy="1152"/>
            </a:xfrm>
            <a:prstGeom prst="ellipse">
              <a:avLst/>
            </a:prstGeom>
            <a:solidFill>
              <a:srgbClr val="FFFFCC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ko-KR" sz="2400" b="0">
                <a:latin typeface="HY중고딕" pitchFamily="18" charset="-127"/>
                <a:ea typeface="HY중고딕" pitchFamily="18" charset="-127"/>
              </a:endParaRPr>
            </a:p>
          </p:txBody>
        </p:sp>
        <p:sp>
          <p:nvSpPr>
            <p:cNvPr id="2056" name="AutoShape 3"/>
            <p:cNvSpPr>
              <a:spLocks noChangeArrowheads="1"/>
            </p:cNvSpPr>
            <p:nvPr/>
          </p:nvSpPr>
          <p:spPr bwMode="auto">
            <a:xfrm>
              <a:off x="3504" y="720"/>
              <a:ext cx="1152" cy="816"/>
            </a:xfrm>
            <a:prstGeom prst="can">
              <a:avLst>
                <a:gd name="adj" fmla="val 25000"/>
              </a:avLst>
            </a:prstGeom>
            <a:gradFill rotWithShape="0">
              <a:gsLst>
                <a:gs pos="0">
                  <a:schemeClr val="bg1"/>
                </a:gs>
                <a:gs pos="100000">
                  <a:srgbClr val="CCECFF"/>
                </a:gs>
              </a:gsLst>
              <a:path path="rect">
                <a:fillToRect l="50000" t="50000" r="50000" b="5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ko-KR" sz="1200">
                <a:latin typeface="HY중고딕" pitchFamily="18" charset="-127"/>
                <a:ea typeface="HY중고딕" pitchFamily="18" charset="-127"/>
              </a:endParaRPr>
            </a:p>
          </p:txBody>
        </p:sp>
        <p:sp>
          <p:nvSpPr>
            <p:cNvPr id="2057" name="Rectangle 4"/>
            <p:cNvSpPr>
              <a:spLocks noChangeArrowheads="1"/>
            </p:cNvSpPr>
            <p:nvPr/>
          </p:nvSpPr>
          <p:spPr bwMode="auto">
            <a:xfrm>
              <a:off x="3849" y="996"/>
              <a:ext cx="482" cy="5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ko-KR" altLang="en-US" b="0">
                  <a:latin typeface="HY중고딕" pitchFamily="18" charset="-127"/>
                  <a:ea typeface="HY중고딕" pitchFamily="18" charset="-127"/>
                </a:rPr>
                <a:t>학번</a:t>
              </a:r>
            </a:p>
            <a:p>
              <a:r>
                <a:rPr lang="ko-KR" altLang="en-US" b="0">
                  <a:latin typeface="HY중고딕" pitchFamily="18" charset="-127"/>
                  <a:ea typeface="HY중고딕" pitchFamily="18" charset="-127"/>
                </a:rPr>
                <a:t>이름</a:t>
              </a:r>
            </a:p>
            <a:p>
              <a:r>
                <a:rPr lang="ko-KR" altLang="en-US" b="0">
                  <a:latin typeface="HY중고딕" pitchFamily="18" charset="-127"/>
                  <a:ea typeface="HY중고딕" pitchFamily="18" charset="-127"/>
                </a:rPr>
                <a:t>지도교수</a:t>
              </a:r>
            </a:p>
            <a:p>
              <a:r>
                <a:rPr lang="ko-KR" altLang="en-US" b="0">
                  <a:latin typeface="HY중고딕" pitchFamily="18" charset="-127"/>
                  <a:ea typeface="HY중고딕" pitchFamily="18" charset="-127"/>
                </a:rPr>
                <a:t>생년월일</a:t>
              </a:r>
            </a:p>
          </p:txBody>
        </p:sp>
        <p:sp>
          <p:nvSpPr>
            <p:cNvPr id="2058" name="Text Box 5"/>
            <p:cNvSpPr txBox="1">
              <a:spLocks noChangeArrowheads="1"/>
            </p:cNvSpPr>
            <p:nvPr/>
          </p:nvSpPr>
          <p:spPr bwMode="auto">
            <a:xfrm>
              <a:off x="3807" y="681"/>
              <a:ext cx="648" cy="20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ko-KR" altLang="en-US" sz="2400">
                  <a:latin typeface="HY중고딕" pitchFamily="18" charset="-127"/>
                  <a:ea typeface="HY중고딕" pitchFamily="18" charset="-127"/>
                </a:rPr>
                <a:t>학생 파일</a:t>
              </a:r>
            </a:p>
          </p:txBody>
        </p:sp>
        <p:sp>
          <p:nvSpPr>
            <p:cNvPr id="2059" name="AutoShape 7"/>
            <p:cNvSpPr>
              <a:spLocks noChangeArrowheads="1"/>
            </p:cNvSpPr>
            <p:nvPr/>
          </p:nvSpPr>
          <p:spPr bwMode="auto">
            <a:xfrm>
              <a:off x="3504" y="3168"/>
              <a:ext cx="1152" cy="768"/>
            </a:xfrm>
            <a:prstGeom prst="can">
              <a:avLst>
                <a:gd name="adj" fmla="val 25000"/>
              </a:avLst>
            </a:prstGeom>
            <a:gradFill rotWithShape="0">
              <a:gsLst>
                <a:gs pos="0">
                  <a:schemeClr val="bg1"/>
                </a:gs>
                <a:gs pos="100000">
                  <a:srgbClr val="CCECFF"/>
                </a:gs>
              </a:gsLst>
              <a:path path="rect">
                <a:fillToRect l="50000" t="50000" r="50000" b="5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ko-KR" sz="1200">
                <a:latin typeface="HY중고딕" pitchFamily="18" charset="-127"/>
                <a:ea typeface="HY중고딕" pitchFamily="18" charset="-127"/>
              </a:endParaRPr>
            </a:p>
          </p:txBody>
        </p:sp>
        <p:sp>
          <p:nvSpPr>
            <p:cNvPr id="2060" name="Rectangle 8"/>
            <p:cNvSpPr>
              <a:spLocks noChangeArrowheads="1"/>
            </p:cNvSpPr>
            <p:nvPr/>
          </p:nvSpPr>
          <p:spPr bwMode="auto">
            <a:xfrm>
              <a:off x="3849" y="3418"/>
              <a:ext cx="482" cy="5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ko-KR" altLang="en-US" b="0">
                  <a:latin typeface="HY중고딕" pitchFamily="18" charset="-127"/>
                  <a:ea typeface="HY중고딕" pitchFamily="18" charset="-127"/>
                </a:rPr>
                <a:t>강좌번호</a:t>
              </a:r>
            </a:p>
            <a:p>
              <a:r>
                <a:rPr lang="ko-KR" altLang="en-US" b="0">
                  <a:latin typeface="HY중고딕" pitchFamily="18" charset="-127"/>
                  <a:ea typeface="HY중고딕" pitchFamily="18" charset="-127"/>
                </a:rPr>
                <a:t>학번</a:t>
              </a:r>
            </a:p>
            <a:p>
              <a:r>
                <a:rPr lang="ko-KR" altLang="en-US" b="0">
                  <a:latin typeface="HY중고딕" pitchFamily="18" charset="-127"/>
                  <a:ea typeface="HY중고딕" pitchFamily="18" charset="-127"/>
                </a:rPr>
                <a:t>점수</a:t>
              </a:r>
            </a:p>
            <a:p>
              <a:r>
                <a:rPr lang="ko-KR" altLang="en-US" b="0">
                  <a:latin typeface="HY중고딕" pitchFamily="18" charset="-127"/>
                  <a:ea typeface="HY중고딕" pitchFamily="18" charset="-127"/>
                </a:rPr>
                <a:t>성적</a:t>
              </a:r>
            </a:p>
          </p:txBody>
        </p:sp>
        <p:sp>
          <p:nvSpPr>
            <p:cNvPr id="2061" name="Text Box 9"/>
            <p:cNvSpPr txBox="1">
              <a:spLocks noChangeArrowheads="1"/>
            </p:cNvSpPr>
            <p:nvPr/>
          </p:nvSpPr>
          <p:spPr bwMode="auto">
            <a:xfrm>
              <a:off x="3807" y="3144"/>
              <a:ext cx="648" cy="20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ko-KR" altLang="en-US" sz="2400">
                  <a:latin typeface="HY중고딕" pitchFamily="18" charset="-127"/>
                  <a:ea typeface="HY중고딕" pitchFamily="18" charset="-127"/>
                </a:rPr>
                <a:t>등록 파일</a:t>
              </a:r>
            </a:p>
          </p:txBody>
        </p:sp>
        <p:sp>
          <p:nvSpPr>
            <p:cNvPr id="2062" name="Rectangle 10"/>
            <p:cNvSpPr>
              <a:spLocks noChangeArrowheads="1"/>
            </p:cNvSpPr>
            <p:nvPr/>
          </p:nvSpPr>
          <p:spPr bwMode="auto">
            <a:xfrm>
              <a:off x="1296" y="1092"/>
              <a:ext cx="816" cy="432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rgbClr val="66FFFF"/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ko-KR" altLang="en-US">
                  <a:latin typeface="HY중고딕" pitchFamily="18" charset="-127"/>
                  <a:ea typeface="HY중고딕" pitchFamily="18" charset="-127"/>
                </a:rPr>
                <a:t>학생 파일 처리</a:t>
              </a:r>
            </a:p>
            <a:p>
              <a:pPr algn="ctr"/>
              <a:r>
                <a:rPr lang="ko-KR" altLang="en-US">
                  <a:latin typeface="HY중고딕" pitchFamily="18" charset="-127"/>
                  <a:ea typeface="HY중고딕" pitchFamily="18" charset="-127"/>
                </a:rPr>
                <a:t>응용 프로그램</a:t>
              </a:r>
            </a:p>
          </p:txBody>
        </p:sp>
        <p:sp>
          <p:nvSpPr>
            <p:cNvPr id="2063" name="Rectangle 11"/>
            <p:cNvSpPr>
              <a:spLocks noChangeArrowheads="1"/>
            </p:cNvSpPr>
            <p:nvPr/>
          </p:nvSpPr>
          <p:spPr bwMode="auto">
            <a:xfrm>
              <a:off x="1296" y="2832"/>
              <a:ext cx="816" cy="408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rgbClr val="66FFFF"/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ko-KR" altLang="en-US">
                  <a:latin typeface="HY중고딕" pitchFamily="18" charset="-127"/>
                  <a:ea typeface="HY중고딕" pitchFamily="18" charset="-127"/>
                </a:rPr>
                <a:t>등록 파일 처리</a:t>
              </a:r>
            </a:p>
            <a:p>
              <a:pPr algn="ctr"/>
              <a:r>
                <a:rPr lang="ko-KR" altLang="en-US">
                  <a:latin typeface="HY중고딕" pitchFamily="18" charset="-127"/>
                  <a:ea typeface="HY중고딕" pitchFamily="18" charset="-127"/>
                </a:rPr>
                <a:t>응용 프로그램</a:t>
              </a:r>
            </a:p>
          </p:txBody>
        </p:sp>
        <p:graphicFrame>
          <p:nvGraphicFramePr>
            <p:cNvPr id="2050" name="Object 12"/>
            <p:cNvGraphicFramePr>
              <a:graphicFrameLocks noChangeAspect="1"/>
            </p:cNvGraphicFramePr>
            <p:nvPr/>
          </p:nvGraphicFramePr>
          <p:xfrm>
            <a:off x="384" y="1008"/>
            <a:ext cx="482" cy="6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90" name="클립" r:id="rId3" imgW="944575" imgH="1180490" progId="">
                    <p:embed/>
                  </p:oleObj>
                </mc:Choice>
                <mc:Fallback>
                  <p:oleObj name="클립" r:id="rId3" imgW="944575" imgH="1180490" progId="">
                    <p:embed/>
                    <p:pic>
                      <p:nvPicPr>
                        <p:cNvPr id="0" name="Picture 31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4" y="1008"/>
                          <a:ext cx="482" cy="6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051" name="Object 13"/>
            <p:cNvGraphicFramePr>
              <a:graphicFrameLocks noChangeAspect="1"/>
            </p:cNvGraphicFramePr>
            <p:nvPr/>
          </p:nvGraphicFramePr>
          <p:xfrm>
            <a:off x="384" y="2844"/>
            <a:ext cx="528" cy="38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91" name="클립" r:id="rId5" imgW="1036015" imgH="753466" progId="">
                    <p:embed/>
                  </p:oleObj>
                </mc:Choice>
                <mc:Fallback>
                  <p:oleObj name="클립" r:id="rId5" imgW="1036015" imgH="753466" progId="">
                    <p:embed/>
                    <p:pic>
                      <p:nvPicPr>
                        <p:cNvPr id="0" name="Picture 31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4" y="2844"/>
                          <a:ext cx="528" cy="38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2064" name="AutoShape 14"/>
            <p:cNvCxnSpPr>
              <a:cxnSpLocks noChangeShapeType="1"/>
              <a:endCxn id="2062" idx="1"/>
            </p:cNvCxnSpPr>
            <p:nvPr/>
          </p:nvCxnSpPr>
          <p:spPr bwMode="auto">
            <a:xfrm>
              <a:off x="866" y="1308"/>
              <a:ext cx="430" cy="0"/>
            </a:xfrm>
            <a:prstGeom prst="straightConnector1">
              <a:avLst/>
            </a:prstGeom>
            <a:noFill/>
            <a:ln w="38100">
              <a:solidFill>
                <a:srgbClr val="FF3300"/>
              </a:solidFill>
              <a:round/>
              <a:headEnd type="triangle" w="med" len="med"/>
              <a:tailEnd type="triangle" w="med" len="med"/>
            </a:ln>
          </p:spPr>
        </p:cxnSp>
        <p:cxnSp>
          <p:nvCxnSpPr>
            <p:cNvPr id="2065" name="AutoShape 16"/>
            <p:cNvCxnSpPr>
              <a:cxnSpLocks noChangeShapeType="1"/>
              <a:endCxn id="2063" idx="1"/>
            </p:cNvCxnSpPr>
            <p:nvPr/>
          </p:nvCxnSpPr>
          <p:spPr bwMode="auto">
            <a:xfrm>
              <a:off x="912" y="3036"/>
              <a:ext cx="384" cy="0"/>
            </a:xfrm>
            <a:prstGeom prst="straightConnector1">
              <a:avLst/>
            </a:prstGeom>
            <a:noFill/>
            <a:ln w="38100">
              <a:solidFill>
                <a:srgbClr val="FF3300"/>
              </a:solidFill>
              <a:round/>
              <a:headEnd type="triangle" w="med" len="med"/>
              <a:tailEnd type="triangle" w="med" len="med"/>
            </a:ln>
          </p:spPr>
        </p:cxnSp>
        <p:sp>
          <p:nvSpPr>
            <p:cNvPr id="2066" name="AutoShape 28"/>
            <p:cNvSpPr>
              <a:spLocks noChangeArrowheads="1"/>
            </p:cNvSpPr>
            <p:nvPr/>
          </p:nvSpPr>
          <p:spPr bwMode="auto">
            <a:xfrm>
              <a:off x="3504" y="1944"/>
              <a:ext cx="1152" cy="816"/>
            </a:xfrm>
            <a:prstGeom prst="can">
              <a:avLst>
                <a:gd name="adj" fmla="val 25000"/>
              </a:avLst>
            </a:prstGeom>
            <a:gradFill rotWithShape="0">
              <a:gsLst>
                <a:gs pos="0">
                  <a:schemeClr val="bg1"/>
                </a:gs>
                <a:gs pos="100000">
                  <a:srgbClr val="66CCFF"/>
                </a:gs>
              </a:gsLst>
              <a:path path="rect">
                <a:fillToRect l="50000" t="50000" r="50000" b="5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ko-KR" sz="1200">
                <a:latin typeface="HY중고딕" pitchFamily="18" charset="-127"/>
                <a:ea typeface="HY중고딕" pitchFamily="18" charset="-127"/>
              </a:endParaRPr>
            </a:p>
          </p:txBody>
        </p:sp>
        <p:sp>
          <p:nvSpPr>
            <p:cNvPr id="2067" name="Rectangle 23"/>
            <p:cNvSpPr>
              <a:spLocks noChangeArrowheads="1"/>
            </p:cNvSpPr>
            <p:nvPr/>
          </p:nvSpPr>
          <p:spPr bwMode="auto">
            <a:xfrm>
              <a:off x="3888" y="2127"/>
              <a:ext cx="482" cy="6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ko-KR" altLang="en-US" b="0">
                  <a:latin typeface="HY중고딕" pitchFamily="18" charset="-127"/>
                  <a:ea typeface="HY중고딕" pitchFamily="18" charset="-127"/>
                </a:rPr>
                <a:t>학과</a:t>
              </a:r>
            </a:p>
            <a:p>
              <a:r>
                <a:rPr lang="ko-KR" altLang="en-US" b="0">
                  <a:latin typeface="HY중고딕" pitchFamily="18" charset="-127"/>
                  <a:ea typeface="HY중고딕" pitchFamily="18" charset="-127"/>
                </a:rPr>
                <a:t>학년</a:t>
              </a:r>
            </a:p>
            <a:p>
              <a:r>
                <a:rPr lang="ko-KR" altLang="en-US" b="0">
                  <a:latin typeface="HY중고딕" pitchFamily="18" charset="-127"/>
                  <a:ea typeface="HY중고딕" pitchFamily="18" charset="-127"/>
                </a:rPr>
                <a:t>전화번호</a:t>
              </a:r>
            </a:p>
            <a:p>
              <a:r>
                <a:rPr lang="ko-KR" altLang="en-US" b="0">
                  <a:latin typeface="HY중고딕" pitchFamily="18" charset="-127"/>
                  <a:ea typeface="HY중고딕" pitchFamily="18" charset="-127"/>
                </a:rPr>
                <a:t>우편번호</a:t>
              </a:r>
            </a:p>
            <a:p>
              <a:r>
                <a:rPr lang="ko-KR" altLang="en-US" b="0">
                  <a:latin typeface="HY중고딕" pitchFamily="18" charset="-127"/>
                  <a:ea typeface="HY중고딕" pitchFamily="18" charset="-127"/>
                </a:rPr>
                <a:t>주소</a:t>
              </a:r>
            </a:p>
          </p:txBody>
        </p:sp>
        <p:sp>
          <p:nvSpPr>
            <p:cNvPr id="2068" name="AutoShape 32"/>
            <p:cNvSpPr>
              <a:spLocks noChangeArrowheads="1"/>
            </p:cNvSpPr>
            <p:nvPr/>
          </p:nvSpPr>
          <p:spPr bwMode="auto">
            <a:xfrm>
              <a:off x="3912" y="1536"/>
              <a:ext cx="336" cy="432"/>
            </a:xfrm>
            <a:prstGeom prst="upDownArrow">
              <a:avLst>
                <a:gd name="adj1" fmla="val 50000"/>
                <a:gd name="adj2" fmla="val 25714"/>
              </a:avLst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</p:spPr>
          <p:txBody>
            <a:bodyPr vert="eaVert" wrap="none" anchor="ctr"/>
            <a:lstStyle/>
            <a:p>
              <a:endParaRPr lang="ko-KR" altLang="en-US">
                <a:latin typeface="HY중고딕" pitchFamily="18" charset="-127"/>
                <a:ea typeface="HY중고딕" pitchFamily="18" charset="-127"/>
              </a:endParaRPr>
            </a:p>
          </p:txBody>
        </p:sp>
        <p:sp>
          <p:nvSpPr>
            <p:cNvPr id="2069" name="AutoShape 33"/>
            <p:cNvSpPr>
              <a:spLocks noChangeArrowheads="1"/>
            </p:cNvSpPr>
            <p:nvPr/>
          </p:nvSpPr>
          <p:spPr bwMode="auto">
            <a:xfrm>
              <a:off x="3912" y="2736"/>
              <a:ext cx="336" cy="432"/>
            </a:xfrm>
            <a:prstGeom prst="upDownArrow">
              <a:avLst>
                <a:gd name="adj1" fmla="val 50000"/>
                <a:gd name="adj2" fmla="val 25714"/>
              </a:avLst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</p:spPr>
          <p:txBody>
            <a:bodyPr vert="eaVert" wrap="none" anchor="ctr"/>
            <a:lstStyle/>
            <a:p>
              <a:endParaRPr lang="ko-KR" altLang="en-US">
                <a:latin typeface="HY중고딕" pitchFamily="18" charset="-127"/>
                <a:ea typeface="HY중고딕" pitchFamily="18" charset="-127"/>
              </a:endParaRPr>
            </a:p>
          </p:txBody>
        </p:sp>
        <p:sp>
          <p:nvSpPr>
            <p:cNvPr id="2070" name="Rectangle 34"/>
            <p:cNvSpPr>
              <a:spLocks noChangeArrowheads="1"/>
            </p:cNvSpPr>
            <p:nvPr/>
          </p:nvSpPr>
          <p:spPr bwMode="auto">
            <a:xfrm>
              <a:off x="2544" y="720"/>
              <a:ext cx="528" cy="3216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rgbClr val="6699FF"/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ko-KR" sz="2400">
                  <a:latin typeface="HY중고딕" pitchFamily="18" charset="-127"/>
                  <a:ea typeface="HY중고딕" pitchFamily="18" charset="-127"/>
                </a:rPr>
                <a:t>D</a:t>
              </a:r>
            </a:p>
            <a:p>
              <a:pPr algn="ctr"/>
              <a:r>
                <a:rPr lang="en-US" altLang="ko-KR" sz="2400">
                  <a:latin typeface="HY중고딕" pitchFamily="18" charset="-127"/>
                  <a:ea typeface="HY중고딕" pitchFamily="18" charset="-127"/>
                </a:rPr>
                <a:t>B</a:t>
              </a:r>
            </a:p>
            <a:p>
              <a:pPr algn="ctr"/>
              <a:r>
                <a:rPr lang="en-US" altLang="ko-KR" sz="2400">
                  <a:latin typeface="HY중고딕" pitchFamily="18" charset="-127"/>
                  <a:ea typeface="HY중고딕" pitchFamily="18" charset="-127"/>
                </a:rPr>
                <a:t>M</a:t>
              </a:r>
            </a:p>
            <a:p>
              <a:pPr algn="ctr"/>
              <a:r>
                <a:rPr lang="en-US" altLang="ko-KR" sz="2400">
                  <a:latin typeface="HY중고딕" pitchFamily="18" charset="-127"/>
                  <a:ea typeface="HY중고딕" pitchFamily="18" charset="-127"/>
                </a:rPr>
                <a:t>S</a:t>
              </a:r>
            </a:p>
          </p:txBody>
        </p:sp>
        <p:sp>
          <p:nvSpPr>
            <p:cNvPr id="2071" name="Line 37"/>
            <p:cNvSpPr>
              <a:spLocks noChangeShapeType="1"/>
            </p:cNvSpPr>
            <p:nvPr/>
          </p:nvSpPr>
          <p:spPr bwMode="auto">
            <a:xfrm>
              <a:off x="3072" y="2400"/>
              <a:ext cx="432" cy="0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  <a:headEnd type="triangle" w="med" len="med"/>
              <a:tailEnd type="triangle" w="med" len="med"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072" name="Line 40"/>
            <p:cNvSpPr>
              <a:spLocks noChangeShapeType="1"/>
            </p:cNvSpPr>
            <p:nvPr/>
          </p:nvSpPr>
          <p:spPr bwMode="auto">
            <a:xfrm>
              <a:off x="3072" y="3600"/>
              <a:ext cx="432" cy="0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  <a:headEnd type="triangle" w="med" len="med"/>
              <a:tailEnd type="triangle" w="med" len="med"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073" name="Line 41"/>
            <p:cNvSpPr>
              <a:spLocks noChangeShapeType="1"/>
            </p:cNvSpPr>
            <p:nvPr/>
          </p:nvSpPr>
          <p:spPr bwMode="auto">
            <a:xfrm>
              <a:off x="3080" y="1152"/>
              <a:ext cx="432" cy="0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  <a:headEnd type="triangle" w="med" len="med"/>
              <a:tailEnd type="triangle" w="med" len="med"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074" name="Line 42"/>
            <p:cNvSpPr>
              <a:spLocks noChangeShapeType="1"/>
            </p:cNvSpPr>
            <p:nvPr/>
          </p:nvSpPr>
          <p:spPr bwMode="auto">
            <a:xfrm>
              <a:off x="2112" y="1308"/>
              <a:ext cx="432" cy="0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  <a:headEnd type="triangle" w="med" len="med"/>
              <a:tailEnd type="triangle" w="med" len="med"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075" name="Line 43"/>
            <p:cNvSpPr>
              <a:spLocks noChangeShapeType="1"/>
            </p:cNvSpPr>
            <p:nvPr/>
          </p:nvSpPr>
          <p:spPr bwMode="auto">
            <a:xfrm>
              <a:off x="2112" y="3036"/>
              <a:ext cx="432" cy="0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  <a:headEnd type="triangle" w="med" len="med"/>
              <a:tailEnd type="triangle" w="med" len="med"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076" name="Text Box 47"/>
            <p:cNvSpPr txBox="1">
              <a:spLocks noChangeArrowheads="1"/>
            </p:cNvSpPr>
            <p:nvPr/>
          </p:nvSpPr>
          <p:spPr bwMode="auto">
            <a:xfrm>
              <a:off x="4752" y="2256"/>
              <a:ext cx="342" cy="20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ko-KR" altLang="en-US" sz="2400">
                  <a:solidFill>
                    <a:srgbClr val="FF3300"/>
                  </a:solidFill>
                  <a:latin typeface="HY중고딕" pitchFamily="18" charset="-127"/>
                  <a:ea typeface="HY중고딕" pitchFamily="18" charset="-127"/>
                </a:rPr>
                <a:t>공유</a:t>
              </a:r>
            </a:p>
          </p:txBody>
        </p:sp>
      </p:grpSp>
      <p:sp>
        <p:nvSpPr>
          <p:cNvPr id="2053" name="Rectangle 49"/>
          <p:cNvSpPr>
            <a:spLocks noChangeArrowheads="1"/>
          </p:cNvSpPr>
          <p:nvPr/>
        </p:nvSpPr>
        <p:spPr bwMode="auto">
          <a:xfrm>
            <a:off x="239713" y="1338263"/>
            <a:ext cx="13801725" cy="86407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>
              <a:latin typeface="HY중고딕" pitchFamily="18" charset="-127"/>
            </a:endParaRPr>
          </a:p>
        </p:txBody>
      </p:sp>
      <p:sp>
        <p:nvSpPr>
          <p:cNvPr id="29746" name="Rectangle 50"/>
          <p:cNvSpPr>
            <a:spLocks noChangeArrowheads="1"/>
          </p:cNvSpPr>
          <p:nvPr/>
        </p:nvSpPr>
        <p:spPr bwMode="auto">
          <a:xfrm>
            <a:off x="960438" y="977900"/>
            <a:ext cx="11880850" cy="839788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rgbClr val="FFFF99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/>
          <a:p>
            <a:pPr>
              <a:defRPr/>
            </a:pPr>
            <a:r>
              <a:rPr lang="ko-KR" altLang="en-US" sz="2800">
                <a:solidFill>
                  <a:srgbClr val="A50021"/>
                </a:solidFill>
                <a:latin typeface="굴림" pitchFamily="50" charset="-127"/>
              </a:rPr>
              <a:t>데이터베이스 관리 시스템 이용 환경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659" name="Rectangle 3"/>
          <p:cNvSpPr>
            <a:spLocks noChangeArrowheads="1"/>
          </p:cNvSpPr>
          <p:nvPr/>
        </p:nvSpPr>
        <p:spPr bwMode="blackWhite">
          <a:xfrm>
            <a:off x="1133475" y="1230313"/>
            <a:ext cx="12091988" cy="3810000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prod_qtyin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      </a:t>
            </a:r>
            <a:r>
              <a:rPr lang="en-US" altLang="ko-KR" sz="2000">
                <a:latin typeface="HY중고딕" pitchFamily="18" charset="-127"/>
              </a:rPr>
              <a:t>number(10)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                       -- </a:t>
            </a:r>
            <a:r>
              <a:rPr lang="ko-KR" altLang="en-US" sz="2000" err="1">
                <a:latin typeface="HY중고딕" pitchFamily="18" charset="-127"/>
                <a:ea typeface="굴림체" pitchFamily="49" charset="-127"/>
              </a:rPr>
              <a:t>총입고수량</a:t>
            </a:r>
            <a:endParaRPr lang="ko-KR" altLang="en-US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prod_qtysale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  </a:t>
            </a:r>
            <a:r>
              <a:rPr lang="en-US" altLang="ko-KR" sz="2000">
                <a:latin typeface="HY중고딕" pitchFamily="18" charset="-127"/>
              </a:rPr>
              <a:t>number(10)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                        --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총판매수량</a:t>
            </a:r>
          </a:p>
          <a:p>
            <a:pPr defTabSz="282575"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prod_mileage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 </a:t>
            </a:r>
            <a:r>
              <a:rPr lang="en-US" altLang="ko-KR" sz="2000">
                <a:latin typeface="HY중고딕" pitchFamily="18" charset="-127"/>
              </a:rPr>
              <a:t>number(10)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                        --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개당 </a:t>
            </a:r>
            <a:r>
              <a:rPr lang="ko-KR" altLang="en-US" sz="2000" err="1">
                <a:latin typeface="HY중고딕" pitchFamily="18" charset="-127"/>
                <a:ea typeface="굴림체" pitchFamily="49" charset="-127"/>
              </a:rPr>
              <a:t>마일리지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점수</a:t>
            </a:r>
          </a:p>
          <a:p>
            <a:pPr defTabSz="282575"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Constraint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pk_prod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Primary Key (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prod_id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),</a:t>
            </a: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Constraint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fr_prod_lprod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Foreign Key (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prod_lgu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)     </a:t>
            </a: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                                             References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lprod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(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lprod_gu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),</a:t>
            </a: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Constraint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fr_prod_buyer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Foreign Key (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prod_buyer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)   </a:t>
            </a: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                                             References buyer(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buyer_id</a:t>
            </a:r>
            <a:r>
              <a:rPr lang="en-US" altLang="ko-KR" sz="2000" smtClean="0">
                <a:latin typeface="HY중고딕" pitchFamily="18" charset="-127"/>
                <a:ea typeface="굴림체" pitchFamily="49" charset="-127"/>
              </a:rPr>
              <a:t>));</a:t>
            </a:r>
            <a:endParaRPr lang="en-US" altLang="ko-KR" sz="2000"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153603" name="AutoShape 4">
            <a:hlinkClick r:id="rId2" action="ppaction://hlinkfile" highlightClick="1"/>
          </p:cNvPr>
          <p:cNvSpPr>
            <a:spLocks noChangeArrowheads="1"/>
          </p:cNvSpPr>
          <p:nvPr/>
        </p:nvSpPr>
        <p:spPr bwMode="blackWhite">
          <a:xfrm>
            <a:off x="12652375" y="1230313"/>
            <a:ext cx="601663" cy="314325"/>
          </a:xfrm>
          <a:prstGeom prst="actionButtonInformation">
            <a:avLst/>
          </a:prstGeom>
          <a:solidFill>
            <a:schemeClr val="folHlink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>
              <a:latin typeface="HY중고딕" pitchFamily="18" charset="-127"/>
            </a:endParaRPr>
          </a:p>
        </p:txBody>
      </p:sp>
      <p:sp>
        <p:nvSpPr>
          <p:cNvPr id="153604" name="Rectangle 5"/>
          <p:cNvSpPr>
            <a:spLocks noChangeArrowheads="1"/>
          </p:cNvSpPr>
          <p:nvPr/>
        </p:nvSpPr>
        <p:spPr bwMode="blackWhite">
          <a:xfrm>
            <a:off x="1133475" y="5160963"/>
            <a:ext cx="6427788" cy="566737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ko-KR" altLang="en-US" sz="22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입고상품정보테이블 생성</a:t>
            </a:r>
          </a:p>
        </p:txBody>
      </p:sp>
      <p:sp>
        <p:nvSpPr>
          <p:cNvPr id="966662" name="Rectangle 6"/>
          <p:cNvSpPr>
            <a:spLocks noChangeArrowheads="1"/>
          </p:cNvSpPr>
          <p:nvPr/>
        </p:nvSpPr>
        <p:spPr bwMode="blackWhite">
          <a:xfrm>
            <a:off x="1119188" y="5826125"/>
            <a:ext cx="12091987" cy="4495800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4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CREATE TABLE 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buyprod</a:t>
            </a: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( 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buy_date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date    NOT NULL,                         --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입고일자</a:t>
            </a:r>
          </a:p>
          <a:p>
            <a:pPr defTabSz="282575"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buy_prod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varchar2(10)  NOT NULL,             --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상품코드</a:t>
            </a:r>
          </a:p>
          <a:p>
            <a:pPr defTabSz="282575"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buy_qty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number(10)        NOT NULL,          --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매입수량</a:t>
            </a:r>
          </a:p>
          <a:p>
            <a:pPr defTabSz="282575"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buy_cost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number(10)        NOT NULL,          --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매입단가</a:t>
            </a:r>
          </a:p>
          <a:p>
            <a:pPr defTabSz="282575"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Constraint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pk_buyprod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Primary Key (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buy_date,buy_prod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),</a:t>
            </a: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Constraint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fr_buyprod_prod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Foreign Key (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buy_prod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)</a:t>
            </a: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                                                  References prod(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prod_id</a:t>
            </a:r>
            <a:r>
              <a:rPr lang="en-US" altLang="ko-KR" sz="2000" smtClean="0">
                <a:latin typeface="HY중고딕" pitchFamily="18" charset="-127"/>
                <a:ea typeface="굴림체" pitchFamily="49" charset="-127"/>
              </a:rPr>
              <a:t>));</a:t>
            </a:r>
            <a:endParaRPr lang="en-US" altLang="ko-KR" sz="2000" b="0">
              <a:latin typeface="HY중고딕" pitchFamily="18" charset="-127"/>
            </a:endParaRPr>
          </a:p>
        </p:txBody>
      </p:sp>
      <p:sp>
        <p:nvSpPr>
          <p:cNvPr id="153606" name="AutoShape 7">
            <a:hlinkClick r:id="rId3" action="ppaction://hlinkfile" highlightClick="1"/>
          </p:cNvPr>
          <p:cNvSpPr>
            <a:spLocks noChangeArrowheads="1"/>
          </p:cNvSpPr>
          <p:nvPr/>
        </p:nvSpPr>
        <p:spPr bwMode="blackWhite">
          <a:xfrm>
            <a:off x="12638088" y="5805488"/>
            <a:ext cx="603250" cy="315912"/>
          </a:xfrm>
          <a:prstGeom prst="actionButtonInformation">
            <a:avLst/>
          </a:prstGeom>
          <a:solidFill>
            <a:schemeClr val="folHlink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>
              <a:latin typeface="HY중고딕" pitchFamily="18" charset="-127"/>
            </a:endParaRPr>
          </a:p>
        </p:txBody>
      </p:sp>
      <p:sp>
        <p:nvSpPr>
          <p:cNvPr id="153607" name="Rectangle 8"/>
          <p:cNvSpPr>
            <a:spLocks noChangeArrowheads="1"/>
          </p:cNvSpPr>
          <p:nvPr/>
        </p:nvSpPr>
        <p:spPr bwMode="blackWhite">
          <a:xfrm>
            <a:off x="1147763" y="600075"/>
            <a:ext cx="6427787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ko-KR" altLang="en-US" sz="22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상품정보테이블 생성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Rectangle 2"/>
          <p:cNvSpPr>
            <a:spLocks noChangeArrowheads="1"/>
          </p:cNvSpPr>
          <p:nvPr/>
        </p:nvSpPr>
        <p:spPr bwMode="blackWhite">
          <a:xfrm>
            <a:off x="1147763" y="600075"/>
            <a:ext cx="6427787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ko-KR" altLang="en-US" sz="22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회원정보테이블 생성</a:t>
            </a:r>
          </a:p>
        </p:txBody>
      </p:sp>
      <p:sp>
        <p:nvSpPr>
          <p:cNvPr id="413699" name="Rectangle 3"/>
          <p:cNvSpPr>
            <a:spLocks noChangeArrowheads="1"/>
          </p:cNvSpPr>
          <p:nvPr/>
        </p:nvSpPr>
        <p:spPr bwMode="blackWhite">
          <a:xfrm>
            <a:off x="1133475" y="1204913"/>
            <a:ext cx="12091988" cy="9186862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>
                <a:latin typeface="HY중고딕" pitchFamily="18" charset="-127"/>
                <a:ea typeface="굴림체" pitchFamily="49" charset="-127"/>
              </a:rPr>
              <a:t> CREATE TABLE  member</a:t>
            </a:r>
          </a:p>
          <a:p>
            <a:pPr defTabSz="282575">
              <a:defRPr/>
            </a:pPr>
            <a:r>
              <a:rPr lang="en-US" altLang="ko-KR">
                <a:latin typeface="HY중고딕" pitchFamily="18" charset="-127"/>
                <a:ea typeface="굴림체" pitchFamily="49" charset="-127"/>
              </a:rPr>
              <a:t>(  </a:t>
            </a:r>
            <a:r>
              <a:rPr lang="en-US" altLang="ko-KR" err="1">
                <a:latin typeface="HY중고딕" pitchFamily="18" charset="-127"/>
                <a:ea typeface="굴림체" pitchFamily="49" charset="-127"/>
              </a:rPr>
              <a:t>mem_id</a:t>
            </a:r>
            <a:r>
              <a:rPr lang="en-US" altLang="ko-KR">
                <a:latin typeface="HY중고딕" pitchFamily="18" charset="-127"/>
                <a:ea typeface="굴림체" pitchFamily="49" charset="-127"/>
              </a:rPr>
              <a:t>                    varchar2(15)  NOT NULL,    -- </a:t>
            </a:r>
            <a:r>
              <a:rPr lang="ko-KR" altLang="en-US">
                <a:latin typeface="HY중고딕" pitchFamily="18" charset="-127"/>
                <a:ea typeface="굴림체" pitchFamily="49" charset="-127"/>
              </a:rPr>
              <a:t>회원</a:t>
            </a:r>
            <a:r>
              <a:rPr lang="en-US" altLang="ko-KR">
                <a:latin typeface="HY중고딕" pitchFamily="18" charset="-127"/>
                <a:ea typeface="굴림체" pitchFamily="49" charset="-127"/>
              </a:rPr>
              <a:t>ID  </a:t>
            </a:r>
          </a:p>
          <a:p>
            <a:pPr defTabSz="282575">
              <a:defRPr/>
            </a:pPr>
            <a:r>
              <a:rPr lang="en-US" altLang="ko-KR">
                <a:latin typeface="HY중고딕" pitchFamily="18" charset="-127"/>
                <a:ea typeface="굴림체" pitchFamily="49" charset="-127"/>
              </a:rPr>
              <a:t>   </a:t>
            </a:r>
            <a:r>
              <a:rPr lang="en-US" altLang="ko-KR" err="1">
                <a:latin typeface="HY중고딕" pitchFamily="18" charset="-127"/>
                <a:ea typeface="굴림체" pitchFamily="49" charset="-127"/>
              </a:rPr>
              <a:t>mem_pass</a:t>
            </a:r>
            <a:r>
              <a:rPr lang="en-US" altLang="ko-KR">
                <a:latin typeface="HY중고딕" pitchFamily="18" charset="-127"/>
                <a:ea typeface="굴림체" pitchFamily="49" charset="-127"/>
              </a:rPr>
              <a:t>               varchar2(15)  NOT NULL,    -- </a:t>
            </a:r>
            <a:r>
              <a:rPr lang="ko-KR" altLang="en-US">
                <a:latin typeface="HY중고딕" pitchFamily="18" charset="-127"/>
                <a:ea typeface="굴림체" pitchFamily="49" charset="-127"/>
              </a:rPr>
              <a:t>비밀번호</a:t>
            </a:r>
          </a:p>
          <a:p>
            <a:pPr defTabSz="282575">
              <a:defRPr/>
            </a:pPr>
            <a:r>
              <a:rPr lang="ko-KR" altLang="en-US">
                <a:latin typeface="HY중고딕" pitchFamily="18" charset="-127"/>
                <a:ea typeface="굴림체" pitchFamily="49" charset="-127"/>
              </a:rPr>
              <a:t>   </a:t>
            </a:r>
            <a:r>
              <a:rPr lang="en-US" altLang="ko-KR" err="1">
                <a:latin typeface="HY중고딕" pitchFamily="18" charset="-127"/>
                <a:ea typeface="굴림체" pitchFamily="49" charset="-127"/>
              </a:rPr>
              <a:t>mem_name</a:t>
            </a:r>
            <a:r>
              <a:rPr lang="en-US" altLang="ko-KR">
                <a:latin typeface="HY중고딕" pitchFamily="18" charset="-127"/>
                <a:ea typeface="굴림체" pitchFamily="49" charset="-127"/>
              </a:rPr>
              <a:t>              varchar2(20)  NOT NULL,    -- </a:t>
            </a:r>
            <a:r>
              <a:rPr lang="ko-KR" altLang="en-US">
                <a:latin typeface="HY중고딕" pitchFamily="18" charset="-127"/>
                <a:ea typeface="굴림체" pitchFamily="49" charset="-127"/>
              </a:rPr>
              <a:t>성명</a:t>
            </a:r>
          </a:p>
          <a:p>
            <a:pPr defTabSz="282575">
              <a:defRPr/>
            </a:pPr>
            <a:r>
              <a:rPr lang="ko-KR" altLang="en-US">
                <a:latin typeface="HY중고딕" pitchFamily="18" charset="-127"/>
                <a:ea typeface="굴림체" pitchFamily="49" charset="-127"/>
              </a:rPr>
              <a:t>   </a:t>
            </a:r>
            <a:r>
              <a:rPr lang="en-US" altLang="ko-KR">
                <a:latin typeface="HY중고딕" pitchFamily="18" charset="-127"/>
                <a:ea typeface="굴림체" pitchFamily="49" charset="-127"/>
              </a:rPr>
              <a:t>mem_regno1           char(6)   NOT NULL,             -- </a:t>
            </a:r>
            <a:r>
              <a:rPr lang="ko-KR" altLang="en-US" err="1">
                <a:latin typeface="HY중고딕" pitchFamily="18" charset="-127"/>
                <a:ea typeface="굴림체" pitchFamily="49" charset="-127"/>
              </a:rPr>
              <a:t>주민등록번호앞</a:t>
            </a:r>
            <a:r>
              <a:rPr lang="en-US" altLang="ko-KR">
                <a:latin typeface="HY중고딕" pitchFamily="18" charset="-127"/>
                <a:ea typeface="굴림체" pitchFamily="49" charset="-127"/>
              </a:rPr>
              <a:t>6</a:t>
            </a:r>
            <a:r>
              <a:rPr lang="ko-KR" altLang="en-US">
                <a:latin typeface="HY중고딕" pitchFamily="18" charset="-127"/>
                <a:ea typeface="굴림체" pitchFamily="49" charset="-127"/>
              </a:rPr>
              <a:t>자리</a:t>
            </a:r>
          </a:p>
          <a:p>
            <a:pPr defTabSz="282575">
              <a:defRPr/>
            </a:pPr>
            <a:r>
              <a:rPr lang="ko-KR" altLang="en-US">
                <a:latin typeface="HY중고딕" pitchFamily="18" charset="-127"/>
                <a:ea typeface="굴림체" pitchFamily="49" charset="-127"/>
              </a:rPr>
              <a:t>   </a:t>
            </a:r>
            <a:r>
              <a:rPr lang="en-US" altLang="ko-KR">
                <a:latin typeface="HY중고딕" pitchFamily="18" charset="-127"/>
                <a:ea typeface="굴림체" pitchFamily="49" charset="-127"/>
              </a:rPr>
              <a:t>mem_regno2           char(7)   NOT NULL,             -- </a:t>
            </a:r>
            <a:r>
              <a:rPr lang="ko-KR" altLang="en-US" err="1">
                <a:latin typeface="HY중고딕" pitchFamily="18" charset="-127"/>
                <a:ea typeface="굴림체" pitchFamily="49" charset="-127"/>
              </a:rPr>
              <a:t>주민등록번호뒤</a:t>
            </a:r>
            <a:r>
              <a:rPr lang="en-US" altLang="ko-KR">
                <a:latin typeface="HY중고딕" pitchFamily="18" charset="-127"/>
                <a:ea typeface="굴림체" pitchFamily="49" charset="-127"/>
              </a:rPr>
              <a:t>7</a:t>
            </a:r>
            <a:r>
              <a:rPr lang="ko-KR" altLang="en-US">
                <a:latin typeface="HY중고딕" pitchFamily="18" charset="-127"/>
                <a:ea typeface="굴림체" pitchFamily="49" charset="-127"/>
              </a:rPr>
              <a:t>자리</a:t>
            </a:r>
          </a:p>
          <a:p>
            <a:pPr defTabSz="282575">
              <a:defRPr/>
            </a:pPr>
            <a:r>
              <a:rPr lang="ko-KR" altLang="en-US">
                <a:latin typeface="HY중고딕" pitchFamily="18" charset="-127"/>
                <a:ea typeface="굴림체" pitchFamily="49" charset="-127"/>
              </a:rPr>
              <a:t>   </a:t>
            </a:r>
            <a:r>
              <a:rPr lang="en-US" altLang="ko-KR" err="1">
                <a:latin typeface="HY중고딕" pitchFamily="18" charset="-127"/>
                <a:ea typeface="굴림체" pitchFamily="49" charset="-127"/>
              </a:rPr>
              <a:t>mem_bir</a:t>
            </a:r>
            <a:r>
              <a:rPr lang="en-US" altLang="ko-KR">
                <a:latin typeface="HY중고딕" pitchFamily="18" charset="-127"/>
                <a:ea typeface="굴림체" pitchFamily="49" charset="-127"/>
              </a:rPr>
              <a:t>                   date,                                      -- </a:t>
            </a:r>
            <a:r>
              <a:rPr lang="ko-KR" altLang="en-US">
                <a:latin typeface="HY중고딕" pitchFamily="18" charset="-127"/>
                <a:ea typeface="굴림체" pitchFamily="49" charset="-127"/>
              </a:rPr>
              <a:t>생일</a:t>
            </a:r>
          </a:p>
          <a:p>
            <a:pPr defTabSz="282575">
              <a:defRPr/>
            </a:pPr>
            <a:r>
              <a:rPr lang="ko-KR" altLang="en-US">
                <a:latin typeface="HY중고딕" pitchFamily="18" charset="-127"/>
                <a:ea typeface="굴림체" pitchFamily="49" charset="-127"/>
              </a:rPr>
              <a:t>   </a:t>
            </a:r>
            <a:r>
              <a:rPr lang="en-US" altLang="ko-KR" err="1">
                <a:latin typeface="HY중고딕" pitchFamily="18" charset="-127"/>
                <a:ea typeface="굴림체" pitchFamily="49" charset="-127"/>
              </a:rPr>
              <a:t>mem_zip</a:t>
            </a:r>
            <a:r>
              <a:rPr lang="en-US" altLang="ko-KR">
                <a:latin typeface="HY중고딕" pitchFamily="18" charset="-127"/>
                <a:ea typeface="굴림체" pitchFamily="49" charset="-127"/>
              </a:rPr>
              <a:t>                   char(7)      NOT NULL,         -- </a:t>
            </a:r>
            <a:r>
              <a:rPr lang="ko-KR" altLang="en-US">
                <a:latin typeface="HY중고딕" pitchFamily="18" charset="-127"/>
                <a:ea typeface="굴림체" pitchFamily="49" charset="-127"/>
              </a:rPr>
              <a:t>우편번호</a:t>
            </a:r>
          </a:p>
          <a:p>
            <a:pPr defTabSz="282575">
              <a:defRPr/>
            </a:pPr>
            <a:r>
              <a:rPr lang="ko-KR" altLang="en-US">
                <a:latin typeface="HY중고딕" pitchFamily="18" charset="-127"/>
                <a:ea typeface="굴림체" pitchFamily="49" charset="-127"/>
              </a:rPr>
              <a:t>   </a:t>
            </a:r>
            <a:r>
              <a:rPr lang="en-US" altLang="ko-KR">
                <a:latin typeface="HY중고딕" pitchFamily="18" charset="-127"/>
                <a:ea typeface="굴림체" pitchFamily="49" charset="-127"/>
              </a:rPr>
              <a:t>mem_add1                varchar2(100)  NOT NULL,  -- </a:t>
            </a:r>
            <a:r>
              <a:rPr lang="ko-KR" altLang="en-US">
                <a:latin typeface="HY중고딕" pitchFamily="18" charset="-127"/>
                <a:ea typeface="굴림체" pitchFamily="49" charset="-127"/>
              </a:rPr>
              <a:t>주소</a:t>
            </a:r>
            <a:r>
              <a:rPr lang="en-US" altLang="ko-KR">
                <a:latin typeface="HY중고딕" pitchFamily="18" charset="-127"/>
                <a:ea typeface="굴림체" pitchFamily="49" charset="-127"/>
              </a:rPr>
              <a:t>1</a:t>
            </a:r>
          </a:p>
          <a:p>
            <a:pPr defTabSz="282575">
              <a:defRPr/>
            </a:pPr>
            <a:r>
              <a:rPr lang="en-US" altLang="ko-KR">
                <a:latin typeface="HY중고딕" pitchFamily="18" charset="-127"/>
                <a:ea typeface="굴림체" pitchFamily="49" charset="-127"/>
              </a:rPr>
              <a:t>   mem_add2                varchar2(80)  NOT NULL,    -- </a:t>
            </a:r>
            <a:r>
              <a:rPr lang="ko-KR" altLang="en-US">
                <a:latin typeface="HY중고딕" pitchFamily="18" charset="-127"/>
                <a:ea typeface="굴림체" pitchFamily="49" charset="-127"/>
              </a:rPr>
              <a:t>주소</a:t>
            </a:r>
            <a:r>
              <a:rPr lang="en-US" altLang="ko-KR">
                <a:latin typeface="HY중고딕" pitchFamily="18" charset="-127"/>
                <a:ea typeface="굴림체" pitchFamily="49" charset="-127"/>
              </a:rPr>
              <a:t>2</a:t>
            </a:r>
          </a:p>
          <a:p>
            <a:pPr defTabSz="282575">
              <a:defRPr/>
            </a:pPr>
            <a:r>
              <a:rPr lang="en-US" altLang="ko-KR">
                <a:latin typeface="HY중고딕" pitchFamily="18" charset="-127"/>
                <a:ea typeface="굴림체" pitchFamily="49" charset="-127"/>
              </a:rPr>
              <a:t>   </a:t>
            </a:r>
            <a:r>
              <a:rPr lang="en-US" altLang="ko-KR" err="1">
                <a:latin typeface="HY중고딕" pitchFamily="18" charset="-127"/>
                <a:ea typeface="굴림체" pitchFamily="49" charset="-127"/>
              </a:rPr>
              <a:t>mem_hometel</a:t>
            </a:r>
            <a:r>
              <a:rPr lang="en-US" altLang="ko-KR">
                <a:latin typeface="HY중고딕" pitchFamily="18" charset="-127"/>
                <a:ea typeface="굴림체" pitchFamily="49" charset="-127"/>
              </a:rPr>
              <a:t>           varchar2(14)  NOT NULL,    -- </a:t>
            </a:r>
            <a:r>
              <a:rPr lang="ko-KR" altLang="en-US" err="1">
                <a:latin typeface="HY중고딕" pitchFamily="18" charset="-127"/>
                <a:ea typeface="굴림체" pitchFamily="49" charset="-127"/>
              </a:rPr>
              <a:t>집전화번호</a:t>
            </a:r>
            <a:r>
              <a:rPr lang="ko-KR" altLang="en-US">
                <a:latin typeface="HY중고딕" pitchFamily="18" charset="-127"/>
                <a:ea typeface="굴림체" pitchFamily="49" charset="-127"/>
              </a:rPr>
              <a:t>                                </a:t>
            </a:r>
          </a:p>
          <a:p>
            <a:pPr defTabSz="282575">
              <a:defRPr/>
            </a:pPr>
            <a:r>
              <a:rPr lang="ko-KR" altLang="en-US">
                <a:latin typeface="HY중고딕" pitchFamily="18" charset="-127"/>
                <a:ea typeface="굴림체" pitchFamily="49" charset="-127"/>
              </a:rPr>
              <a:t>   </a:t>
            </a:r>
            <a:r>
              <a:rPr lang="en-US" altLang="ko-KR" err="1">
                <a:latin typeface="HY중고딕" pitchFamily="18" charset="-127"/>
                <a:ea typeface="굴림체" pitchFamily="49" charset="-127"/>
              </a:rPr>
              <a:t>mem_comtel</a:t>
            </a:r>
            <a:r>
              <a:rPr lang="en-US" altLang="ko-KR">
                <a:latin typeface="HY중고딕" pitchFamily="18" charset="-127"/>
                <a:ea typeface="굴림체" pitchFamily="49" charset="-127"/>
              </a:rPr>
              <a:t>              varchar2(14)  NOT NULL,    -- </a:t>
            </a:r>
            <a:r>
              <a:rPr lang="ko-KR" altLang="en-US">
                <a:latin typeface="HY중고딕" pitchFamily="18" charset="-127"/>
                <a:ea typeface="굴림체" pitchFamily="49" charset="-127"/>
              </a:rPr>
              <a:t>회사전화번호                              </a:t>
            </a:r>
          </a:p>
          <a:p>
            <a:pPr defTabSz="282575">
              <a:defRPr/>
            </a:pPr>
            <a:r>
              <a:rPr lang="ko-KR" altLang="en-US">
                <a:latin typeface="HY중고딕" pitchFamily="18" charset="-127"/>
                <a:ea typeface="굴림체" pitchFamily="49" charset="-127"/>
              </a:rPr>
              <a:t>   </a:t>
            </a:r>
            <a:r>
              <a:rPr lang="en-US" altLang="ko-KR" err="1">
                <a:latin typeface="HY중고딕" pitchFamily="18" charset="-127"/>
                <a:ea typeface="굴림체" pitchFamily="49" charset="-127"/>
              </a:rPr>
              <a:t>mem_hp</a:t>
            </a:r>
            <a:r>
              <a:rPr lang="en-US" altLang="ko-KR">
                <a:latin typeface="HY중고딕" pitchFamily="18" charset="-127"/>
                <a:ea typeface="굴림체" pitchFamily="49" charset="-127"/>
              </a:rPr>
              <a:t>                     varchar2(15),                        -- </a:t>
            </a:r>
            <a:r>
              <a:rPr lang="ko-KR" altLang="en-US">
                <a:latin typeface="HY중고딕" pitchFamily="18" charset="-127"/>
                <a:ea typeface="굴림체" pitchFamily="49" charset="-127"/>
              </a:rPr>
              <a:t>이동전화</a:t>
            </a:r>
          </a:p>
          <a:p>
            <a:pPr defTabSz="282575">
              <a:defRPr/>
            </a:pPr>
            <a:r>
              <a:rPr lang="ko-KR" altLang="en-US">
                <a:latin typeface="HY중고딕" pitchFamily="18" charset="-127"/>
                <a:ea typeface="굴림체" pitchFamily="49" charset="-127"/>
              </a:rPr>
              <a:t>   </a:t>
            </a:r>
            <a:r>
              <a:rPr lang="en-US" altLang="ko-KR" err="1">
                <a:latin typeface="HY중고딕" pitchFamily="18" charset="-127"/>
                <a:ea typeface="굴림체" pitchFamily="49" charset="-127"/>
              </a:rPr>
              <a:t>mem_mail</a:t>
            </a:r>
            <a:r>
              <a:rPr lang="en-US" altLang="ko-KR">
                <a:latin typeface="HY중고딕" pitchFamily="18" charset="-127"/>
                <a:ea typeface="굴림체" pitchFamily="49" charset="-127"/>
              </a:rPr>
              <a:t>                  varchar2(60)  NOT NULL,    -- E-mail</a:t>
            </a:r>
            <a:r>
              <a:rPr lang="ko-KR" altLang="en-US">
                <a:latin typeface="HY중고딕" pitchFamily="18" charset="-127"/>
                <a:ea typeface="굴림체" pitchFamily="49" charset="-127"/>
              </a:rPr>
              <a:t>주소</a:t>
            </a:r>
          </a:p>
          <a:p>
            <a:pPr defTabSz="282575">
              <a:defRPr/>
            </a:pPr>
            <a:r>
              <a:rPr lang="ko-KR" altLang="en-US">
                <a:latin typeface="HY중고딕" pitchFamily="18" charset="-127"/>
                <a:ea typeface="굴림체" pitchFamily="49" charset="-127"/>
              </a:rPr>
              <a:t>   </a:t>
            </a:r>
            <a:r>
              <a:rPr lang="en-US" altLang="ko-KR" err="1">
                <a:latin typeface="HY중고딕" pitchFamily="18" charset="-127"/>
                <a:ea typeface="굴림체" pitchFamily="49" charset="-127"/>
              </a:rPr>
              <a:t>mem_job</a:t>
            </a:r>
            <a:r>
              <a:rPr lang="en-US" altLang="ko-KR">
                <a:latin typeface="HY중고딕" pitchFamily="18" charset="-127"/>
                <a:ea typeface="굴림체" pitchFamily="49" charset="-127"/>
              </a:rPr>
              <a:t>                    varchar2(40),                        -- </a:t>
            </a:r>
            <a:r>
              <a:rPr lang="ko-KR" altLang="en-US">
                <a:latin typeface="HY중고딕" pitchFamily="18" charset="-127"/>
                <a:ea typeface="굴림체" pitchFamily="49" charset="-127"/>
              </a:rPr>
              <a:t>직업</a:t>
            </a:r>
          </a:p>
          <a:p>
            <a:pPr defTabSz="282575">
              <a:defRPr/>
            </a:pPr>
            <a:r>
              <a:rPr lang="ko-KR" altLang="en-US">
                <a:latin typeface="HY중고딕" pitchFamily="18" charset="-127"/>
                <a:ea typeface="굴림체" pitchFamily="49" charset="-127"/>
              </a:rPr>
              <a:t>   </a:t>
            </a:r>
            <a:r>
              <a:rPr lang="en-US" altLang="ko-KR" err="1">
                <a:latin typeface="HY중고딕" pitchFamily="18" charset="-127"/>
                <a:ea typeface="굴림체" pitchFamily="49" charset="-127"/>
              </a:rPr>
              <a:t>mem_like</a:t>
            </a:r>
            <a:r>
              <a:rPr lang="en-US" altLang="ko-KR">
                <a:latin typeface="HY중고딕" pitchFamily="18" charset="-127"/>
                <a:ea typeface="굴림체" pitchFamily="49" charset="-127"/>
              </a:rPr>
              <a:t>                   varchar2(40),                        -- </a:t>
            </a:r>
            <a:r>
              <a:rPr lang="ko-KR" altLang="en-US">
                <a:latin typeface="HY중고딕" pitchFamily="18" charset="-127"/>
                <a:ea typeface="굴림체" pitchFamily="49" charset="-127"/>
              </a:rPr>
              <a:t>취미</a:t>
            </a:r>
          </a:p>
          <a:p>
            <a:pPr defTabSz="282575">
              <a:defRPr/>
            </a:pPr>
            <a:r>
              <a:rPr lang="ko-KR" altLang="en-US">
                <a:latin typeface="HY중고딕" pitchFamily="18" charset="-127"/>
                <a:ea typeface="굴림체" pitchFamily="49" charset="-127"/>
              </a:rPr>
              <a:t>   </a:t>
            </a:r>
            <a:r>
              <a:rPr lang="en-US" altLang="ko-KR" err="1">
                <a:latin typeface="HY중고딕" pitchFamily="18" charset="-127"/>
                <a:ea typeface="굴림체" pitchFamily="49" charset="-127"/>
              </a:rPr>
              <a:t>mem_memorial</a:t>
            </a:r>
            <a:r>
              <a:rPr lang="en-US" altLang="ko-KR">
                <a:latin typeface="HY중고딕" pitchFamily="18" charset="-127"/>
                <a:ea typeface="굴림체" pitchFamily="49" charset="-127"/>
              </a:rPr>
              <a:t>         varchar2(40),                        -- </a:t>
            </a:r>
            <a:r>
              <a:rPr lang="ko-KR" altLang="en-US">
                <a:latin typeface="HY중고딕" pitchFamily="18" charset="-127"/>
                <a:ea typeface="굴림체" pitchFamily="49" charset="-127"/>
              </a:rPr>
              <a:t>기념일명</a:t>
            </a:r>
          </a:p>
          <a:p>
            <a:pPr defTabSz="282575">
              <a:defRPr/>
            </a:pPr>
            <a:r>
              <a:rPr lang="ko-KR" altLang="en-US">
                <a:latin typeface="HY중고딕" pitchFamily="18" charset="-127"/>
                <a:ea typeface="굴림체" pitchFamily="49" charset="-127"/>
              </a:rPr>
              <a:t>   </a:t>
            </a:r>
            <a:r>
              <a:rPr lang="en-US" altLang="ko-KR" err="1">
                <a:latin typeface="HY중고딕" pitchFamily="18" charset="-127"/>
                <a:ea typeface="굴림체" pitchFamily="49" charset="-127"/>
              </a:rPr>
              <a:t>mem_memorialday</a:t>
            </a:r>
            <a:r>
              <a:rPr lang="en-US" altLang="ko-KR">
                <a:latin typeface="HY중고딕" pitchFamily="18" charset="-127"/>
                <a:ea typeface="굴림체" pitchFamily="49" charset="-127"/>
              </a:rPr>
              <a:t>  date,                                       -- </a:t>
            </a:r>
            <a:r>
              <a:rPr lang="ko-KR" altLang="en-US">
                <a:latin typeface="HY중고딕" pitchFamily="18" charset="-127"/>
                <a:ea typeface="굴림체" pitchFamily="49" charset="-127"/>
              </a:rPr>
              <a:t>기념일날짜</a:t>
            </a:r>
          </a:p>
          <a:p>
            <a:pPr defTabSz="282575">
              <a:defRPr/>
            </a:pPr>
            <a:r>
              <a:rPr lang="ko-KR" altLang="en-US">
                <a:latin typeface="HY중고딕" pitchFamily="18" charset="-127"/>
                <a:ea typeface="굴림체" pitchFamily="49" charset="-127"/>
              </a:rPr>
              <a:t>   </a:t>
            </a:r>
            <a:r>
              <a:rPr lang="en-US" altLang="ko-KR" err="1">
                <a:latin typeface="HY중고딕" pitchFamily="18" charset="-127"/>
                <a:ea typeface="굴림체" pitchFamily="49" charset="-127"/>
              </a:rPr>
              <a:t>mem_mileage</a:t>
            </a:r>
            <a:r>
              <a:rPr lang="en-US" altLang="ko-KR">
                <a:latin typeface="HY중고딕" pitchFamily="18" charset="-127"/>
                <a:ea typeface="굴림체" pitchFamily="49" charset="-127"/>
              </a:rPr>
              <a:t>            number(10),                          -- </a:t>
            </a:r>
            <a:r>
              <a:rPr lang="ko-KR" altLang="en-US" err="1">
                <a:latin typeface="HY중고딕" pitchFamily="18" charset="-127"/>
                <a:ea typeface="굴림체" pitchFamily="49" charset="-127"/>
              </a:rPr>
              <a:t>마일리지</a:t>
            </a:r>
            <a:r>
              <a:rPr lang="ko-KR" altLang="en-US">
                <a:latin typeface="HY중고딕" pitchFamily="18" charset="-127"/>
                <a:ea typeface="굴림체" pitchFamily="49" charset="-127"/>
              </a:rPr>
              <a:t>              </a:t>
            </a:r>
          </a:p>
          <a:p>
            <a:pPr defTabSz="282575">
              <a:defRPr/>
            </a:pPr>
            <a:r>
              <a:rPr lang="ko-KR" altLang="en-US">
                <a:latin typeface="HY중고딕" pitchFamily="18" charset="-127"/>
                <a:ea typeface="굴림체" pitchFamily="49" charset="-127"/>
              </a:rPr>
              <a:t>   </a:t>
            </a:r>
            <a:r>
              <a:rPr lang="en-US" altLang="ko-KR" err="1">
                <a:latin typeface="HY중고딕" pitchFamily="18" charset="-127"/>
                <a:ea typeface="굴림체" pitchFamily="49" charset="-127"/>
              </a:rPr>
              <a:t>mem_delete</a:t>
            </a:r>
            <a:r>
              <a:rPr lang="en-US" altLang="ko-KR">
                <a:latin typeface="HY중고딕" pitchFamily="18" charset="-127"/>
                <a:ea typeface="굴림체" pitchFamily="49" charset="-127"/>
              </a:rPr>
              <a:t>               varchar2(1),                          -- </a:t>
            </a:r>
            <a:r>
              <a:rPr lang="ko-KR" altLang="en-US">
                <a:latin typeface="HY중고딕" pitchFamily="18" charset="-127"/>
                <a:ea typeface="굴림체" pitchFamily="49" charset="-127"/>
              </a:rPr>
              <a:t>삭제여부</a:t>
            </a:r>
          </a:p>
          <a:p>
            <a:pPr defTabSz="282575">
              <a:defRPr/>
            </a:pPr>
            <a:r>
              <a:rPr lang="ko-KR" altLang="en-US">
                <a:latin typeface="HY중고딕" pitchFamily="18" charset="-127"/>
                <a:ea typeface="굴림체" pitchFamily="49" charset="-127"/>
              </a:rPr>
              <a:t>   </a:t>
            </a:r>
            <a:r>
              <a:rPr lang="en-US" altLang="ko-KR">
                <a:latin typeface="HY중고딕" pitchFamily="18" charset="-127"/>
                <a:ea typeface="굴림체" pitchFamily="49" charset="-127"/>
              </a:rPr>
              <a:t>Constraint </a:t>
            </a:r>
            <a:r>
              <a:rPr lang="en-US" altLang="ko-KR" err="1">
                <a:latin typeface="HY중고딕" pitchFamily="18" charset="-127"/>
                <a:ea typeface="굴림체" pitchFamily="49" charset="-127"/>
              </a:rPr>
              <a:t>pk_member</a:t>
            </a:r>
            <a:r>
              <a:rPr lang="en-US" altLang="ko-KR">
                <a:latin typeface="HY중고딕" pitchFamily="18" charset="-127"/>
                <a:ea typeface="굴림체" pitchFamily="49" charset="-127"/>
              </a:rPr>
              <a:t>  Primary Key (</a:t>
            </a:r>
            <a:r>
              <a:rPr lang="en-US" altLang="ko-KR" err="1">
                <a:latin typeface="HY중고딕" pitchFamily="18" charset="-127"/>
                <a:ea typeface="굴림체" pitchFamily="49" charset="-127"/>
              </a:rPr>
              <a:t>mem_id</a:t>
            </a:r>
            <a:r>
              <a:rPr lang="en-US" altLang="ko-KR" smtClean="0">
                <a:latin typeface="HY중고딕" pitchFamily="18" charset="-127"/>
                <a:ea typeface="굴림체" pitchFamily="49" charset="-127"/>
              </a:rPr>
              <a:t>));</a:t>
            </a:r>
            <a:endParaRPr lang="en-US" altLang="ko-KR" b="0">
              <a:latin typeface="HY중고딕" pitchFamily="18" charset="-127"/>
            </a:endParaRPr>
          </a:p>
        </p:txBody>
      </p:sp>
      <p:sp>
        <p:nvSpPr>
          <p:cNvPr id="154628" name="AutoShape 4">
            <a:hlinkClick r:id="rId2" action="ppaction://hlinkfile" highlightClick="1"/>
          </p:cNvPr>
          <p:cNvSpPr>
            <a:spLocks noChangeArrowheads="1"/>
          </p:cNvSpPr>
          <p:nvPr/>
        </p:nvSpPr>
        <p:spPr bwMode="blackWhite">
          <a:xfrm>
            <a:off x="12652375" y="1312863"/>
            <a:ext cx="601663" cy="314325"/>
          </a:xfrm>
          <a:prstGeom prst="actionButtonInformation">
            <a:avLst/>
          </a:prstGeom>
          <a:solidFill>
            <a:schemeClr val="folHlink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>
              <a:latin typeface="HY중고딕" pitchFamily="18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Rectangle 5"/>
          <p:cNvSpPr>
            <a:spLocks noChangeArrowheads="1"/>
          </p:cNvSpPr>
          <p:nvPr/>
        </p:nvSpPr>
        <p:spPr bwMode="blackWhite">
          <a:xfrm>
            <a:off x="1147763" y="600075"/>
            <a:ext cx="6427787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ko-KR" altLang="en-US" sz="22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장바구니정보테이블 생성</a:t>
            </a:r>
          </a:p>
        </p:txBody>
      </p:sp>
      <p:sp>
        <p:nvSpPr>
          <p:cNvPr id="967686" name="Rectangle 6"/>
          <p:cNvSpPr>
            <a:spLocks noChangeArrowheads="1"/>
          </p:cNvSpPr>
          <p:nvPr/>
        </p:nvSpPr>
        <p:spPr bwMode="blackWhite">
          <a:xfrm>
            <a:off x="1147763" y="1320800"/>
            <a:ext cx="12090400" cy="6600825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4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CREATE TABLE  cart</a:t>
            </a: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(</a:t>
            </a: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cart_member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varchar2(15)  NOT NULL,        --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회원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ID</a:t>
            </a: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cart_no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     char(13)          NOT NULL,        --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주문번호</a:t>
            </a:r>
          </a:p>
          <a:p>
            <a:pPr defTabSz="282575"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cart_prod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  varchar2(10)  NOT NULL,        --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상품코드</a:t>
            </a:r>
          </a:p>
          <a:p>
            <a:pPr defTabSz="282575"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cart_qty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     number(8)      NOT NULL,        --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수량</a:t>
            </a:r>
          </a:p>
          <a:p>
            <a:pPr defTabSz="282575"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Constraint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pk_cart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Primary Key (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cart_no,cart_prod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),</a:t>
            </a: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Constraint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fr_cart_member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Foreign Key (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cart_member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) </a:t>
            </a: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                                                  References member(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mem_id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),</a:t>
            </a: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Constraint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fr_cart_prod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Foreign Key (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cart_prod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)   </a:t>
            </a: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                                            References prod(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prod_id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)</a:t>
            </a:r>
          </a:p>
          <a:p>
            <a:pPr defTabSz="282575">
              <a:defRPr/>
            </a:pPr>
            <a:r>
              <a:rPr lang="en-US" altLang="ko-KR" sz="2000" smtClean="0">
                <a:latin typeface="HY중고딕" pitchFamily="18" charset="-127"/>
                <a:ea typeface="굴림체" pitchFamily="49" charset="-127"/>
              </a:rPr>
              <a:t>);</a:t>
            </a:r>
            <a:endParaRPr lang="en-US" altLang="ko-KR" sz="2000" b="0">
              <a:latin typeface="HY중고딕" pitchFamily="18" charset="-127"/>
            </a:endParaRPr>
          </a:p>
        </p:txBody>
      </p:sp>
      <p:sp>
        <p:nvSpPr>
          <p:cNvPr id="155652" name="AutoShape 7">
            <a:hlinkClick r:id="rId2" action="ppaction://hlinkfile" highlightClick="1"/>
          </p:cNvPr>
          <p:cNvSpPr>
            <a:spLocks noChangeArrowheads="1"/>
          </p:cNvSpPr>
          <p:nvPr/>
        </p:nvSpPr>
        <p:spPr bwMode="blackWhite">
          <a:xfrm>
            <a:off x="12647613" y="1320800"/>
            <a:ext cx="604837" cy="311150"/>
          </a:xfrm>
          <a:prstGeom prst="actionButtonInformation">
            <a:avLst/>
          </a:prstGeom>
          <a:solidFill>
            <a:schemeClr val="folHlink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>
              <a:latin typeface="HY중고딕" pitchFamily="18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Rectangle 2"/>
          <p:cNvSpPr>
            <a:spLocks noChangeArrowheads="1"/>
          </p:cNvSpPr>
          <p:nvPr/>
        </p:nvSpPr>
        <p:spPr bwMode="blackWhite">
          <a:xfrm>
            <a:off x="1147763" y="5400675"/>
            <a:ext cx="6427787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en-US" altLang="ko-KR" sz="22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SELECT </a:t>
            </a:r>
            <a:r>
              <a:rPr lang="ko-KR" altLang="en-US" sz="22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확인</a:t>
            </a:r>
          </a:p>
        </p:txBody>
      </p:sp>
      <p:sp>
        <p:nvSpPr>
          <p:cNvPr id="442371" name="Rectangle 3"/>
          <p:cNvSpPr>
            <a:spLocks noChangeArrowheads="1"/>
          </p:cNvSpPr>
          <p:nvPr/>
        </p:nvSpPr>
        <p:spPr bwMode="blackWhite">
          <a:xfrm>
            <a:off x="1133475" y="6648450"/>
            <a:ext cx="12091988" cy="3743325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2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테이블의 모든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row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와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column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을 검색</a:t>
            </a:r>
          </a:p>
          <a:p>
            <a:pPr defTabSz="282575">
              <a:lnSpc>
                <a:spcPct val="120000"/>
              </a:lnSpc>
              <a:buFont typeface="Wingdings" pitchFamily="2" charset="2"/>
              <a:buChar char="l"/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SELECT  * FROM </a:t>
            </a:r>
            <a:r>
              <a:rPr lang="ko-KR" altLang="en-US" sz="2000" err="1">
                <a:latin typeface="HY중고딕" pitchFamily="18" charset="-127"/>
                <a:ea typeface="굴림체" pitchFamily="49" charset="-127"/>
              </a:rPr>
              <a:t>테이블명</a:t>
            </a:r>
            <a:endParaRPr lang="ko-KR" altLang="en-US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상품 테이블로부터 모든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row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와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column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을 검색하시오</a:t>
            </a:r>
          </a:p>
          <a:p>
            <a:pPr defTabSz="282575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SELECT * FROM prod</a:t>
            </a:r>
          </a:p>
          <a:p>
            <a:pPr defTabSz="282575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회원 테이블로부터 모든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row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와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column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을 검색하시오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?</a:t>
            </a:r>
          </a:p>
          <a:p>
            <a:pPr defTabSz="282575">
              <a:lnSpc>
                <a:spcPct val="120000"/>
              </a:lnSpc>
              <a:buFont typeface="Wingdings" pitchFamily="2" charset="2"/>
              <a:buNone/>
              <a:defRPr/>
            </a:pPr>
            <a:endParaRPr lang="en-US" altLang="ko-KR" sz="200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156676" name="Rectangle 25"/>
          <p:cNvSpPr>
            <a:spLocks noChangeArrowheads="1"/>
          </p:cNvSpPr>
          <p:nvPr/>
        </p:nvSpPr>
        <p:spPr bwMode="auto">
          <a:xfrm>
            <a:off x="1147763" y="6518275"/>
            <a:ext cx="12001500" cy="82550"/>
          </a:xfrm>
          <a:prstGeom prst="rect">
            <a:avLst/>
          </a:prstGeom>
          <a:gradFill rotWithShape="0">
            <a:gsLst>
              <a:gs pos="0">
                <a:srgbClr val="E8B354"/>
              </a:gs>
              <a:gs pos="100000">
                <a:srgbClr val="FFFFFF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>
              <a:latin typeface="HY중고딕" pitchFamily="18" charset="-127"/>
            </a:endParaRPr>
          </a:p>
        </p:txBody>
      </p:sp>
      <p:sp>
        <p:nvSpPr>
          <p:cNvPr id="156677" name="AutoShape 26"/>
          <p:cNvSpPr>
            <a:spLocks noChangeArrowheads="1"/>
          </p:cNvSpPr>
          <p:nvPr/>
        </p:nvSpPr>
        <p:spPr bwMode="auto">
          <a:xfrm>
            <a:off x="1147763" y="6021388"/>
            <a:ext cx="6719887" cy="566737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2D5A0"/>
              </a:gs>
              <a:gs pos="100000">
                <a:srgbClr val="FBF1DF"/>
              </a:gs>
            </a:gsLst>
            <a:path path="shape">
              <a:fillToRect l="50000" t="50000" r="50000" b="50000"/>
            </a:path>
          </a:gradFill>
          <a:ln w="3175">
            <a:noFill/>
            <a:round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30000"/>
              </a:lnSpc>
              <a:buFont typeface="Arial" pitchFamily="34" charset="0"/>
              <a:buNone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전체 자료의 검색</a:t>
            </a:r>
          </a:p>
        </p:txBody>
      </p:sp>
      <p:sp>
        <p:nvSpPr>
          <p:cNvPr id="156678" name="Rectangle 36"/>
          <p:cNvSpPr>
            <a:spLocks noChangeArrowheads="1"/>
          </p:cNvSpPr>
          <p:nvPr/>
        </p:nvSpPr>
        <p:spPr bwMode="blackWhite">
          <a:xfrm>
            <a:off x="1147763" y="512763"/>
            <a:ext cx="6427787" cy="566737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ko-KR" altLang="en-US" sz="22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우편번호정보테이블 생성</a:t>
            </a:r>
          </a:p>
        </p:txBody>
      </p:sp>
      <p:sp>
        <p:nvSpPr>
          <p:cNvPr id="442405" name="Rectangle 37"/>
          <p:cNvSpPr>
            <a:spLocks noChangeArrowheads="1"/>
          </p:cNvSpPr>
          <p:nvPr/>
        </p:nvSpPr>
        <p:spPr bwMode="blackWhite">
          <a:xfrm>
            <a:off x="1147763" y="1162050"/>
            <a:ext cx="12090400" cy="4125913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90000"/>
              </a:lnSpc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CREATE TABLE 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ziptb</a:t>
            </a: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90000"/>
              </a:lnSpc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( 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zipcode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char(7)     NOT NULL,              --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우편번호               </a:t>
            </a:r>
          </a:p>
          <a:p>
            <a:pPr defTabSz="282575">
              <a:lnSpc>
                <a:spcPct val="90000"/>
              </a:lnSpc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sido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   varchar2(2 char) NOT NULL,   --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특별시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광역시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도</a:t>
            </a:r>
          </a:p>
          <a:p>
            <a:pPr defTabSz="282575">
              <a:lnSpc>
                <a:spcPct val="90000"/>
              </a:lnSpc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gugun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varchar2(10 char) NOT NULL,  --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시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군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구 </a:t>
            </a:r>
          </a:p>
          <a:p>
            <a:pPr defTabSz="282575">
              <a:lnSpc>
                <a:spcPct val="90000"/>
              </a:lnSpc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dong       varchar2(30 char) NOT NULL,  --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읍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면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동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리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건물명  </a:t>
            </a:r>
          </a:p>
          <a:p>
            <a:pPr defTabSz="282575">
              <a:lnSpc>
                <a:spcPct val="90000"/>
              </a:lnSpc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bunji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  varchar2(10 char),                    --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번지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</a:t>
            </a:r>
            <a:r>
              <a:rPr lang="ko-KR" altLang="en-US" sz="2000" err="1">
                <a:latin typeface="HY중고딕" pitchFamily="18" charset="-127"/>
                <a:ea typeface="굴림체" pitchFamily="49" charset="-127"/>
              </a:rPr>
              <a:t>아파트동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호수</a:t>
            </a:r>
          </a:p>
          <a:p>
            <a:pPr defTabSz="282575">
              <a:lnSpc>
                <a:spcPct val="90000"/>
              </a:lnSpc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seq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    number(5)  NOT NULL );           --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자료순서</a:t>
            </a:r>
          </a:p>
          <a:p>
            <a:pPr defTabSz="282575">
              <a:lnSpc>
                <a:spcPct val="90000"/>
              </a:lnSpc>
              <a:defRPr/>
            </a:pPr>
            <a:endParaRPr lang="ko-KR" altLang="en-US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90000"/>
              </a:lnSpc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CREATE INDEX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idx_ziptb_zipcode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ON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ziptb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(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zipcode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);</a:t>
            </a:r>
          </a:p>
        </p:txBody>
      </p:sp>
      <p:sp>
        <p:nvSpPr>
          <p:cNvPr id="156680" name="AutoShape 38">
            <a:hlinkClick r:id="rId2" action="ppaction://hlinkfile" highlightClick="1"/>
          </p:cNvPr>
          <p:cNvSpPr>
            <a:spLocks noChangeArrowheads="1"/>
          </p:cNvSpPr>
          <p:nvPr/>
        </p:nvSpPr>
        <p:spPr bwMode="blackWhite">
          <a:xfrm>
            <a:off x="12647613" y="1162050"/>
            <a:ext cx="604837" cy="315913"/>
          </a:xfrm>
          <a:prstGeom prst="actionButtonInformation">
            <a:avLst/>
          </a:prstGeom>
          <a:solidFill>
            <a:schemeClr val="folHlink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>
              <a:latin typeface="HY중고딕" pitchFamily="18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710" name="Rectangle 6"/>
          <p:cNvSpPr>
            <a:spLocks noChangeArrowheads="1"/>
          </p:cNvSpPr>
          <p:nvPr/>
        </p:nvSpPr>
        <p:spPr bwMode="blackWhite">
          <a:xfrm>
            <a:off x="1119188" y="1290638"/>
            <a:ext cx="12091987" cy="2789237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4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선택한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column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만 검색</a:t>
            </a:r>
          </a:p>
          <a:p>
            <a:pPr defTabSz="282575">
              <a:lnSpc>
                <a:spcPct val="140000"/>
              </a:lnSpc>
              <a:buFont typeface="Wingdings" pitchFamily="2" charset="2"/>
              <a:buChar char="l"/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SELECT  </a:t>
            </a:r>
            <a:r>
              <a:rPr lang="ko-KR" altLang="en-US" sz="2000" err="1">
                <a:latin typeface="HY중고딕" pitchFamily="18" charset="-127"/>
                <a:ea typeface="굴림체" pitchFamily="49" charset="-127"/>
              </a:rPr>
              <a:t>컬럼명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 err="1">
                <a:latin typeface="HY중고딕" pitchFamily="18" charset="-127"/>
                <a:ea typeface="굴림체" pitchFamily="49" charset="-127"/>
              </a:rPr>
              <a:t>컬럼명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 err="1">
                <a:latin typeface="HY중고딕" pitchFamily="18" charset="-127"/>
                <a:ea typeface="굴림체" pitchFamily="49" charset="-127"/>
              </a:rPr>
              <a:t>컬럼명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 … FROM </a:t>
            </a:r>
            <a:r>
              <a:rPr lang="ko-KR" altLang="en-US" sz="2000" err="1">
                <a:latin typeface="HY중고딕" pitchFamily="18" charset="-127"/>
                <a:ea typeface="굴림체" pitchFamily="49" charset="-127"/>
              </a:rPr>
              <a:t>테이블명</a:t>
            </a:r>
            <a:endParaRPr lang="ko-KR" altLang="en-US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40000"/>
              </a:lnSpc>
              <a:buFont typeface="Wingdings" pitchFamily="2" charset="2"/>
              <a:buNone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회원 테이블로부터 회원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ID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와 성명을 검색하시오</a:t>
            </a:r>
          </a:p>
          <a:p>
            <a:pPr defTabSz="282575">
              <a:lnSpc>
                <a:spcPct val="140000"/>
              </a:lnSpc>
              <a:buFont typeface="Wingdings" pitchFamily="2" charset="2"/>
              <a:buNone/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SELECT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mem_id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mem_name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FROM </a:t>
            </a:r>
            <a:r>
              <a:rPr lang="en-US" altLang="ko-KR" sz="2000" smtClean="0">
                <a:latin typeface="HY중고딕" pitchFamily="18" charset="-127"/>
                <a:ea typeface="굴림체" pitchFamily="49" charset="-127"/>
              </a:rPr>
              <a:t>member;</a:t>
            </a:r>
            <a:endParaRPr lang="en-US" altLang="ko-KR" sz="2000"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157699" name="Rectangle 7"/>
          <p:cNvSpPr>
            <a:spLocks noChangeArrowheads="1"/>
          </p:cNvSpPr>
          <p:nvPr/>
        </p:nvSpPr>
        <p:spPr bwMode="auto">
          <a:xfrm>
            <a:off x="1133475" y="1100138"/>
            <a:ext cx="12001500" cy="79375"/>
          </a:xfrm>
          <a:prstGeom prst="rect">
            <a:avLst/>
          </a:prstGeom>
          <a:gradFill rotWithShape="0">
            <a:gsLst>
              <a:gs pos="0">
                <a:srgbClr val="E8B354"/>
              </a:gs>
              <a:gs pos="100000">
                <a:srgbClr val="FFFFFF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>
              <a:latin typeface="HY중고딕" pitchFamily="18" charset="-127"/>
            </a:endParaRPr>
          </a:p>
        </p:txBody>
      </p:sp>
      <p:sp>
        <p:nvSpPr>
          <p:cNvPr id="157700" name="AutoShape 8"/>
          <p:cNvSpPr>
            <a:spLocks noChangeArrowheads="1"/>
          </p:cNvSpPr>
          <p:nvPr/>
        </p:nvSpPr>
        <p:spPr bwMode="auto">
          <a:xfrm>
            <a:off x="1133475" y="600075"/>
            <a:ext cx="6719888" cy="568325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2D5A0"/>
              </a:gs>
              <a:gs pos="100000">
                <a:srgbClr val="FBF1DF"/>
              </a:gs>
            </a:gsLst>
            <a:path path="shape">
              <a:fillToRect l="50000" t="50000" r="50000" b="50000"/>
            </a:path>
          </a:gradFill>
          <a:ln w="3175">
            <a:noFill/>
            <a:round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30000"/>
              </a:lnSpc>
              <a:buFont typeface="Arial" pitchFamily="34" charset="0"/>
              <a:buNone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특정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COLUMN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의 검색</a:t>
            </a:r>
          </a:p>
        </p:txBody>
      </p:sp>
      <p:sp>
        <p:nvSpPr>
          <p:cNvPr id="968716" name="Rectangle 12">
            <a:hlinkClick r:id="rId2"/>
          </p:cNvPr>
          <p:cNvSpPr>
            <a:spLocks noChangeArrowheads="1"/>
          </p:cNvSpPr>
          <p:nvPr/>
        </p:nvSpPr>
        <p:spPr bwMode="blackWhite">
          <a:xfrm>
            <a:off x="1119188" y="4162425"/>
            <a:ext cx="12091987" cy="2078038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40000"/>
              </a:lnSpc>
              <a:buFont typeface="Wingdings" pitchFamily="2" charset="2"/>
              <a:buNone/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상품 테이블로부터 상품코드와 상품명을 검색하시오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?</a:t>
            </a:r>
          </a:p>
          <a:p>
            <a:pPr defTabSz="282575">
              <a:lnSpc>
                <a:spcPct val="140000"/>
              </a:lnSpc>
              <a:buFont typeface="Wingdings" pitchFamily="2" charset="2"/>
              <a:buNone/>
              <a:defRPr/>
            </a:pPr>
            <a:endParaRPr lang="en-US" altLang="ko-KR" sz="200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40000"/>
              </a:lnSpc>
              <a:buFont typeface="Wingdings" pitchFamily="2" charset="2"/>
              <a:buNone/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157702" name="TextBox 5"/>
          <p:cNvSpPr txBox="1">
            <a:spLocks noChangeArrowheads="1"/>
          </p:cNvSpPr>
          <p:nvPr/>
        </p:nvSpPr>
        <p:spPr bwMode="auto">
          <a:xfrm>
            <a:off x="8785225" y="5040313"/>
            <a:ext cx="3646488" cy="10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SELECT  PROD_ID AS </a:t>
            </a:r>
            <a:r>
              <a:rPr lang="ko-KR" altLang="en-US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상품코드</a:t>
            </a:r>
            <a:endParaRPr lang="en-US" altLang="ko-KR" sz="2000" b="0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 , PROD_NAME AS </a:t>
            </a:r>
            <a:r>
              <a:rPr lang="ko-KR" altLang="en-US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상품명</a:t>
            </a:r>
            <a:endParaRPr lang="en-US" altLang="ko-KR" sz="2000" b="0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FROM    PROD;</a:t>
            </a:r>
            <a:endParaRPr lang="ko-KR" altLang="en-US" sz="2000" b="0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Rectangle 2"/>
          <p:cNvSpPr>
            <a:spLocks noChangeArrowheads="1"/>
          </p:cNvSpPr>
          <p:nvPr/>
        </p:nvSpPr>
        <p:spPr bwMode="blackWhite">
          <a:xfrm>
            <a:off x="1147763" y="600075"/>
            <a:ext cx="6427787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en-US" altLang="ko-KR" sz="22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SELECT </a:t>
            </a:r>
            <a:r>
              <a:rPr lang="ko-KR" altLang="en-US" sz="22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확인</a:t>
            </a:r>
          </a:p>
        </p:txBody>
      </p:sp>
      <p:sp>
        <p:nvSpPr>
          <p:cNvPr id="614412" name="Rectangle 12"/>
          <p:cNvSpPr>
            <a:spLocks noChangeArrowheads="1"/>
          </p:cNvSpPr>
          <p:nvPr/>
        </p:nvSpPr>
        <p:spPr bwMode="blackWhite">
          <a:xfrm>
            <a:off x="1119188" y="1800225"/>
            <a:ext cx="12091987" cy="4440238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4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산술연산자를 사용하여 검색되는 </a:t>
            </a:r>
            <a:r>
              <a:rPr lang="ko-KR" altLang="en-US" sz="2000" err="1">
                <a:latin typeface="HY중고딕" pitchFamily="18" charset="-127"/>
                <a:ea typeface="굴림체" pitchFamily="49" charset="-127"/>
              </a:rPr>
              <a:t>자료값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변경</a:t>
            </a:r>
          </a:p>
          <a:p>
            <a:pPr defTabSz="282575">
              <a:lnSpc>
                <a:spcPct val="140000"/>
              </a:lnSpc>
              <a:buFont typeface="Wingdings" pitchFamily="2" charset="2"/>
              <a:buChar char="l"/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 err="1">
                <a:latin typeface="HY중고딕" pitchFamily="18" charset="-127"/>
                <a:ea typeface="굴림체" pitchFamily="49" charset="-127"/>
              </a:rPr>
              <a:t>산술연산식은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COLUMN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명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 err="1">
                <a:latin typeface="HY중고딕" pitchFamily="18" charset="-127"/>
                <a:ea typeface="굴림체" pitchFamily="49" charset="-127"/>
              </a:rPr>
              <a:t>상수값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산술연산자로 구성</a:t>
            </a:r>
          </a:p>
          <a:p>
            <a:pPr defTabSz="282575">
              <a:lnSpc>
                <a:spcPct val="140000"/>
              </a:lnSpc>
              <a:buFont typeface="Wingdings" pitchFamily="2" charset="2"/>
              <a:buChar char="l"/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산술연산자는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+, -, *, /, () </a:t>
            </a:r>
            <a:r>
              <a:rPr lang="ko-KR" altLang="en-US" sz="2000" err="1">
                <a:latin typeface="HY중고딕" pitchFamily="18" charset="-127"/>
                <a:ea typeface="굴림체" pitchFamily="49" charset="-127"/>
              </a:rPr>
              <a:t>로구성</a:t>
            </a:r>
            <a:endParaRPr lang="ko-KR" altLang="en-US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40000"/>
              </a:lnSpc>
              <a:buFont typeface="Wingdings" pitchFamily="2" charset="2"/>
              <a:buChar char="l"/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SELECT  </a:t>
            </a:r>
            <a:r>
              <a:rPr lang="ko-KR" altLang="en-US" sz="2000" err="1">
                <a:latin typeface="HY중고딕" pitchFamily="18" charset="-127"/>
                <a:ea typeface="굴림체" pitchFamily="49" charset="-127"/>
              </a:rPr>
              <a:t>산술연산식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FROM </a:t>
            </a:r>
            <a:r>
              <a:rPr lang="ko-KR" altLang="en-US" sz="2000" err="1">
                <a:latin typeface="HY중고딕" pitchFamily="18" charset="-127"/>
                <a:ea typeface="굴림체" pitchFamily="49" charset="-127"/>
              </a:rPr>
              <a:t>테이블명</a:t>
            </a:r>
            <a:endParaRPr lang="ko-KR" altLang="en-US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40000"/>
              </a:lnSpc>
              <a:buFont typeface="Wingdings" pitchFamily="2" charset="2"/>
              <a:buNone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회원 테이블의 </a:t>
            </a:r>
            <a:r>
              <a:rPr lang="ko-KR" altLang="en-US" sz="2000" err="1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마일리지를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12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로 나눈 값을 검색하시오</a:t>
            </a:r>
          </a:p>
          <a:p>
            <a:pPr defTabSz="282575">
              <a:lnSpc>
                <a:spcPct val="140000"/>
              </a:lnSpc>
              <a:buFont typeface="Wingdings" pitchFamily="2" charset="2"/>
              <a:buNone/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SELECT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mem_mileage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mem_mileage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/ 12 FROM </a:t>
            </a:r>
            <a:r>
              <a:rPr lang="en-US" altLang="ko-KR" sz="2000" smtClean="0">
                <a:latin typeface="HY중고딕" pitchFamily="18" charset="-127"/>
                <a:ea typeface="굴림체" pitchFamily="49" charset="-127"/>
              </a:rPr>
              <a:t>member;</a:t>
            </a:r>
            <a:endParaRPr lang="en-US" altLang="ko-KR" sz="2000"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158724" name="Rectangle 13"/>
          <p:cNvSpPr>
            <a:spLocks noChangeArrowheads="1"/>
          </p:cNvSpPr>
          <p:nvPr/>
        </p:nvSpPr>
        <p:spPr bwMode="auto">
          <a:xfrm>
            <a:off x="1133475" y="1660525"/>
            <a:ext cx="12001500" cy="82550"/>
          </a:xfrm>
          <a:prstGeom prst="rect">
            <a:avLst/>
          </a:prstGeom>
          <a:gradFill rotWithShape="0">
            <a:gsLst>
              <a:gs pos="0">
                <a:srgbClr val="E8B354"/>
              </a:gs>
              <a:gs pos="100000">
                <a:srgbClr val="FFFFFF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>
              <a:latin typeface="HY중고딕" pitchFamily="18" charset="-127"/>
            </a:endParaRPr>
          </a:p>
        </p:txBody>
      </p:sp>
      <p:sp>
        <p:nvSpPr>
          <p:cNvPr id="158725" name="AutoShape 14"/>
          <p:cNvSpPr>
            <a:spLocks noChangeArrowheads="1"/>
          </p:cNvSpPr>
          <p:nvPr/>
        </p:nvSpPr>
        <p:spPr bwMode="auto">
          <a:xfrm>
            <a:off x="1133475" y="1200150"/>
            <a:ext cx="6719888" cy="568325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2D5A0"/>
              </a:gs>
              <a:gs pos="100000">
                <a:srgbClr val="FBF1DF"/>
              </a:gs>
            </a:gsLst>
            <a:path path="shape">
              <a:fillToRect l="50000" t="50000" r="50000" b="50000"/>
            </a:path>
          </a:gradFill>
          <a:ln w="3175">
            <a:noFill/>
            <a:round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30000"/>
              </a:lnSpc>
              <a:buFont typeface="Arial" pitchFamily="34" charset="0"/>
              <a:buNone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산술식을 사용한 검색</a:t>
            </a:r>
          </a:p>
        </p:txBody>
      </p:sp>
      <p:sp>
        <p:nvSpPr>
          <p:cNvPr id="614420" name="Rectangle 20">
            <a:hlinkClick r:id="rId2"/>
          </p:cNvPr>
          <p:cNvSpPr>
            <a:spLocks noChangeArrowheads="1"/>
          </p:cNvSpPr>
          <p:nvPr/>
        </p:nvSpPr>
        <p:spPr bwMode="blackWhite">
          <a:xfrm>
            <a:off x="1119188" y="6361113"/>
            <a:ext cx="12091987" cy="2640012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40000"/>
              </a:lnSpc>
              <a:buFont typeface="Wingdings" pitchFamily="2" charset="2"/>
              <a:buNone/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상품 테이블의 상품코드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상품명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판매금액을 검색 하시오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?</a:t>
            </a:r>
          </a:p>
          <a:p>
            <a:pPr defTabSz="282575">
              <a:lnSpc>
                <a:spcPct val="140000"/>
              </a:lnSpc>
              <a:buFont typeface="Wingdings" pitchFamily="2" charset="2"/>
              <a:buNone/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판매금액은 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=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판매단가 *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55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로 계산한다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.</a:t>
            </a:r>
          </a:p>
          <a:p>
            <a:pPr defTabSz="282575">
              <a:lnSpc>
                <a:spcPct val="140000"/>
              </a:lnSpc>
              <a:buFont typeface="Wingdings" pitchFamily="2" charset="2"/>
              <a:buNone/>
              <a:defRPr/>
            </a:pPr>
            <a:endParaRPr lang="en-US" altLang="ko-KR" sz="200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40000"/>
              </a:lnSpc>
              <a:buFont typeface="Wingdings" pitchFamily="2" charset="2"/>
              <a:buNone/>
              <a:defRPr/>
            </a:pPr>
            <a:endParaRPr lang="en-US" altLang="ko-KR" sz="200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734" name="Rectangle 6"/>
          <p:cNvSpPr>
            <a:spLocks noChangeArrowheads="1"/>
          </p:cNvSpPr>
          <p:nvPr/>
        </p:nvSpPr>
        <p:spPr bwMode="blackWhite">
          <a:xfrm>
            <a:off x="1119188" y="1079500"/>
            <a:ext cx="12091987" cy="6121400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4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기본적으로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Column Heading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은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Column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명이 출력</a:t>
            </a:r>
          </a:p>
          <a:p>
            <a:pPr defTabSz="282575">
              <a:lnSpc>
                <a:spcPct val="140000"/>
              </a:lnSpc>
              <a:buFont typeface="Wingdings" pitchFamily="2" charset="2"/>
              <a:buChar char="l"/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검색결과 출력되는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COLUMN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명을 변경</a:t>
            </a:r>
          </a:p>
          <a:p>
            <a:pPr defTabSz="282575">
              <a:lnSpc>
                <a:spcPct val="140000"/>
              </a:lnSpc>
              <a:buFont typeface="Wingdings" pitchFamily="2" charset="2"/>
              <a:buChar char="l"/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SELECT  Column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명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alias, Column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명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"alias", Column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명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AS alias,</a:t>
            </a:r>
          </a:p>
          <a:p>
            <a:pPr defTabSz="282575">
              <a:lnSpc>
                <a:spcPct val="140000"/>
              </a:lnSpc>
              <a:buFont typeface="Wingdings" pitchFamily="2" charset="2"/>
              <a:buNone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FROM </a:t>
            </a:r>
            <a:r>
              <a:rPr lang="ko-KR" altLang="en-US" sz="2000" smtClean="0">
                <a:latin typeface="HY중고딕" pitchFamily="18" charset="-127"/>
                <a:ea typeface="굴림체" pitchFamily="49" charset="-127"/>
              </a:rPr>
              <a:t>테이블명</a:t>
            </a:r>
            <a:r>
              <a:rPr lang="en-US" altLang="ko-KR" sz="2000" smtClean="0">
                <a:latin typeface="HY중고딕" pitchFamily="18" charset="-127"/>
                <a:ea typeface="굴림체" pitchFamily="49" charset="-127"/>
              </a:rPr>
              <a:t>;</a:t>
            </a:r>
            <a:endParaRPr lang="ko-KR" altLang="en-US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40000"/>
              </a:lnSpc>
              <a:buFont typeface="Wingdings" pitchFamily="2" charset="2"/>
              <a:buNone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회원 테이블의 </a:t>
            </a:r>
            <a:r>
              <a:rPr lang="ko-KR" altLang="en-US" sz="2000" err="1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마일리지를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12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로 나눈 값을 월평균으로 변경 검색</a:t>
            </a:r>
          </a:p>
          <a:p>
            <a:pPr defTabSz="282575">
              <a:lnSpc>
                <a:spcPct val="140000"/>
              </a:lnSpc>
              <a:buFont typeface="Wingdings" pitchFamily="2" charset="2"/>
              <a:buNone/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 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SELECT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mem_mileage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/ 12 AS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월평균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FROM </a:t>
            </a:r>
            <a:r>
              <a:rPr lang="en-US" altLang="ko-KR" sz="2000" smtClean="0">
                <a:latin typeface="HY중고딕" pitchFamily="18" charset="-127"/>
                <a:ea typeface="굴림체" pitchFamily="49" charset="-127"/>
              </a:rPr>
              <a:t>member;</a:t>
            </a: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40000"/>
              </a:lnSpc>
              <a:buFont typeface="Wingdings" pitchFamily="2" charset="2"/>
              <a:buNone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SELECT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mem_mileage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/ 12 "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월평균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" FROM </a:t>
            </a:r>
            <a:r>
              <a:rPr lang="en-US" altLang="ko-KR" sz="2000" smtClean="0">
                <a:latin typeface="HY중고딕" pitchFamily="18" charset="-127"/>
                <a:ea typeface="굴림체" pitchFamily="49" charset="-127"/>
              </a:rPr>
              <a:t>member;</a:t>
            </a: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40000"/>
              </a:lnSpc>
              <a:buFont typeface="Wingdings" pitchFamily="2" charset="2"/>
              <a:buNone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SELECT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mem_mileage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/ 12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월평균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FROM </a:t>
            </a:r>
            <a:r>
              <a:rPr lang="en-US" altLang="ko-KR" sz="2000" smtClean="0">
                <a:latin typeface="HY중고딕" pitchFamily="18" charset="-127"/>
                <a:ea typeface="굴림체" pitchFamily="49" charset="-127"/>
              </a:rPr>
              <a:t>member;</a:t>
            </a:r>
            <a:endParaRPr lang="en-US" altLang="ko-KR" sz="2000"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159747" name="Rectangle 7"/>
          <p:cNvSpPr>
            <a:spLocks noChangeArrowheads="1"/>
          </p:cNvSpPr>
          <p:nvPr/>
        </p:nvSpPr>
        <p:spPr bwMode="auto">
          <a:xfrm>
            <a:off x="1133475" y="977900"/>
            <a:ext cx="12001500" cy="79375"/>
          </a:xfrm>
          <a:prstGeom prst="rect">
            <a:avLst/>
          </a:prstGeom>
          <a:gradFill rotWithShape="0">
            <a:gsLst>
              <a:gs pos="0">
                <a:srgbClr val="E8B354"/>
              </a:gs>
              <a:gs pos="100000">
                <a:srgbClr val="FFFFFF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>
              <a:latin typeface="HY중고딕" pitchFamily="18" charset="-127"/>
            </a:endParaRPr>
          </a:p>
        </p:txBody>
      </p:sp>
      <p:sp>
        <p:nvSpPr>
          <p:cNvPr id="159748" name="AutoShape 8"/>
          <p:cNvSpPr>
            <a:spLocks noChangeArrowheads="1"/>
          </p:cNvSpPr>
          <p:nvPr/>
        </p:nvSpPr>
        <p:spPr bwMode="auto">
          <a:xfrm>
            <a:off x="1133475" y="479425"/>
            <a:ext cx="6719888" cy="568325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2D5A0"/>
              </a:gs>
              <a:gs pos="100000">
                <a:srgbClr val="FBF1DF"/>
              </a:gs>
            </a:gsLst>
            <a:path path="shape">
              <a:fillToRect l="50000" t="50000" r="50000" b="50000"/>
            </a:path>
          </a:gradFill>
          <a:ln w="3175">
            <a:noFill/>
            <a:round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30000"/>
              </a:lnSpc>
              <a:buFont typeface="Arial" pitchFamily="34" charset="0"/>
              <a:buNone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COLUMN alias</a:t>
            </a:r>
          </a:p>
        </p:txBody>
      </p:sp>
      <p:sp>
        <p:nvSpPr>
          <p:cNvPr id="969738" name="Rectangle 10">
            <a:hlinkClick r:id="rId2"/>
          </p:cNvPr>
          <p:cNvSpPr>
            <a:spLocks noChangeArrowheads="1"/>
          </p:cNvSpPr>
          <p:nvPr/>
        </p:nvSpPr>
        <p:spPr bwMode="blackWhite">
          <a:xfrm>
            <a:off x="1119188" y="7321550"/>
            <a:ext cx="12091987" cy="2779713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40000"/>
              </a:lnSpc>
              <a:buFont typeface="Wingdings" pitchFamily="2" charset="2"/>
              <a:buNone/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상품테이블에서 </a:t>
            </a:r>
            <a:r>
              <a:rPr lang="en-US" altLang="ko-KR" sz="2000" err="1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prod_id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en-US" altLang="ko-KR" sz="2000" err="1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prod_name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en-US" altLang="ko-KR" sz="2000" err="1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prod_buyer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를 검색하시오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?</a:t>
            </a:r>
          </a:p>
          <a:p>
            <a:pPr defTabSz="282575">
              <a:lnSpc>
                <a:spcPct val="140000"/>
              </a:lnSpc>
              <a:buFont typeface="Wingdings" pitchFamily="2" charset="2"/>
              <a:buNone/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단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 Column Alias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는 상품코드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상품명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거래처코드로 정의하시오</a:t>
            </a:r>
          </a:p>
          <a:p>
            <a:pPr defTabSz="282575">
              <a:lnSpc>
                <a:spcPct val="140000"/>
              </a:lnSpc>
              <a:buFont typeface="Wingdings" pitchFamily="2" charset="2"/>
              <a:buNone/>
              <a:defRPr/>
            </a:pPr>
            <a:endParaRPr lang="ko-KR" altLang="en-US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40000"/>
              </a:lnSpc>
              <a:buFont typeface="Wingdings" pitchFamily="2" charset="2"/>
              <a:buNone/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159750" name="TextBox 5"/>
          <p:cNvSpPr txBox="1">
            <a:spLocks noChangeArrowheads="1"/>
          </p:cNvSpPr>
          <p:nvPr/>
        </p:nvSpPr>
        <p:spPr bwMode="auto">
          <a:xfrm>
            <a:off x="9072563" y="7783513"/>
            <a:ext cx="4968875" cy="1323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ko-KR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SELECT PROD_ID AS </a:t>
            </a:r>
            <a:r>
              <a:rPr lang="ko-KR" altLang="en-US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상품코드</a:t>
            </a:r>
            <a:endParaRPr lang="en-US" altLang="ko-KR" sz="2000" b="0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,	PROD_NAME AS </a:t>
            </a:r>
            <a:r>
              <a:rPr lang="ko-KR" altLang="en-US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상품명</a:t>
            </a:r>
            <a:endParaRPr lang="en-US" altLang="ko-KR" sz="2000" b="0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,	PROD_BUYER AS </a:t>
            </a:r>
            <a:r>
              <a:rPr lang="ko-KR" altLang="en-US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거래처코드</a:t>
            </a:r>
            <a:endParaRPr lang="en-US" altLang="ko-KR" sz="2000" b="0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FROM PROD;</a:t>
            </a:r>
            <a:endParaRPr lang="ko-KR" altLang="en-US" sz="2000" b="0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407" name="Rectangle 15"/>
          <p:cNvSpPr>
            <a:spLocks noChangeArrowheads="1"/>
          </p:cNvSpPr>
          <p:nvPr/>
        </p:nvSpPr>
        <p:spPr bwMode="blackWhite">
          <a:xfrm>
            <a:off x="1119188" y="1897063"/>
            <a:ext cx="12091987" cy="5424487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4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SELECT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결과값에 중복된 값이 </a:t>
            </a:r>
            <a:r>
              <a:rPr lang="ko-KR" altLang="en-US" sz="2000" err="1">
                <a:latin typeface="HY중고딕" pitchFamily="18" charset="-127"/>
                <a:ea typeface="굴림체" pitchFamily="49" charset="-127"/>
              </a:rPr>
              <a:t>있을때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중복을 피하고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Unique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하게</a:t>
            </a:r>
          </a:p>
          <a:p>
            <a:pPr defTabSz="282575">
              <a:lnSpc>
                <a:spcPct val="140000"/>
              </a:lnSpc>
              <a:buFont typeface="Wingdings" pitchFamily="2" charset="2"/>
              <a:buNone/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검색</a:t>
            </a:r>
          </a:p>
          <a:p>
            <a:pPr defTabSz="282575">
              <a:lnSpc>
                <a:spcPct val="140000"/>
              </a:lnSpc>
              <a:buFont typeface="Wingdings" pitchFamily="2" charset="2"/>
              <a:buChar char="l"/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중복된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ROW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를 제거</a:t>
            </a:r>
          </a:p>
          <a:p>
            <a:pPr defTabSz="282575">
              <a:lnSpc>
                <a:spcPct val="140000"/>
              </a:lnSpc>
              <a:buFont typeface="Wingdings" pitchFamily="2" charset="2"/>
              <a:buChar char="l"/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SELECT  DISTINCT Column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명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 Column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명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 Column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명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 …..</a:t>
            </a:r>
          </a:p>
          <a:p>
            <a:pPr defTabSz="282575">
              <a:lnSpc>
                <a:spcPct val="140000"/>
              </a:lnSpc>
              <a:buFont typeface="Wingdings" pitchFamily="2" charset="2"/>
              <a:buNone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 FROM </a:t>
            </a:r>
            <a:r>
              <a:rPr lang="ko-KR" altLang="en-US" sz="2000" smtClean="0">
                <a:latin typeface="HY중고딕" pitchFamily="18" charset="-127"/>
                <a:ea typeface="굴림체" pitchFamily="49" charset="-127"/>
              </a:rPr>
              <a:t>테이블명</a:t>
            </a:r>
            <a:r>
              <a:rPr lang="en-US" altLang="ko-KR" sz="2000" smtClean="0">
                <a:latin typeface="HY중고딕" pitchFamily="18" charset="-127"/>
                <a:ea typeface="굴림체" pitchFamily="49" charset="-127"/>
              </a:rPr>
              <a:t>;</a:t>
            </a:r>
            <a:endParaRPr lang="ko-KR" altLang="en-US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40000"/>
              </a:lnSpc>
              <a:buFont typeface="Wingdings" pitchFamily="2" charset="2"/>
              <a:buNone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상품 테이블의 상품분류를 중복되지 않게 검색</a:t>
            </a:r>
          </a:p>
          <a:p>
            <a:pPr defTabSz="282575">
              <a:lnSpc>
                <a:spcPct val="140000"/>
              </a:lnSpc>
              <a:buFont typeface="Wingdings" pitchFamily="2" charset="2"/>
              <a:buNone/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SELECT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prod_lgu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상품분류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FROM </a:t>
            </a:r>
            <a:r>
              <a:rPr lang="en-US" altLang="ko-KR" sz="2000" smtClean="0">
                <a:latin typeface="HY중고딕" pitchFamily="18" charset="-127"/>
                <a:ea typeface="굴림체" pitchFamily="49" charset="-127"/>
              </a:rPr>
              <a:t>prod;</a:t>
            </a: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40000"/>
              </a:lnSpc>
              <a:buFont typeface="Wingdings" pitchFamily="2" charset="2"/>
              <a:buNone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SELECT DISTINCT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prod_lgu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상품분류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FROM </a:t>
            </a:r>
            <a:r>
              <a:rPr lang="en-US" altLang="ko-KR" sz="2000" smtClean="0">
                <a:latin typeface="HY중고딕" pitchFamily="18" charset="-127"/>
                <a:ea typeface="굴림체" pitchFamily="49" charset="-127"/>
              </a:rPr>
              <a:t>prod;</a:t>
            </a:r>
            <a:endParaRPr lang="en-US" altLang="ko-KR" sz="2000"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160771" name="Rectangle 16"/>
          <p:cNvSpPr>
            <a:spLocks noChangeArrowheads="1"/>
          </p:cNvSpPr>
          <p:nvPr/>
        </p:nvSpPr>
        <p:spPr bwMode="auto">
          <a:xfrm>
            <a:off x="1133475" y="1720850"/>
            <a:ext cx="12001500" cy="79375"/>
          </a:xfrm>
          <a:prstGeom prst="rect">
            <a:avLst/>
          </a:prstGeom>
          <a:gradFill rotWithShape="0">
            <a:gsLst>
              <a:gs pos="0">
                <a:srgbClr val="E8B354"/>
              </a:gs>
              <a:gs pos="100000">
                <a:srgbClr val="FFFFFF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>
              <a:latin typeface="HY중고딕" pitchFamily="18" charset="-127"/>
            </a:endParaRPr>
          </a:p>
        </p:txBody>
      </p:sp>
      <p:sp>
        <p:nvSpPr>
          <p:cNvPr id="160772" name="AutoShape 17"/>
          <p:cNvSpPr>
            <a:spLocks noChangeArrowheads="1"/>
          </p:cNvSpPr>
          <p:nvPr/>
        </p:nvSpPr>
        <p:spPr bwMode="auto">
          <a:xfrm>
            <a:off x="1133475" y="1244600"/>
            <a:ext cx="6719888" cy="568325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2D5A0"/>
              </a:gs>
              <a:gs pos="100000">
                <a:srgbClr val="FBF1DF"/>
              </a:gs>
            </a:gsLst>
            <a:path path="shape">
              <a:fillToRect l="50000" t="50000" r="50000" b="50000"/>
            </a:path>
          </a:gradFill>
          <a:ln w="3175">
            <a:noFill/>
            <a:round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30000"/>
              </a:lnSpc>
              <a:buFont typeface="Arial" pitchFamily="34" charset="0"/>
              <a:buNone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중복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ROW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의 제거</a:t>
            </a:r>
          </a:p>
        </p:txBody>
      </p:sp>
      <p:sp>
        <p:nvSpPr>
          <p:cNvPr id="160773" name="Rectangle 24"/>
          <p:cNvSpPr>
            <a:spLocks noChangeArrowheads="1"/>
          </p:cNvSpPr>
          <p:nvPr/>
        </p:nvSpPr>
        <p:spPr bwMode="blackWhite">
          <a:xfrm>
            <a:off x="1147763" y="600075"/>
            <a:ext cx="6427787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en-US" altLang="ko-KR" sz="22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SELECT </a:t>
            </a:r>
            <a:r>
              <a:rPr lang="ko-KR" altLang="en-US" sz="22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확인</a:t>
            </a:r>
          </a:p>
        </p:txBody>
      </p:sp>
      <p:sp>
        <p:nvSpPr>
          <p:cNvPr id="443433" name="Rectangle 41">
            <a:hlinkClick r:id="rId2"/>
          </p:cNvPr>
          <p:cNvSpPr>
            <a:spLocks noChangeArrowheads="1"/>
          </p:cNvSpPr>
          <p:nvPr/>
        </p:nvSpPr>
        <p:spPr bwMode="blackWhite">
          <a:xfrm>
            <a:off x="1119188" y="7440613"/>
            <a:ext cx="12091987" cy="2881312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40000"/>
              </a:lnSpc>
              <a:buFont typeface="Wingdings" pitchFamily="2" charset="2"/>
              <a:buNone/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상품 테이블의 거래처코드를 중복되지 않게 검색하시오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?</a:t>
            </a:r>
          </a:p>
          <a:p>
            <a:pPr defTabSz="282575">
              <a:lnSpc>
                <a:spcPct val="140000"/>
              </a:lnSpc>
              <a:buFont typeface="Wingdings" pitchFamily="2" charset="2"/>
              <a:buNone/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 (Alias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는 거래처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)</a:t>
            </a:r>
          </a:p>
          <a:p>
            <a:pPr defTabSz="282575">
              <a:lnSpc>
                <a:spcPct val="140000"/>
              </a:lnSpc>
              <a:buFont typeface="Wingdings" pitchFamily="2" charset="2"/>
              <a:buNone/>
              <a:defRPr/>
            </a:pPr>
            <a:endParaRPr lang="en-US" altLang="ko-KR" sz="200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40000"/>
              </a:lnSpc>
              <a:buFont typeface="Wingdings" pitchFamily="2" charset="2"/>
              <a:buNone/>
              <a:defRPr/>
            </a:pPr>
            <a:endParaRPr lang="en-US" altLang="ko-KR" sz="200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Rectangle 6"/>
          <p:cNvSpPr>
            <a:spLocks noChangeArrowheads="1"/>
          </p:cNvSpPr>
          <p:nvPr/>
        </p:nvSpPr>
        <p:spPr bwMode="blackWhite">
          <a:xfrm>
            <a:off x="1147763" y="3721100"/>
            <a:ext cx="3022600" cy="566738"/>
          </a:xfrm>
          <a:prstGeom prst="rect">
            <a:avLst/>
          </a:prstGeom>
          <a:solidFill>
            <a:srgbClr val="DADCE6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항목</a:t>
            </a:r>
          </a:p>
        </p:txBody>
      </p:sp>
      <p:sp>
        <p:nvSpPr>
          <p:cNvPr id="161795" name="Rectangle 7"/>
          <p:cNvSpPr>
            <a:spLocks noChangeArrowheads="1"/>
          </p:cNvSpPr>
          <p:nvPr/>
        </p:nvSpPr>
        <p:spPr bwMode="blackWhite">
          <a:xfrm>
            <a:off x="4170363" y="3721100"/>
            <a:ext cx="9067800" cy="566738"/>
          </a:xfrm>
          <a:prstGeom prst="rect">
            <a:avLst/>
          </a:prstGeom>
          <a:solidFill>
            <a:srgbClr val="DADCE6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내          용</a:t>
            </a:r>
          </a:p>
        </p:txBody>
      </p:sp>
      <p:sp>
        <p:nvSpPr>
          <p:cNvPr id="161796" name="Rectangle 8"/>
          <p:cNvSpPr>
            <a:spLocks noChangeArrowheads="1"/>
          </p:cNvSpPr>
          <p:nvPr/>
        </p:nvSpPr>
        <p:spPr bwMode="blackWhite">
          <a:xfrm>
            <a:off x="1147763" y="4292600"/>
            <a:ext cx="3022600" cy="568325"/>
          </a:xfrm>
          <a:prstGeom prst="rect">
            <a:avLst/>
          </a:prstGeom>
          <a:solidFill>
            <a:srgbClr val="EDEEF3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0" latinLnBrk="0" hangingPunct="0"/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숫자</a:t>
            </a:r>
          </a:p>
        </p:txBody>
      </p:sp>
      <p:sp>
        <p:nvSpPr>
          <p:cNvPr id="161797" name="Rectangle 9"/>
          <p:cNvSpPr>
            <a:spLocks noChangeArrowheads="1"/>
          </p:cNvSpPr>
          <p:nvPr/>
        </p:nvSpPr>
        <p:spPr bwMode="blackWhite">
          <a:xfrm>
            <a:off x="4170363" y="4292600"/>
            <a:ext cx="9067800" cy="56832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0 ~ 99999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순으로 정렬</a:t>
            </a:r>
          </a:p>
        </p:txBody>
      </p:sp>
      <p:sp>
        <p:nvSpPr>
          <p:cNvPr id="161798" name="Rectangle 10"/>
          <p:cNvSpPr>
            <a:spLocks noChangeArrowheads="1"/>
          </p:cNvSpPr>
          <p:nvPr/>
        </p:nvSpPr>
        <p:spPr bwMode="blackWhite">
          <a:xfrm>
            <a:off x="1147763" y="4865688"/>
            <a:ext cx="3022600" cy="566737"/>
          </a:xfrm>
          <a:prstGeom prst="rect">
            <a:avLst/>
          </a:prstGeom>
          <a:solidFill>
            <a:srgbClr val="EDEEF3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0" latinLnBrk="0" hangingPunct="0"/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날짜</a:t>
            </a:r>
          </a:p>
        </p:txBody>
      </p:sp>
      <p:sp>
        <p:nvSpPr>
          <p:cNvPr id="161799" name="Rectangle 11"/>
          <p:cNvSpPr>
            <a:spLocks noChangeArrowheads="1"/>
          </p:cNvSpPr>
          <p:nvPr/>
        </p:nvSpPr>
        <p:spPr bwMode="blackWhite">
          <a:xfrm>
            <a:off x="4170363" y="4865688"/>
            <a:ext cx="9067800" cy="56673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1990-01-01 ~ 2001-12-31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순으로 정렬</a:t>
            </a:r>
          </a:p>
        </p:txBody>
      </p:sp>
      <p:sp>
        <p:nvSpPr>
          <p:cNvPr id="161800" name="Rectangle 12"/>
          <p:cNvSpPr>
            <a:spLocks noChangeArrowheads="1"/>
          </p:cNvSpPr>
          <p:nvPr/>
        </p:nvSpPr>
        <p:spPr bwMode="blackWhite">
          <a:xfrm>
            <a:off x="1147763" y="5418138"/>
            <a:ext cx="3022600" cy="568325"/>
          </a:xfrm>
          <a:prstGeom prst="rect">
            <a:avLst/>
          </a:prstGeom>
          <a:solidFill>
            <a:srgbClr val="EDEEF3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0" latinLnBrk="0" hangingPunct="0"/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문자</a:t>
            </a:r>
          </a:p>
        </p:txBody>
      </p:sp>
      <p:sp>
        <p:nvSpPr>
          <p:cNvPr id="161801" name="Rectangle 13"/>
          <p:cNvSpPr>
            <a:spLocks noChangeArrowheads="1"/>
          </p:cNvSpPr>
          <p:nvPr/>
        </p:nvSpPr>
        <p:spPr bwMode="blackWhite">
          <a:xfrm>
            <a:off x="4170363" y="5418138"/>
            <a:ext cx="9067800" cy="56832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a ~ z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순으로 정렬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(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좌측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1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자리 부터 비교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)</a:t>
            </a:r>
          </a:p>
        </p:txBody>
      </p:sp>
      <p:sp>
        <p:nvSpPr>
          <p:cNvPr id="161802" name="Rectangle 14"/>
          <p:cNvSpPr>
            <a:spLocks noChangeArrowheads="1"/>
          </p:cNvSpPr>
          <p:nvPr/>
        </p:nvSpPr>
        <p:spPr bwMode="auto">
          <a:xfrm>
            <a:off x="1147763" y="1096963"/>
            <a:ext cx="12001500" cy="82550"/>
          </a:xfrm>
          <a:prstGeom prst="rect">
            <a:avLst/>
          </a:prstGeom>
          <a:gradFill rotWithShape="0">
            <a:gsLst>
              <a:gs pos="0">
                <a:srgbClr val="E8B354"/>
              </a:gs>
              <a:gs pos="100000">
                <a:srgbClr val="FFFFFF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>
              <a:latin typeface="HY중고딕" pitchFamily="18" charset="-127"/>
            </a:endParaRPr>
          </a:p>
        </p:txBody>
      </p:sp>
      <p:sp>
        <p:nvSpPr>
          <p:cNvPr id="161803" name="AutoShape 15"/>
          <p:cNvSpPr>
            <a:spLocks noChangeArrowheads="1"/>
          </p:cNvSpPr>
          <p:nvPr/>
        </p:nvSpPr>
        <p:spPr bwMode="auto">
          <a:xfrm>
            <a:off x="1147763" y="600075"/>
            <a:ext cx="6719887" cy="568325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2D5A0"/>
              </a:gs>
              <a:gs pos="100000">
                <a:srgbClr val="FBF1DF"/>
              </a:gs>
            </a:gsLst>
            <a:path path="shape">
              <a:fillToRect l="50000" t="50000" r="50000" b="50000"/>
            </a:path>
          </a:gradFill>
          <a:ln w="3175">
            <a:noFill/>
            <a:round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30000"/>
              </a:lnSpc>
              <a:buFont typeface="Arial" pitchFamily="34" charset="0"/>
              <a:buNone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데이터의 정렬</a:t>
            </a:r>
          </a:p>
        </p:txBody>
      </p:sp>
      <p:sp>
        <p:nvSpPr>
          <p:cNvPr id="161804" name="Rectangle 16"/>
          <p:cNvSpPr>
            <a:spLocks noChangeArrowheads="1"/>
          </p:cNvSpPr>
          <p:nvPr/>
        </p:nvSpPr>
        <p:spPr bwMode="blackWhite">
          <a:xfrm>
            <a:off x="1147763" y="5983288"/>
            <a:ext cx="3022600" cy="1227137"/>
          </a:xfrm>
          <a:prstGeom prst="rect">
            <a:avLst/>
          </a:prstGeom>
          <a:solidFill>
            <a:srgbClr val="EDEEF3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0" latinLnBrk="0" hangingPunct="0"/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NULL</a:t>
            </a:r>
          </a:p>
        </p:txBody>
      </p:sp>
      <p:sp>
        <p:nvSpPr>
          <p:cNvPr id="161805" name="Rectangle 17"/>
          <p:cNvSpPr>
            <a:spLocks noChangeArrowheads="1"/>
          </p:cNvSpPr>
          <p:nvPr/>
        </p:nvSpPr>
        <p:spPr bwMode="blackWhite">
          <a:xfrm>
            <a:off x="4170363" y="5983288"/>
            <a:ext cx="9067800" cy="122713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Ascending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에서는 </a:t>
            </a:r>
            <a:r>
              <a:rPr lang="ko-KR" altLang="en-US" sz="2000" smtClean="0">
                <a:latin typeface="HY중고딕" pitchFamily="18" charset="-127"/>
                <a:ea typeface="굴림체" pitchFamily="49" charset="-127"/>
              </a:rPr>
              <a:t>뒤에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 Descending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에서는 </a:t>
            </a:r>
            <a:r>
              <a:rPr lang="ko-KR" altLang="en-US" sz="2000" smtClean="0">
                <a:latin typeface="HY중고딕" pitchFamily="18" charset="-127"/>
                <a:ea typeface="굴림체" pitchFamily="49" charset="-127"/>
              </a:rPr>
              <a:t> 앞에</a:t>
            </a:r>
            <a:endParaRPr lang="ko-KR" altLang="en-US" sz="2000">
              <a:latin typeface="HY중고딕" pitchFamily="18" charset="-127"/>
              <a:ea typeface="굴림체" pitchFamily="49" charset="-127"/>
            </a:endParaRPr>
          </a:p>
          <a:p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정렬</a:t>
            </a:r>
          </a:p>
        </p:txBody>
      </p:sp>
      <p:sp>
        <p:nvSpPr>
          <p:cNvPr id="970770" name="Rectangle 18"/>
          <p:cNvSpPr>
            <a:spLocks noChangeArrowheads="1"/>
          </p:cNvSpPr>
          <p:nvPr/>
        </p:nvSpPr>
        <p:spPr bwMode="blackWhite">
          <a:xfrm>
            <a:off x="1133475" y="1296988"/>
            <a:ext cx="12091988" cy="2303462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4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Row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를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Sort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하고자 하면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ORDER BY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절을 사용</a:t>
            </a:r>
          </a:p>
          <a:p>
            <a:pPr defTabSz="282575">
              <a:defRPr/>
            </a:pP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 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역순으로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Sort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는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Column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명 뒤에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DESC</a:t>
            </a:r>
          </a:p>
          <a:p>
            <a:pPr defTabSz="282575"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  - Column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명 대신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Alias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또는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Select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한 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Column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의 순서로 지정 가능</a:t>
            </a:r>
          </a:p>
          <a:p>
            <a:pPr defTabSz="282575">
              <a:defRPr/>
            </a:pP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 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- Default Sort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순서는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Ascending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Rectangle 5"/>
          <p:cNvSpPr>
            <a:spLocks noChangeArrowheads="1"/>
          </p:cNvSpPr>
          <p:nvPr/>
        </p:nvSpPr>
        <p:spPr bwMode="blackWhite">
          <a:xfrm>
            <a:off x="1147763" y="600075"/>
            <a:ext cx="6427787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en-US" altLang="ko-KR" sz="22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SELECT </a:t>
            </a:r>
            <a:r>
              <a:rPr lang="ko-KR" altLang="en-US" sz="22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확인</a:t>
            </a:r>
          </a:p>
        </p:txBody>
      </p:sp>
      <p:sp>
        <p:nvSpPr>
          <p:cNvPr id="617492" name="Rectangle 20"/>
          <p:cNvSpPr>
            <a:spLocks noChangeArrowheads="1"/>
          </p:cNvSpPr>
          <p:nvPr/>
        </p:nvSpPr>
        <p:spPr bwMode="blackWhite">
          <a:xfrm>
            <a:off x="1119188" y="1244600"/>
            <a:ext cx="12091987" cy="7035800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4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회원테이블에서 회원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ID,</a:t>
            </a:r>
            <a:r>
              <a:rPr lang="ko-KR" altLang="en-US" sz="2000" err="1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회원명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,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생일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,</a:t>
            </a:r>
            <a:r>
              <a:rPr lang="ko-KR" altLang="en-US" sz="2000" err="1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마일리지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검색</a:t>
            </a:r>
          </a:p>
          <a:p>
            <a:pPr defTabSz="282575"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SELECT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mem_id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mem_name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mem_bir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mem_mileage</a:t>
            </a: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  FROM member </a:t>
            </a: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 ORDER BY </a:t>
            </a:r>
            <a:r>
              <a:rPr lang="en-US" altLang="ko-KR" sz="2000" smtClean="0">
                <a:latin typeface="HY중고딕" pitchFamily="18" charset="-127"/>
                <a:ea typeface="굴림체" pitchFamily="49" charset="-127"/>
              </a:rPr>
              <a:t>mem_id;</a:t>
            </a: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SELECT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mem_id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회원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ID,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mem_name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성명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</a:t>
            </a: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             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mem_bir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생일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   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mem_mileage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 err="1">
                <a:latin typeface="HY중고딕" pitchFamily="18" charset="-127"/>
                <a:ea typeface="굴림체" pitchFamily="49" charset="-127"/>
              </a:rPr>
              <a:t>마일리지</a:t>
            </a:r>
            <a:endParaRPr lang="ko-KR" altLang="en-US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   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FROM member </a:t>
            </a: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 ORDER BY </a:t>
            </a:r>
            <a:r>
              <a:rPr lang="ko-KR" altLang="en-US" sz="2000" smtClean="0">
                <a:latin typeface="HY중고딕" pitchFamily="18" charset="-127"/>
                <a:ea typeface="굴림체" pitchFamily="49" charset="-127"/>
              </a:rPr>
              <a:t>성명</a:t>
            </a:r>
            <a:r>
              <a:rPr lang="en-US" altLang="ko-KR" sz="2000" smtClean="0">
                <a:latin typeface="HY중고딕" pitchFamily="18" charset="-127"/>
                <a:ea typeface="굴림체" pitchFamily="49" charset="-127"/>
              </a:rPr>
              <a:t>;</a:t>
            </a:r>
            <a:endParaRPr lang="ko-KR" altLang="en-US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ko-KR" altLang="en-US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SELECT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mem_id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mem_name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mem_bir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mem_mileage</a:t>
            </a: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  FROM member </a:t>
            </a: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 ORDER BY </a:t>
            </a:r>
            <a:r>
              <a:rPr lang="en-US" altLang="ko-KR" sz="2000" smtClean="0">
                <a:latin typeface="HY중고딕" pitchFamily="18" charset="-127"/>
                <a:ea typeface="굴림체" pitchFamily="49" charset="-127"/>
              </a:rPr>
              <a:t>3;</a:t>
            </a: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SELECT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mem_id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mem_name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mem_bir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mem_mileage</a:t>
            </a: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  FROM member </a:t>
            </a: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 ORDER BY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mem_mileage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 </a:t>
            </a:r>
            <a:r>
              <a:rPr lang="en-US" altLang="ko-KR" sz="2000" smtClean="0">
                <a:latin typeface="HY중고딕" pitchFamily="18" charset="-127"/>
                <a:ea typeface="굴림체" pitchFamily="49" charset="-127"/>
              </a:rPr>
              <a:t>1;</a:t>
            </a:r>
            <a:endParaRPr lang="en-US" altLang="ko-KR" sz="200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617495" name="Rectangle 23">
            <a:hlinkClick r:id="rId2"/>
          </p:cNvPr>
          <p:cNvSpPr>
            <a:spLocks noChangeArrowheads="1"/>
          </p:cNvSpPr>
          <p:nvPr/>
        </p:nvSpPr>
        <p:spPr bwMode="blackWhite">
          <a:xfrm>
            <a:off x="1119188" y="8569325"/>
            <a:ext cx="12091987" cy="581025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상기 검색 조회를 역순으로 하시오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34" name="Group 19"/>
          <p:cNvGrpSpPr>
            <a:grpSpLocks/>
          </p:cNvGrpSpPr>
          <p:nvPr/>
        </p:nvGrpSpPr>
        <p:grpSpPr bwMode="auto">
          <a:xfrm>
            <a:off x="1800225" y="2657475"/>
            <a:ext cx="9840913" cy="6840538"/>
            <a:chOff x="720" y="912"/>
            <a:chExt cx="3972" cy="2880"/>
          </a:xfrm>
        </p:grpSpPr>
        <p:sp>
          <p:nvSpPr>
            <p:cNvPr id="18437" name="AutoShape 2"/>
            <p:cNvSpPr>
              <a:spLocks noChangeArrowheads="1"/>
            </p:cNvSpPr>
            <p:nvPr/>
          </p:nvSpPr>
          <p:spPr bwMode="auto">
            <a:xfrm>
              <a:off x="2232" y="2112"/>
              <a:ext cx="960" cy="768"/>
            </a:xfrm>
            <a:prstGeom prst="pentagon">
              <a:avLst/>
            </a:prstGeom>
            <a:gradFill rotWithShape="0">
              <a:gsLst>
                <a:gs pos="0">
                  <a:schemeClr val="bg1"/>
                </a:gs>
                <a:gs pos="100000">
                  <a:srgbClr val="FFCCFF"/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ko-KR" altLang="en-US" sz="2000">
                  <a:latin typeface="HY중고딕" pitchFamily="18" charset="-127"/>
                  <a:ea typeface="HY중고딕" pitchFamily="18" charset="-127"/>
                </a:rPr>
                <a:t>데이터베이스</a:t>
              </a:r>
            </a:p>
            <a:p>
              <a:pPr algn="ctr"/>
              <a:r>
                <a:rPr lang="ko-KR" altLang="en-US" sz="2000">
                  <a:latin typeface="HY중고딕" pitchFamily="18" charset="-127"/>
                  <a:ea typeface="HY중고딕" pitchFamily="18" charset="-127"/>
                </a:rPr>
                <a:t>발전 이슈</a:t>
              </a:r>
            </a:p>
          </p:txBody>
        </p:sp>
        <p:sp>
          <p:nvSpPr>
            <p:cNvPr id="33795" name="Rectangle 3"/>
            <p:cNvSpPr>
              <a:spLocks noChangeArrowheads="1"/>
            </p:cNvSpPr>
            <p:nvPr/>
          </p:nvSpPr>
          <p:spPr bwMode="auto">
            <a:xfrm>
              <a:off x="2112" y="912"/>
              <a:ext cx="1201" cy="384"/>
            </a:xfrm>
            <a:prstGeom prst="rect">
              <a:avLst/>
            </a:prstGeom>
            <a:gradFill rotWithShape="0">
              <a:gsLst>
                <a:gs pos="0">
                  <a:srgbClr val="FFFFCC"/>
                </a:gs>
                <a:gs pos="50000">
                  <a:schemeClr val="bg1"/>
                </a:gs>
                <a:gs pos="100000">
                  <a:srgbClr val="FFFFCC"/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ko-KR" altLang="en-US" sz="2000">
                  <a:latin typeface="HY중고딕" pitchFamily="18" charset="-127"/>
                  <a:ea typeface="HY중고딕" pitchFamily="18" charset="-127"/>
                </a:rPr>
                <a:t>대형 </a:t>
              </a:r>
              <a:r>
                <a:rPr lang="ko-KR" altLang="en-US" sz="2000">
                  <a:latin typeface="HY중고딕" pitchFamily="18" charset="-127"/>
                  <a:ea typeface="HY중고딕" pitchFamily="18" charset="-127"/>
                  <a:sym typeface="Wingdings" pitchFamily="2" charset="2"/>
                </a:rPr>
                <a:t> 소형 시스템</a:t>
              </a:r>
              <a:endParaRPr lang="ko-KR" altLang="en-US" sz="2000">
                <a:latin typeface="HY중고딕" pitchFamily="18" charset="-127"/>
                <a:ea typeface="HY중고딕" pitchFamily="18" charset="-127"/>
              </a:endParaRPr>
            </a:p>
          </p:txBody>
        </p:sp>
        <p:sp>
          <p:nvSpPr>
            <p:cNvPr id="33796" name="Rectangle 4"/>
            <p:cNvSpPr>
              <a:spLocks noChangeArrowheads="1"/>
            </p:cNvSpPr>
            <p:nvPr/>
          </p:nvSpPr>
          <p:spPr bwMode="auto">
            <a:xfrm>
              <a:off x="720" y="1632"/>
              <a:ext cx="1104" cy="384"/>
            </a:xfrm>
            <a:prstGeom prst="rect">
              <a:avLst/>
            </a:prstGeom>
            <a:gradFill rotWithShape="0">
              <a:gsLst>
                <a:gs pos="0">
                  <a:srgbClr val="FFFFCC"/>
                </a:gs>
                <a:gs pos="50000">
                  <a:schemeClr val="bg1"/>
                </a:gs>
                <a:gs pos="100000">
                  <a:srgbClr val="FFFFCC"/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ko-KR" altLang="en-US" sz="2000">
                  <a:latin typeface="HY중고딕" pitchFamily="18" charset="-127"/>
                  <a:ea typeface="HY중고딕" pitchFamily="18" charset="-127"/>
                </a:rPr>
                <a:t>데이터베이스 모델</a:t>
              </a:r>
            </a:p>
          </p:txBody>
        </p:sp>
        <p:sp>
          <p:nvSpPr>
            <p:cNvPr id="33797" name="Rectangle 5"/>
            <p:cNvSpPr>
              <a:spLocks noChangeArrowheads="1"/>
            </p:cNvSpPr>
            <p:nvPr/>
          </p:nvSpPr>
          <p:spPr bwMode="auto">
            <a:xfrm>
              <a:off x="3552" y="1632"/>
              <a:ext cx="1140" cy="384"/>
            </a:xfrm>
            <a:prstGeom prst="rect">
              <a:avLst/>
            </a:prstGeom>
            <a:gradFill rotWithShape="0">
              <a:gsLst>
                <a:gs pos="0">
                  <a:srgbClr val="FFFFCC"/>
                </a:gs>
                <a:gs pos="50000">
                  <a:schemeClr val="bg1"/>
                </a:gs>
                <a:gs pos="100000">
                  <a:srgbClr val="FFFFCC"/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ko-KR" altLang="en-US" sz="2000">
                  <a:latin typeface="HY중고딕" pitchFamily="18" charset="-127"/>
                  <a:ea typeface="HY중고딕" pitchFamily="18" charset="-127"/>
                </a:rPr>
                <a:t>기본 </a:t>
              </a:r>
              <a:r>
                <a:rPr lang="ko-KR" altLang="en-US" sz="2000">
                  <a:latin typeface="HY중고딕" pitchFamily="18" charset="-127"/>
                  <a:ea typeface="HY중고딕" pitchFamily="18" charset="-127"/>
                  <a:sym typeface="Wingdings" pitchFamily="2" charset="2"/>
                </a:rPr>
                <a:t> 부가 기능</a:t>
              </a:r>
            </a:p>
          </p:txBody>
        </p:sp>
        <p:sp>
          <p:nvSpPr>
            <p:cNvPr id="33798" name="Rectangle 6"/>
            <p:cNvSpPr>
              <a:spLocks noChangeArrowheads="1"/>
            </p:cNvSpPr>
            <p:nvPr/>
          </p:nvSpPr>
          <p:spPr bwMode="auto">
            <a:xfrm>
              <a:off x="1104" y="3408"/>
              <a:ext cx="1151" cy="384"/>
            </a:xfrm>
            <a:prstGeom prst="rect">
              <a:avLst/>
            </a:prstGeom>
            <a:gradFill rotWithShape="0">
              <a:gsLst>
                <a:gs pos="0">
                  <a:srgbClr val="FFFFCC"/>
                </a:gs>
                <a:gs pos="50000">
                  <a:schemeClr val="bg1"/>
                </a:gs>
                <a:gs pos="100000">
                  <a:srgbClr val="FFFFCC"/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ko-KR" altLang="en-US" sz="2000">
                  <a:latin typeface="HY중고딕" pitchFamily="18" charset="-127"/>
                  <a:ea typeface="HY중고딕" pitchFamily="18" charset="-127"/>
                </a:rPr>
                <a:t>클라이언트</a:t>
              </a:r>
              <a:r>
                <a:rPr lang="en-US" altLang="ko-KR" sz="2000">
                  <a:latin typeface="HY중고딕" pitchFamily="18" charset="-127"/>
                  <a:ea typeface="HY중고딕" pitchFamily="18" charset="-127"/>
                </a:rPr>
                <a:t>-</a:t>
              </a:r>
              <a:r>
                <a:rPr lang="ko-KR" altLang="en-US" sz="2000">
                  <a:latin typeface="HY중고딕" pitchFamily="18" charset="-127"/>
                  <a:ea typeface="HY중고딕" pitchFamily="18" charset="-127"/>
                </a:rPr>
                <a:t>서버 응용</a:t>
              </a:r>
            </a:p>
          </p:txBody>
        </p:sp>
        <p:sp>
          <p:nvSpPr>
            <p:cNvPr id="33799" name="Rectangle 7"/>
            <p:cNvSpPr>
              <a:spLocks noChangeArrowheads="1"/>
            </p:cNvSpPr>
            <p:nvPr/>
          </p:nvSpPr>
          <p:spPr bwMode="auto">
            <a:xfrm>
              <a:off x="3120" y="3408"/>
              <a:ext cx="1199" cy="384"/>
            </a:xfrm>
            <a:prstGeom prst="rect">
              <a:avLst/>
            </a:prstGeom>
            <a:gradFill rotWithShape="0">
              <a:gsLst>
                <a:gs pos="0">
                  <a:srgbClr val="FFFFCC"/>
                </a:gs>
                <a:gs pos="50000">
                  <a:schemeClr val="bg1"/>
                </a:gs>
                <a:gs pos="100000">
                  <a:srgbClr val="FFFFCC"/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ko-KR" altLang="en-US" sz="2000">
                  <a:latin typeface="HY중고딕" pitchFamily="18" charset="-127"/>
                  <a:ea typeface="HY중고딕" pitchFamily="18" charset="-127"/>
                </a:rPr>
                <a:t>중앙집중 </a:t>
              </a:r>
              <a:r>
                <a:rPr lang="ko-KR" altLang="en-US" sz="2000">
                  <a:latin typeface="HY중고딕" pitchFamily="18" charset="-127"/>
                  <a:ea typeface="HY중고딕" pitchFamily="18" charset="-127"/>
                  <a:sym typeface="Wingdings" pitchFamily="2" charset="2"/>
                </a:rPr>
                <a:t>  분산 응용</a:t>
              </a:r>
            </a:p>
          </p:txBody>
        </p:sp>
        <p:cxnSp>
          <p:nvCxnSpPr>
            <p:cNvPr id="18443" name="AutoShape 9"/>
            <p:cNvCxnSpPr>
              <a:cxnSpLocks noChangeShapeType="1"/>
              <a:stCxn id="18437" idx="0"/>
              <a:endCxn id="33795" idx="2"/>
            </p:cNvCxnSpPr>
            <p:nvPr/>
          </p:nvCxnSpPr>
          <p:spPr bwMode="auto">
            <a:xfrm flipV="1">
              <a:off x="2712" y="1296"/>
              <a:ext cx="0" cy="81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8444" name="AutoShape 10"/>
            <p:cNvCxnSpPr>
              <a:cxnSpLocks noChangeShapeType="1"/>
              <a:stCxn id="18437" idx="1"/>
              <a:endCxn id="33796" idx="2"/>
            </p:cNvCxnSpPr>
            <p:nvPr/>
          </p:nvCxnSpPr>
          <p:spPr bwMode="auto">
            <a:xfrm flipH="1" flipV="1">
              <a:off x="1272" y="2016"/>
              <a:ext cx="960" cy="39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8445" name="AutoShape 11"/>
            <p:cNvCxnSpPr>
              <a:cxnSpLocks noChangeShapeType="1"/>
              <a:stCxn id="18437" idx="5"/>
              <a:endCxn id="33797" idx="2"/>
            </p:cNvCxnSpPr>
            <p:nvPr/>
          </p:nvCxnSpPr>
          <p:spPr bwMode="auto">
            <a:xfrm flipV="1">
              <a:off x="3192" y="2016"/>
              <a:ext cx="930" cy="39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8446" name="AutoShape 12"/>
            <p:cNvCxnSpPr>
              <a:cxnSpLocks noChangeShapeType="1"/>
              <a:stCxn id="18437" idx="2"/>
              <a:endCxn id="33798" idx="0"/>
            </p:cNvCxnSpPr>
            <p:nvPr/>
          </p:nvCxnSpPr>
          <p:spPr bwMode="auto">
            <a:xfrm flipH="1">
              <a:off x="1680" y="2880"/>
              <a:ext cx="739" cy="52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8447" name="AutoShape 13"/>
            <p:cNvCxnSpPr>
              <a:cxnSpLocks noChangeShapeType="1"/>
              <a:stCxn id="18437" idx="4"/>
              <a:endCxn id="33799" idx="0"/>
            </p:cNvCxnSpPr>
            <p:nvPr/>
          </p:nvCxnSpPr>
          <p:spPr bwMode="auto">
            <a:xfrm>
              <a:off x="3005" y="2880"/>
              <a:ext cx="715" cy="52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18448" name="Text Box 14"/>
            <p:cNvSpPr txBox="1">
              <a:spLocks noChangeArrowheads="1"/>
            </p:cNvSpPr>
            <p:nvPr/>
          </p:nvSpPr>
          <p:spPr bwMode="auto">
            <a:xfrm>
              <a:off x="2570" y="1728"/>
              <a:ext cx="359" cy="220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ko-KR" altLang="en-US" sz="2800">
                  <a:latin typeface="HY중고딕" pitchFamily="18" charset="-127"/>
                  <a:ea typeface="HY중고딕" pitchFamily="18" charset="-127"/>
                </a:rPr>
                <a:t>크기</a:t>
              </a:r>
            </a:p>
          </p:txBody>
        </p:sp>
        <p:sp>
          <p:nvSpPr>
            <p:cNvPr id="18449" name="Text Box 15"/>
            <p:cNvSpPr txBox="1">
              <a:spLocks noChangeArrowheads="1"/>
            </p:cNvSpPr>
            <p:nvPr/>
          </p:nvSpPr>
          <p:spPr bwMode="auto">
            <a:xfrm>
              <a:off x="3312" y="2160"/>
              <a:ext cx="359" cy="220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ko-KR" altLang="en-US" sz="2800">
                  <a:latin typeface="HY중고딕" pitchFamily="18" charset="-127"/>
                  <a:ea typeface="HY중고딕" pitchFamily="18" charset="-127"/>
                </a:rPr>
                <a:t>기능</a:t>
              </a:r>
            </a:p>
          </p:txBody>
        </p:sp>
        <p:sp>
          <p:nvSpPr>
            <p:cNvPr id="18450" name="Text Box 16"/>
            <p:cNvSpPr txBox="1">
              <a:spLocks noChangeArrowheads="1"/>
            </p:cNvSpPr>
            <p:nvPr/>
          </p:nvSpPr>
          <p:spPr bwMode="auto">
            <a:xfrm>
              <a:off x="3116" y="3000"/>
              <a:ext cx="359" cy="220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ko-KR" altLang="en-US" sz="2800">
                  <a:latin typeface="HY중고딕" pitchFamily="18" charset="-127"/>
                  <a:ea typeface="HY중고딕" pitchFamily="18" charset="-127"/>
                </a:rPr>
                <a:t>분산</a:t>
              </a:r>
            </a:p>
          </p:txBody>
        </p:sp>
        <p:sp>
          <p:nvSpPr>
            <p:cNvPr id="18451" name="Text Box 17"/>
            <p:cNvSpPr txBox="1">
              <a:spLocks noChangeArrowheads="1"/>
            </p:cNvSpPr>
            <p:nvPr/>
          </p:nvSpPr>
          <p:spPr bwMode="auto">
            <a:xfrm>
              <a:off x="1723" y="2160"/>
              <a:ext cx="359" cy="220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ko-KR" altLang="en-US" sz="2800">
                  <a:latin typeface="HY중고딕" pitchFamily="18" charset="-127"/>
                  <a:ea typeface="HY중고딕" pitchFamily="18" charset="-127"/>
                </a:rPr>
                <a:t>모델</a:t>
              </a:r>
            </a:p>
          </p:txBody>
        </p:sp>
        <p:sp>
          <p:nvSpPr>
            <p:cNvPr id="18452" name="Text Box 18"/>
            <p:cNvSpPr txBox="1">
              <a:spLocks noChangeArrowheads="1"/>
            </p:cNvSpPr>
            <p:nvPr/>
          </p:nvSpPr>
          <p:spPr bwMode="auto">
            <a:xfrm>
              <a:off x="1968" y="3000"/>
              <a:ext cx="359" cy="220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ko-KR" altLang="en-US" sz="2800">
                  <a:latin typeface="HY중고딕" pitchFamily="18" charset="-127"/>
                  <a:ea typeface="HY중고딕" pitchFamily="18" charset="-127"/>
                </a:rPr>
                <a:t>부하</a:t>
              </a:r>
            </a:p>
          </p:txBody>
        </p:sp>
      </p:grpSp>
      <p:sp>
        <p:nvSpPr>
          <p:cNvPr id="18435" name="Rectangle 20"/>
          <p:cNvSpPr>
            <a:spLocks noChangeArrowheads="1"/>
          </p:cNvSpPr>
          <p:nvPr/>
        </p:nvSpPr>
        <p:spPr bwMode="auto">
          <a:xfrm>
            <a:off x="239713" y="1338263"/>
            <a:ext cx="13801725" cy="86407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>
              <a:latin typeface="HY중고딕" pitchFamily="18" charset="-127"/>
            </a:endParaRPr>
          </a:p>
        </p:txBody>
      </p:sp>
      <p:sp>
        <p:nvSpPr>
          <p:cNvPr id="33813" name="Rectangle 21"/>
          <p:cNvSpPr>
            <a:spLocks noChangeArrowheads="1"/>
          </p:cNvSpPr>
          <p:nvPr/>
        </p:nvSpPr>
        <p:spPr bwMode="auto">
          <a:xfrm>
            <a:off x="960438" y="977900"/>
            <a:ext cx="11880850" cy="839788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rgbClr val="FFFF99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/>
          <a:p>
            <a:pPr>
              <a:defRPr/>
            </a:pPr>
            <a:r>
              <a:rPr lang="en-US" altLang="ko-KR" sz="2800">
                <a:solidFill>
                  <a:srgbClr val="A50021"/>
                </a:solidFill>
                <a:latin typeface="HY중고딕" pitchFamily="18" charset="-127"/>
                <a:ea typeface="HY중고딕" pitchFamily="18" charset="-127"/>
              </a:rPr>
              <a:t>5. </a:t>
            </a:r>
            <a:r>
              <a:rPr lang="ko-KR" altLang="en-US" sz="2800">
                <a:solidFill>
                  <a:srgbClr val="A50021"/>
                </a:solidFill>
                <a:latin typeface="HY중고딕" pitchFamily="18" charset="-127"/>
                <a:ea typeface="HY중고딕" pitchFamily="18" charset="-127"/>
              </a:rPr>
              <a:t>데이터베이스 시스템 역사 </a:t>
            </a:r>
            <a:r>
              <a:rPr lang="en-US" altLang="ko-KR" sz="2800">
                <a:solidFill>
                  <a:srgbClr val="A50021"/>
                </a:solidFill>
                <a:latin typeface="HY중고딕" pitchFamily="18" charset="-127"/>
                <a:ea typeface="HY중고딕" pitchFamily="18" charset="-127"/>
              </a:rPr>
              <a:t>- </a:t>
            </a:r>
            <a:r>
              <a:rPr lang="ko-KR" altLang="en-US" sz="2800">
                <a:solidFill>
                  <a:srgbClr val="A50021"/>
                </a:solidFill>
                <a:latin typeface="HY중고딕" pitchFamily="18" charset="-127"/>
                <a:ea typeface="HY중고딕" pitchFamily="18" charset="-127"/>
              </a:rPr>
              <a:t>데이터베이스 시스템 발전 이슈 </a:t>
            </a:r>
            <a:r>
              <a:rPr lang="en-US" altLang="ko-KR" sz="2800">
                <a:solidFill>
                  <a:srgbClr val="A50021"/>
                </a:solidFill>
                <a:latin typeface="HY중고딕" pitchFamily="18" charset="-127"/>
                <a:ea typeface="HY중고딕" pitchFamily="18" charset="-127"/>
              </a:rPr>
              <a:t>-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Rectangle 3"/>
          <p:cNvSpPr>
            <a:spLocks noChangeArrowheads="1"/>
          </p:cNvSpPr>
          <p:nvPr/>
        </p:nvSpPr>
        <p:spPr bwMode="blackWhite">
          <a:xfrm>
            <a:off x="1147763" y="600075"/>
            <a:ext cx="6427787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en-US" altLang="ko-KR" sz="22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WHERE </a:t>
            </a:r>
            <a:r>
              <a:rPr lang="ko-KR" altLang="en-US" sz="22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절</a:t>
            </a:r>
          </a:p>
        </p:txBody>
      </p:sp>
      <p:sp>
        <p:nvSpPr>
          <p:cNvPr id="163843" name="Rectangle 4"/>
          <p:cNvSpPr>
            <a:spLocks noChangeArrowheads="1"/>
          </p:cNvSpPr>
          <p:nvPr/>
        </p:nvSpPr>
        <p:spPr bwMode="blackWhite">
          <a:xfrm>
            <a:off x="1147763" y="1920875"/>
            <a:ext cx="3022600" cy="566738"/>
          </a:xfrm>
          <a:prstGeom prst="rect">
            <a:avLst/>
          </a:prstGeom>
          <a:solidFill>
            <a:srgbClr val="DADCE6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항목</a:t>
            </a:r>
          </a:p>
        </p:txBody>
      </p:sp>
      <p:sp>
        <p:nvSpPr>
          <p:cNvPr id="163844" name="Rectangle 5"/>
          <p:cNvSpPr>
            <a:spLocks noChangeArrowheads="1"/>
          </p:cNvSpPr>
          <p:nvPr/>
        </p:nvSpPr>
        <p:spPr bwMode="blackWhite">
          <a:xfrm>
            <a:off x="4170363" y="1920875"/>
            <a:ext cx="9067800" cy="566738"/>
          </a:xfrm>
          <a:prstGeom prst="rect">
            <a:avLst/>
          </a:prstGeom>
          <a:solidFill>
            <a:srgbClr val="DADCE6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내          용</a:t>
            </a:r>
          </a:p>
        </p:txBody>
      </p:sp>
      <p:sp>
        <p:nvSpPr>
          <p:cNvPr id="163845" name="Rectangle 6"/>
          <p:cNvSpPr>
            <a:spLocks noChangeArrowheads="1"/>
          </p:cNvSpPr>
          <p:nvPr/>
        </p:nvSpPr>
        <p:spPr bwMode="blackWhite">
          <a:xfrm>
            <a:off x="1147763" y="2479675"/>
            <a:ext cx="3022600" cy="568325"/>
          </a:xfrm>
          <a:prstGeom prst="rect">
            <a:avLst/>
          </a:prstGeom>
          <a:solidFill>
            <a:srgbClr val="EDEEF3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0" latinLnBrk="0" hangingPunct="0"/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A= B</a:t>
            </a:r>
          </a:p>
        </p:txBody>
      </p:sp>
      <p:sp>
        <p:nvSpPr>
          <p:cNvPr id="163846" name="Rectangle 7"/>
          <p:cNvSpPr>
            <a:spLocks noChangeArrowheads="1"/>
          </p:cNvSpPr>
          <p:nvPr/>
        </p:nvSpPr>
        <p:spPr bwMode="blackWhite">
          <a:xfrm>
            <a:off x="4170363" y="2479675"/>
            <a:ext cx="9067800" cy="56832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같다</a:t>
            </a:r>
          </a:p>
        </p:txBody>
      </p:sp>
      <p:sp>
        <p:nvSpPr>
          <p:cNvPr id="163847" name="Rectangle 8"/>
          <p:cNvSpPr>
            <a:spLocks noChangeArrowheads="1"/>
          </p:cNvSpPr>
          <p:nvPr/>
        </p:nvSpPr>
        <p:spPr bwMode="blackWhite">
          <a:xfrm>
            <a:off x="1147763" y="3052763"/>
            <a:ext cx="3022600" cy="568325"/>
          </a:xfrm>
          <a:prstGeom prst="rect">
            <a:avLst/>
          </a:prstGeom>
          <a:solidFill>
            <a:srgbClr val="EDEEF3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0" latinLnBrk="0" hangingPunct="0"/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A &lt;&gt; B, A != B</a:t>
            </a:r>
          </a:p>
        </p:txBody>
      </p:sp>
      <p:sp>
        <p:nvSpPr>
          <p:cNvPr id="163848" name="Rectangle 9"/>
          <p:cNvSpPr>
            <a:spLocks noChangeArrowheads="1"/>
          </p:cNvSpPr>
          <p:nvPr/>
        </p:nvSpPr>
        <p:spPr bwMode="blackWhite">
          <a:xfrm>
            <a:off x="4170363" y="3052763"/>
            <a:ext cx="9067800" cy="56832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같지않다</a:t>
            </a:r>
          </a:p>
        </p:txBody>
      </p:sp>
      <p:sp>
        <p:nvSpPr>
          <p:cNvPr id="163849" name="Rectangle 10"/>
          <p:cNvSpPr>
            <a:spLocks noChangeArrowheads="1"/>
          </p:cNvSpPr>
          <p:nvPr/>
        </p:nvSpPr>
        <p:spPr bwMode="blackWhite">
          <a:xfrm>
            <a:off x="1147763" y="3608388"/>
            <a:ext cx="3022600" cy="566737"/>
          </a:xfrm>
          <a:prstGeom prst="rect">
            <a:avLst/>
          </a:prstGeom>
          <a:solidFill>
            <a:srgbClr val="EDEEF3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0" latinLnBrk="0" hangingPunct="0"/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A &lt; B, A &gt; B</a:t>
            </a:r>
          </a:p>
        </p:txBody>
      </p:sp>
      <p:sp>
        <p:nvSpPr>
          <p:cNvPr id="163850" name="Rectangle 11"/>
          <p:cNvSpPr>
            <a:spLocks noChangeArrowheads="1"/>
          </p:cNvSpPr>
          <p:nvPr/>
        </p:nvSpPr>
        <p:spPr bwMode="blackWhite">
          <a:xfrm>
            <a:off x="4170363" y="3608388"/>
            <a:ext cx="9067800" cy="56673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소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&lt;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대 비교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(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미만 또는 초과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)</a:t>
            </a:r>
          </a:p>
        </p:txBody>
      </p:sp>
      <p:sp>
        <p:nvSpPr>
          <p:cNvPr id="163851" name="Rectangle 12"/>
          <p:cNvSpPr>
            <a:spLocks noChangeArrowheads="1"/>
          </p:cNvSpPr>
          <p:nvPr/>
        </p:nvSpPr>
        <p:spPr bwMode="auto">
          <a:xfrm>
            <a:off x="1147763" y="1708150"/>
            <a:ext cx="12001500" cy="82550"/>
          </a:xfrm>
          <a:prstGeom prst="rect">
            <a:avLst/>
          </a:prstGeom>
          <a:gradFill rotWithShape="0">
            <a:gsLst>
              <a:gs pos="0">
                <a:srgbClr val="E8B354"/>
              </a:gs>
              <a:gs pos="100000">
                <a:srgbClr val="FFFFFF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>
              <a:latin typeface="HY중고딕" pitchFamily="18" charset="-127"/>
            </a:endParaRPr>
          </a:p>
        </p:txBody>
      </p:sp>
      <p:sp>
        <p:nvSpPr>
          <p:cNvPr id="163852" name="AutoShape 13"/>
          <p:cNvSpPr>
            <a:spLocks noChangeArrowheads="1"/>
          </p:cNvSpPr>
          <p:nvPr/>
        </p:nvSpPr>
        <p:spPr bwMode="auto">
          <a:xfrm>
            <a:off x="1147763" y="1231900"/>
            <a:ext cx="6719887" cy="568325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2D5A0"/>
              </a:gs>
              <a:gs pos="100000">
                <a:srgbClr val="FBF1DF"/>
              </a:gs>
            </a:gsLst>
            <a:path path="shape">
              <a:fillToRect l="50000" t="50000" r="50000" b="50000"/>
            </a:path>
          </a:gradFill>
          <a:ln w="3175">
            <a:noFill/>
            <a:round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30000"/>
              </a:lnSpc>
              <a:buFont typeface="Arial" pitchFamily="34" charset="0"/>
              <a:buNone/>
            </a:pPr>
            <a:r>
              <a:rPr lang="ko-KR" altLang="en-US" sz="2200">
                <a:latin typeface="HY중고딕" pitchFamily="18" charset="-127"/>
                <a:ea typeface="굴림체" pitchFamily="49" charset="-127"/>
              </a:rPr>
              <a:t>비교연산자</a:t>
            </a:r>
          </a:p>
        </p:txBody>
      </p:sp>
      <p:sp>
        <p:nvSpPr>
          <p:cNvPr id="163853" name="Rectangle 14"/>
          <p:cNvSpPr>
            <a:spLocks noChangeArrowheads="1"/>
          </p:cNvSpPr>
          <p:nvPr/>
        </p:nvSpPr>
        <p:spPr bwMode="blackWhite">
          <a:xfrm>
            <a:off x="1147763" y="4173538"/>
            <a:ext cx="3022600" cy="566737"/>
          </a:xfrm>
          <a:prstGeom prst="rect">
            <a:avLst/>
          </a:prstGeom>
          <a:solidFill>
            <a:srgbClr val="EDEEF3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0" latinLnBrk="0" hangingPunct="0"/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A &lt;= B, A&gt;= B</a:t>
            </a:r>
          </a:p>
        </p:txBody>
      </p:sp>
      <p:sp>
        <p:nvSpPr>
          <p:cNvPr id="163854" name="Rectangle 15"/>
          <p:cNvSpPr>
            <a:spLocks noChangeArrowheads="1"/>
          </p:cNvSpPr>
          <p:nvPr/>
        </p:nvSpPr>
        <p:spPr bwMode="blackWhite">
          <a:xfrm>
            <a:off x="4170363" y="4173538"/>
            <a:ext cx="9067800" cy="56673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소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&lt;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대 비교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(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이상 또는 이하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)</a:t>
            </a:r>
          </a:p>
        </p:txBody>
      </p:sp>
      <p:sp>
        <p:nvSpPr>
          <p:cNvPr id="971792" name="Rectangle 16"/>
          <p:cNvSpPr>
            <a:spLocks noChangeArrowheads="1"/>
          </p:cNvSpPr>
          <p:nvPr/>
        </p:nvSpPr>
        <p:spPr bwMode="blackWhite">
          <a:xfrm>
            <a:off x="1133475" y="4873625"/>
            <a:ext cx="12091988" cy="3135313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4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상품 중 판매가가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170,000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원인 상품 조회</a:t>
            </a:r>
          </a:p>
          <a:p>
            <a:pPr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  </a:t>
            </a:r>
            <a:endParaRPr lang="en-US" altLang="ko-KR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26" name="Rectangle 126"/>
          <p:cNvSpPr>
            <a:spLocks noChangeArrowheads="1"/>
          </p:cNvSpPr>
          <p:nvPr/>
        </p:nvSpPr>
        <p:spPr bwMode="blackWhite">
          <a:xfrm>
            <a:off x="1119188" y="1252538"/>
            <a:ext cx="12091987" cy="9069387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상품 중 판매가가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170,000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원이 아닌 상품 조회</a:t>
            </a:r>
          </a:p>
          <a:p>
            <a:pPr defTabSz="282575"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Char char="l"/>
              <a:defRPr/>
            </a:pPr>
            <a:endParaRPr lang="en-US" altLang="ko-KR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Char char="l"/>
              <a:defRPr/>
            </a:pPr>
            <a:endParaRPr lang="en-US" altLang="ko-KR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Char char="l"/>
              <a:defRPr/>
            </a:pPr>
            <a:endParaRPr lang="en-US" altLang="ko-KR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Char char="l"/>
              <a:defRPr/>
            </a:pPr>
            <a:endParaRPr lang="en-US" altLang="ko-KR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상품 중 판매가가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170,000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원 </a:t>
            </a:r>
            <a:r>
              <a:rPr lang="ko-KR" altLang="en-US" sz="2000" u="sng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초과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또는 </a:t>
            </a:r>
            <a:r>
              <a:rPr lang="ko-KR" altLang="en-US" sz="2000" u="sng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미만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인 상품 조회</a:t>
            </a:r>
          </a:p>
          <a:p>
            <a:pPr defTabSz="282575"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  </a:t>
            </a:r>
            <a:endParaRPr lang="en-US" altLang="ko-KR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164867" name="Rectangle 128"/>
          <p:cNvSpPr>
            <a:spLocks noChangeArrowheads="1"/>
          </p:cNvSpPr>
          <p:nvPr/>
        </p:nvSpPr>
        <p:spPr bwMode="auto">
          <a:xfrm>
            <a:off x="1147763" y="1087438"/>
            <a:ext cx="12001500" cy="82550"/>
          </a:xfrm>
          <a:prstGeom prst="rect">
            <a:avLst/>
          </a:prstGeom>
          <a:gradFill rotWithShape="0">
            <a:gsLst>
              <a:gs pos="0">
                <a:srgbClr val="E8B354"/>
              </a:gs>
              <a:gs pos="100000">
                <a:srgbClr val="FFFFFF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>
              <a:latin typeface="HY중고딕" pitchFamily="18" charset="-127"/>
            </a:endParaRPr>
          </a:p>
        </p:txBody>
      </p:sp>
      <p:sp>
        <p:nvSpPr>
          <p:cNvPr id="164868" name="AutoShape 129"/>
          <p:cNvSpPr>
            <a:spLocks noChangeArrowheads="1"/>
          </p:cNvSpPr>
          <p:nvPr/>
        </p:nvSpPr>
        <p:spPr bwMode="auto">
          <a:xfrm>
            <a:off x="1147763" y="600075"/>
            <a:ext cx="6719887" cy="568325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2D5A0"/>
              </a:gs>
              <a:gs pos="100000">
                <a:srgbClr val="FBF1DF"/>
              </a:gs>
            </a:gsLst>
            <a:path path="shape">
              <a:fillToRect l="50000" t="50000" r="50000" b="50000"/>
            </a:path>
          </a:gradFill>
          <a:ln w="3175">
            <a:noFill/>
            <a:round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30000"/>
              </a:lnSpc>
              <a:buFont typeface="Arial" pitchFamily="34" charset="0"/>
              <a:buNone/>
            </a:pPr>
            <a:r>
              <a:rPr lang="ko-KR" altLang="en-US" sz="2200">
                <a:latin typeface="HY중고딕" pitchFamily="18" charset="-127"/>
                <a:ea typeface="굴림체" pitchFamily="49" charset="-127"/>
              </a:rPr>
              <a:t>비교연산자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02" name="Rectangle 2"/>
          <p:cNvSpPr>
            <a:spLocks noChangeArrowheads="1"/>
          </p:cNvSpPr>
          <p:nvPr/>
        </p:nvSpPr>
        <p:spPr bwMode="blackWhite">
          <a:xfrm>
            <a:off x="1119188" y="1252538"/>
            <a:ext cx="12091987" cy="4027487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상품 중 판매가가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170,000</a:t>
            </a:r>
            <a:r>
              <a:rPr lang="ko-KR" altLang="en-US" sz="2000" err="1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원이상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또는 이하인 상품 조회</a:t>
            </a:r>
          </a:p>
          <a:p>
            <a:pPr defTabSz="282575"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SELECT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prod_name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상품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prod_sale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판매가</a:t>
            </a:r>
          </a:p>
          <a:p>
            <a:pPr defTabSz="282575"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   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FROM prod</a:t>
            </a: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 WHERE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prod_sale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&lt;= </a:t>
            </a:r>
            <a:r>
              <a:rPr lang="en-US" altLang="ko-KR" sz="2000" smtClean="0">
                <a:latin typeface="HY중고딕" pitchFamily="18" charset="-127"/>
                <a:ea typeface="굴림체" pitchFamily="49" charset="-127"/>
              </a:rPr>
              <a:t>170000;</a:t>
            </a: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SELECT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prod_name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상품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prod_sale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판매가</a:t>
            </a:r>
          </a:p>
          <a:p>
            <a:pPr defTabSz="282575"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   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FROM prod</a:t>
            </a: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 WHERE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prod_sale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&gt;= </a:t>
            </a:r>
            <a:r>
              <a:rPr lang="en-US" altLang="ko-KR" sz="2000" smtClean="0">
                <a:latin typeface="HY중고딕" pitchFamily="18" charset="-127"/>
                <a:ea typeface="굴림체" pitchFamily="49" charset="-127"/>
              </a:rPr>
              <a:t>170000;</a:t>
            </a:r>
            <a:endParaRPr lang="en-US" altLang="ko-KR" sz="200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165891" name="Rectangle 3"/>
          <p:cNvSpPr>
            <a:spLocks noChangeArrowheads="1"/>
          </p:cNvSpPr>
          <p:nvPr/>
        </p:nvSpPr>
        <p:spPr bwMode="auto">
          <a:xfrm>
            <a:off x="1147763" y="1087438"/>
            <a:ext cx="12001500" cy="82550"/>
          </a:xfrm>
          <a:prstGeom prst="rect">
            <a:avLst/>
          </a:prstGeom>
          <a:gradFill rotWithShape="0">
            <a:gsLst>
              <a:gs pos="0">
                <a:srgbClr val="E8B354"/>
              </a:gs>
              <a:gs pos="100000">
                <a:srgbClr val="FFFFFF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>
              <a:latin typeface="HY중고딕" pitchFamily="18" charset="-127"/>
            </a:endParaRPr>
          </a:p>
        </p:txBody>
      </p:sp>
      <p:sp>
        <p:nvSpPr>
          <p:cNvPr id="165892" name="AutoShape 4"/>
          <p:cNvSpPr>
            <a:spLocks noChangeArrowheads="1"/>
          </p:cNvSpPr>
          <p:nvPr/>
        </p:nvSpPr>
        <p:spPr bwMode="auto">
          <a:xfrm>
            <a:off x="1147763" y="600075"/>
            <a:ext cx="6719887" cy="568325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2D5A0"/>
              </a:gs>
              <a:gs pos="100000">
                <a:srgbClr val="FBF1DF"/>
              </a:gs>
            </a:gsLst>
            <a:path path="shape">
              <a:fillToRect l="50000" t="50000" r="50000" b="50000"/>
            </a:path>
          </a:gradFill>
          <a:ln w="3175">
            <a:noFill/>
            <a:round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30000"/>
              </a:lnSpc>
              <a:buFont typeface="Arial" pitchFamily="34" charset="0"/>
              <a:buNone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비교연산자</a:t>
            </a:r>
          </a:p>
        </p:txBody>
      </p:sp>
      <p:sp>
        <p:nvSpPr>
          <p:cNvPr id="972805" name="Rectangle 5">
            <a:hlinkClick r:id="rId2"/>
          </p:cNvPr>
          <p:cNvSpPr>
            <a:spLocks noChangeArrowheads="1"/>
          </p:cNvSpPr>
          <p:nvPr/>
        </p:nvSpPr>
        <p:spPr bwMode="blackWhite">
          <a:xfrm>
            <a:off x="1119188" y="5400675"/>
            <a:ext cx="12091987" cy="1920875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 typeface="Wingdings" pitchFamily="2" charset="2"/>
              <a:buNone/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상품 중 매입가가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200,000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원 이하인 상품을 검색하시오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?</a:t>
            </a:r>
          </a:p>
          <a:p>
            <a:pPr defTabSz="282575">
              <a:buFont typeface="Wingdings" pitchFamily="2" charset="2"/>
              <a:buNone/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( Alias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는 상품코드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상품명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매입가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)</a:t>
            </a:r>
          </a:p>
          <a:p>
            <a:pPr defTabSz="282575">
              <a:buFont typeface="Wingdings" pitchFamily="2" charset="2"/>
              <a:buNone/>
              <a:defRPr/>
            </a:pPr>
            <a:endParaRPr lang="en-US" altLang="ko-KR" sz="200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None/>
              <a:defRPr/>
            </a:pPr>
            <a:endParaRPr lang="en-US" altLang="ko-KR" sz="200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972806" name="Rectangle 6">
            <a:hlinkClick r:id="rId3"/>
          </p:cNvPr>
          <p:cNvSpPr>
            <a:spLocks noChangeArrowheads="1"/>
          </p:cNvSpPr>
          <p:nvPr/>
        </p:nvSpPr>
        <p:spPr bwMode="blackWhite">
          <a:xfrm>
            <a:off x="1119188" y="7440613"/>
            <a:ext cx="12091987" cy="2881312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 typeface="Wingdings" pitchFamily="2" charset="2"/>
              <a:buNone/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회원 중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76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년도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1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월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1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일 이후에 태어난 회원을 검색하시오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?</a:t>
            </a:r>
          </a:p>
          <a:p>
            <a:pPr defTabSz="282575">
              <a:buFont typeface="Wingdings" pitchFamily="2" charset="2"/>
              <a:buNone/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단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주민등록번호 앞자리로 비교</a:t>
            </a:r>
          </a:p>
          <a:p>
            <a:pPr defTabSz="282575">
              <a:buFont typeface="Wingdings" pitchFamily="2" charset="2"/>
              <a:buNone/>
              <a:defRPr/>
            </a:pP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( Alias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는 회원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ID,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회원 명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주민등록번호 앞자리 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)</a:t>
            </a:r>
          </a:p>
          <a:p>
            <a:pPr defTabSz="282575">
              <a:buFont typeface="Wingdings" pitchFamily="2" charset="2"/>
              <a:buNone/>
              <a:defRPr/>
            </a:pPr>
            <a:endParaRPr lang="en-US" altLang="ko-KR" sz="200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None/>
              <a:defRPr/>
            </a:pPr>
            <a:endParaRPr lang="en-US" altLang="ko-KR" sz="200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None/>
              <a:defRPr/>
            </a:pPr>
            <a:endParaRPr lang="en-US" altLang="ko-KR" sz="200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Rectangle 2"/>
          <p:cNvSpPr>
            <a:spLocks noChangeArrowheads="1"/>
          </p:cNvSpPr>
          <p:nvPr/>
        </p:nvSpPr>
        <p:spPr bwMode="blackWhite">
          <a:xfrm>
            <a:off x="1147763" y="600075"/>
            <a:ext cx="6427787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en-US" altLang="ko-KR" sz="22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WHERE </a:t>
            </a:r>
            <a:r>
              <a:rPr lang="ko-KR" altLang="en-US" sz="22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절</a:t>
            </a:r>
          </a:p>
        </p:txBody>
      </p:sp>
      <p:sp>
        <p:nvSpPr>
          <p:cNvPr id="166915" name="Rectangle 23"/>
          <p:cNvSpPr>
            <a:spLocks noChangeArrowheads="1"/>
          </p:cNvSpPr>
          <p:nvPr/>
        </p:nvSpPr>
        <p:spPr bwMode="blackWhite">
          <a:xfrm>
            <a:off x="1147763" y="1920875"/>
            <a:ext cx="4532312" cy="566738"/>
          </a:xfrm>
          <a:prstGeom prst="rect">
            <a:avLst/>
          </a:prstGeom>
          <a:solidFill>
            <a:srgbClr val="DADCE6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항목</a:t>
            </a:r>
          </a:p>
        </p:txBody>
      </p:sp>
      <p:sp>
        <p:nvSpPr>
          <p:cNvPr id="166916" name="Rectangle 24"/>
          <p:cNvSpPr>
            <a:spLocks noChangeArrowheads="1"/>
          </p:cNvSpPr>
          <p:nvPr/>
        </p:nvSpPr>
        <p:spPr bwMode="blackWhite">
          <a:xfrm>
            <a:off x="5680075" y="1920875"/>
            <a:ext cx="7558088" cy="566738"/>
          </a:xfrm>
          <a:prstGeom prst="rect">
            <a:avLst/>
          </a:prstGeom>
          <a:solidFill>
            <a:srgbClr val="DADCE6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내          용</a:t>
            </a:r>
          </a:p>
        </p:txBody>
      </p:sp>
      <p:sp>
        <p:nvSpPr>
          <p:cNvPr id="166917" name="Rectangle 25"/>
          <p:cNvSpPr>
            <a:spLocks noChangeArrowheads="1"/>
          </p:cNvSpPr>
          <p:nvPr/>
        </p:nvSpPr>
        <p:spPr bwMode="blackWhite">
          <a:xfrm>
            <a:off x="1147763" y="2479675"/>
            <a:ext cx="4532312" cy="568325"/>
          </a:xfrm>
          <a:prstGeom prst="rect">
            <a:avLst/>
          </a:prstGeom>
          <a:solidFill>
            <a:srgbClr val="EDEEF3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0" latinLnBrk="0" hangingPunct="0"/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(</a:t>
            </a: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조건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1) AND (</a:t>
            </a: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조건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2)</a:t>
            </a:r>
          </a:p>
        </p:txBody>
      </p:sp>
      <p:sp>
        <p:nvSpPr>
          <p:cNvPr id="166918" name="Rectangle 26"/>
          <p:cNvSpPr>
            <a:spLocks noChangeArrowheads="1"/>
          </p:cNvSpPr>
          <p:nvPr/>
        </p:nvSpPr>
        <p:spPr bwMode="blackWhite">
          <a:xfrm>
            <a:off x="5680075" y="2479675"/>
            <a:ext cx="7558088" cy="56832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조건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1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도 참이고 조건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2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도 참인 경우</a:t>
            </a:r>
          </a:p>
        </p:txBody>
      </p:sp>
      <p:sp>
        <p:nvSpPr>
          <p:cNvPr id="166919" name="Rectangle 29"/>
          <p:cNvSpPr>
            <a:spLocks noChangeArrowheads="1"/>
          </p:cNvSpPr>
          <p:nvPr/>
        </p:nvSpPr>
        <p:spPr bwMode="auto">
          <a:xfrm>
            <a:off x="1147763" y="1757363"/>
            <a:ext cx="12001500" cy="82550"/>
          </a:xfrm>
          <a:prstGeom prst="rect">
            <a:avLst/>
          </a:prstGeom>
          <a:gradFill rotWithShape="0">
            <a:gsLst>
              <a:gs pos="0">
                <a:srgbClr val="E8B354"/>
              </a:gs>
              <a:gs pos="100000">
                <a:srgbClr val="FFFFFF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>
              <a:latin typeface="HY중고딕" pitchFamily="18" charset="-127"/>
            </a:endParaRPr>
          </a:p>
        </p:txBody>
      </p:sp>
      <p:sp>
        <p:nvSpPr>
          <p:cNvPr id="166920" name="AutoShape 30"/>
          <p:cNvSpPr>
            <a:spLocks noChangeArrowheads="1"/>
          </p:cNvSpPr>
          <p:nvPr/>
        </p:nvSpPr>
        <p:spPr bwMode="auto">
          <a:xfrm>
            <a:off x="1147763" y="1296988"/>
            <a:ext cx="6719887" cy="568325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2D5A0"/>
              </a:gs>
              <a:gs pos="100000">
                <a:srgbClr val="FBF1DF"/>
              </a:gs>
            </a:gsLst>
            <a:path path="shape">
              <a:fillToRect l="50000" t="50000" r="50000" b="50000"/>
            </a:path>
          </a:gradFill>
          <a:ln w="3175">
            <a:noFill/>
            <a:round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30000"/>
              </a:lnSpc>
              <a:buFont typeface="Arial" pitchFamily="34" charset="0"/>
              <a:buNone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논리연산자</a:t>
            </a:r>
          </a:p>
        </p:txBody>
      </p:sp>
      <p:sp>
        <p:nvSpPr>
          <p:cNvPr id="166921" name="Rectangle 31"/>
          <p:cNvSpPr>
            <a:spLocks noChangeArrowheads="1"/>
          </p:cNvSpPr>
          <p:nvPr/>
        </p:nvSpPr>
        <p:spPr bwMode="blackWhite">
          <a:xfrm>
            <a:off x="1147763" y="3048000"/>
            <a:ext cx="4532312" cy="566738"/>
          </a:xfrm>
          <a:prstGeom prst="rect">
            <a:avLst/>
          </a:prstGeom>
          <a:solidFill>
            <a:srgbClr val="EDEEF3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0" latinLnBrk="0" hangingPunct="0"/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(</a:t>
            </a: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조건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1) OR (</a:t>
            </a: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조건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2)</a:t>
            </a:r>
          </a:p>
        </p:txBody>
      </p:sp>
      <p:sp>
        <p:nvSpPr>
          <p:cNvPr id="166922" name="Rectangle 32"/>
          <p:cNvSpPr>
            <a:spLocks noChangeArrowheads="1"/>
          </p:cNvSpPr>
          <p:nvPr/>
        </p:nvSpPr>
        <p:spPr bwMode="blackWhite">
          <a:xfrm>
            <a:off x="5680075" y="3048000"/>
            <a:ext cx="7558088" cy="56673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조건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1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이 참이거나 조건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2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가 참인 경우</a:t>
            </a:r>
          </a:p>
        </p:txBody>
      </p:sp>
      <p:sp>
        <p:nvSpPr>
          <p:cNvPr id="166923" name="Rectangle 35"/>
          <p:cNvSpPr>
            <a:spLocks noChangeArrowheads="1"/>
          </p:cNvSpPr>
          <p:nvPr/>
        </p:nvSpPr>
        <p:spPr bwMode="blackWhite">
          <a:xfrm>
            <a:off x="1147763" y="3625850"/>
            <a:ext cx="4532312" cy="566738"/>
          </a:xfrm>
          <a:prstGeom prst="rect">
            <a:avLst/>
          </a:prstGeom>
          <a:solidFill>
            <a:srgbClr val="EDEEF3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0" latinLnBrk="0" hangingPunct="0"/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NOT(</a:t>
            </a: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조건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1)</a:t>
            </a:r>
          </a:p>
        </p:txBody>
      </p:sp>
      <p:sp>
        <p:nvSpPr>
          <p:cNvPr id="166924" name="Rectangle 36"/>
          <p:cNvSpPr>
            <a:spLocks noChangeArrowheads="1"/>
          </p:cNvSpPr>
          <p:nvPr/>
        </p:nvSpPr>
        <p:spPr bwMode="blackWhite">
          <a:xfrm>
            <a:off x="5680075" y="3625850"/>
            <a:ext cx="7558088" cy="56673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조건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1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이 아닌경우 참</a:t>
            </a:r>
          </a:p>
        </p:txBody>
      </p:sp>
      <p:sp>
        <p:nvSpPr>
          <p:cNvPr id="166925" name="Rectangle 39"/>
          <p:cNvSpPr>
            <a:spLocks noChangeArrowheads="1"/>
          </p:cNvSpPr>
          <p:nvPr/>
        </p:nvSpPr>
        <p:spPr bwMode="blackWhite">
          <a:xfrm>
            <a:off x="1147763" y="4192588"/>
            <a:ext cx="4532312" cy="568325"/>
          </a:xfrm>
          <a:prstGeom prst="rect">
            <a:avLst/>
          </a:prstGeom>
          <a:solidFill>
            <a:srgbClr val="EDEEF3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0" latinLnBrk="0" hangingPunct="0"/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우선순위</a:t>
            </a:r>
          </a:p>
        </p:txBody>
      </p:sp>
      <p:sp>
        <p:nvSpPr>
          <p:cNvPr id="166926" name="Rectangle 40"/>
          <p:cNvSpPr>
            <a:spLocks noChangeArrowheads="1"/>
          </p:cNvSpPr>
          <p:nvPr/>
        </p:nvSpPr>
        <p:spPr bwMode="blackWhite">
          <a:xfrm>
            <a:off x="5680075" y="4192588"/>
            <a:ext cx="7558088" cy="56832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( ), NOT, AND, OR</a:t>
            </a:r>
          </a:p>
        </p:txBody>
      </p:sp>
      <p:sp>
        <p:nvSpPr>
          <p:cNvPr id="444474" name="Rectangle 58"/>
          <p:cNvSpPr>
            <a:spLocks noChangeArrowheads="1"/>
          </p:cNvSpPr>
          <p:nvPr/>
        </p:nvSpPr>
        <p:spPr bwMode="blackWhite">
          <a:xfrm>
            <a:off x="1119188" y="4921250"/>
            <a:ext cx="12091987" cy="4319588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1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상품 중 상품분류가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P201(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여성 </a:t>
            </a:r>
            <a:r>
              <a:rPr lang="ko-KR" altLang="en-US" sz="2000" err="1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캐쥬얼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)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이고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판매가가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170,000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원인 </a:t>
            </a:r>
          </a:p>
          <a:p>
            <a:pPr defTabSz="282575">
              <a:lnSpc>
                <a:spcPct val="110000"/>
              </a:lnSpc>
              <a:defRPr/>
            </a:pP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  상품 조회</a:t>
            </a:r>
            <a:endParaRPr lang="en-US" altLang="ko-KR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10000"/>
              </a:lnSpc>
              <a:defRPr/>
            </a:pPr>
            <a:endParaRPr lang="en-US" altLang="ko-KR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10000"/>
              </a:lnSpc>
              <a:defRPr/>
            </a:pPr>
            <a:endParaRPr lang="en-US" altLang="ko-KR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10000"/>
              </a:lnSpc>
              <a:defRPr/>
            </a:pPr>
            <a:endParaRPr lang="en-US" altLang="ko-KR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10000"/>
              </a:lnSpc>
              <a:defRPr/>
            </a:pPr>
            <a:endParaRPr lang="ko-KR" altLang="en-US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10000"/>
              </a:lnSpc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 </a:t>
            </a:r>
            <a:endParaRPr lang="en-US" altLang="ko-KR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863" name="Rectangle 15"/>
          <p:cNvSpPr>
            <a:spLocks noChangeArrowheads="1"/>
          </p:cNvSpPr>
          <p:nvPr/>
        </p:nvSpPr>
        <p:spPr bwMode="blackWhite">
          <a:xfrm>
            <a:off x="1119188" y="617538"/>
            <a:ext cx="12091987" cy="6462712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 typeface="Wingdings" pitchFamily="2" charset="2"/>
              <a:buChar char="l"/>
              <a:defRPr/>
            </a:pPr>
            <a:endParaRPr lang="en-US" altLang="ko-KR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Char char="l"/>
              <a:defRPr/>
            </a:pPr>
            <a:endParaRPr lang="en-US" altLang="ko-KR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Char char="l"/>
              <a:defRPr/>
            </a:pPr>
            <a:endParaRPr lang="en-US" altLang="ko-KR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Char char="l"/>
              <a:defRPr/>
            </a:pPr>
            <a:endParaRPr lang="en-US" altLang="ko-KR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상품 중 상품분류가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P201(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여성 </a:t>
            </a:r>
            <a:r>
              <a:rPr lang="ko-KR" altLang="en-US" sz="2000" err="1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캐쥬얼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)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이거나 </a:t>
            </a:r>
            <a:endParaRPr lang="en-US" altLang="ko-KR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 </a:t>
            </a:r>
          </a:p>
          <a:p>
            <a:pPr defTabSz="282575"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판매가가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170,000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원인  상품 조회</a:t>
            </a: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상품 중 상품분류가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P201(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여성 </a:t>
            </a:r>
            <a:r>
              <a:rPr lang="ko-KR" altLang="en-US" sz="2000" err="1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캐쥬얼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)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도 </a:t>
            </a:r>
            <a:endParaRPr lang="en-US" altLang="ko-KR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  </a:t>
            </a:r>
          </a:p>
          <a:p>
            <a:pPr defTabSz="282575">
              <a:defRPr/>
            </a:pP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 아니고 </a:t>
            </a:r>
            <a:endParaRPr lang="en-US" altLang="ko-KR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 </a:t>
            </a:r>
          </a:p>
          <a:p>
            <a:pPr defTabSz="282575"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판매가가 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170,000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원도 아닌 상품 조회</a:t>
            </a:r>
            <a:endParaRPr lang="en-US" altLang="ko-KR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None/>
              <a:defRPr/>
            </a:pPr>
            <a:endParaRPr lang="en-US" altLang="ko-KR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None/>
              <a:defRPr/>
            </a:pPr>
            <a:endParaRPr lang="en-US" altLang="ko-KR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None/>
              <a:defRPr/>
            </a:pPr>
            <a:endParaRPr lang="ko-KR" altLang="en-US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 </a:t>
            </a: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974864" name="Rectangle 16">
            <a:hlinkClick r:id="rId2"/>
          </p:cNvPr>
          <p:cNvSpPr>
            <a:spLocks noChangeArrowheads="1"/>
          </p:cNvSpPr>
          <p:nvPr/>
        </p:nvSpPr>
        <p:spPr bwMode="blackWhite">
          <a:xfrm>
            <a:off x="1079500" y="6421438"/>
            <a:ext cx="12091988" cy="3000375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Tx/>
              <a:buChar char="-"/>
              <a:defRPr/>
            </a:pP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상품 중 판매가가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300,000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원 이상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 500,000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원 </a:t>
            </a:r>
            <a:endParaRPr lang="en-US" altLang="ko-KR" sz="200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이하인 상품을 검색  하시오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?</a:t>
            </a:r>
          </a:p>
          <a:p>
            <a:pPr defTabSz="282575">
              <a:buFont typeface="Wingdings" pitchFamily="2" charset="2"/>
              <a:buNone/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( Alias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는 상품코드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상품명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판매가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)</a:t>
            </a:r>
          </a:p>
          <a:p>
            <a:pPr defTabSz="282575">
              <a:buFont typeface="Wingdings" pitchFamily="2" charset="2"/>
              <a:buNone/>
              <a:defRPr/>
            </a:pPr>
            <a:endParaRPr lang="en-US" altLang="ko-KR" sz="200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None/>
              <a:defRPr/>
            </a:pPr>
            <a:endParaRPr lang="en-US" altLang="ko-KR" sz="200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None/>
              <a:defRPr/>
            </a:pPr>
            <a:endParaRPr lang="en-US" altLang="ko-KR" sz="2000" b="0">
              <a:latin typeface="HY중고딕" pitchFamily="18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2" name="Rectangle 2"/>
          <p:cNvSpPr>
            <a:spLocks noChangeArrowheads="1"/>
          </p:cNvSpPr>
          <p:nvPr/>
        </p:nvSpPr>
        <p:spPr bwMode="blackWhite">
          <a:xfrm>
            <a:off x="1147763" y="600075"/>
            <a:ext cx="6427787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en-US" altLang="ko-KR" sz="22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WHERE </a:t>
            </a:r>
            <a:r>
              <a:rPr lang="ko-KR" altLang="en-US" sz="22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절</a:t>
            </a:r>
          </a:p>
        </p:txBody>
      </p:sp>
      <p:sp>
        <p:nvSpPr>
          <p:cNvPr id="168963" name="Rectangle 21"/>
          <p:cNvSpPr>
            <a:spLocks noChangeArrowheads="1"/>
          </p:cNvSpPr>
          <p:nvPr/>
        </p:nvSpPr>
        <p:spPr bwMode="auto">
          <a:xfrm>
            <a:off x="1147763" y="1700213"/>
            <a:ext cx="12001500" cy="85725"/>
          </a:xfrm>
          <a:prstGeom prst="rect">
            <a:avLst/>
          </a:prstGeom>
          <a:gradFill rotWithShape="0">
            <a:gsLst>
              <a:gs pos="0">
                <a:srgbClr val="E8B354"/>
              </a:gs>
              <a:gs pos="100000">
                <a:srgbClr val="FFFFFF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>
              <a:latin typeface="HY중고딕" pitchFamily="18" charset="-127"/>
            </a:endParaRPr>
          </a:p>
        </p:txBody>
      </p:sp>
      <p:sp>
        <p:nvSpPr>
          <p:cNvPr id="168964" name="AutoShape 22"/>
          <p:cNvSpPr>
            <a:spLocks noChangeArrowheads="1"/>
          </p:cNvSpPr>
          <p:nvPr/>
        </p:nvSpPr>
        <p:spPr bwMode="auto">
          <a:xfrm>
            <a:off x="1147763" y="1200150"/>
            <a:ext cx="6719887" cy="568325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2D5A0"/>
              </a:gs>
              <a:gs pos="100000">
                <a:srgbClr val="FBF1DF"/>
              </a:gs>
            </a:gsLst>
            <a:path path="shape">
              <a:fillToRect l="50000" t="50000" r="50000" b="50000"/>
            </a:path>
          </a:gradFill>
          <a:ln w="3175">
            <a:noFill/>
            <a:round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30000"/>
              </a:lnSpc>
              <a:buFont typeface="Arial" pitchFamily="34" charset="0"/>
              <a:buNone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기타연산자</a:t>
            </a:r>
          </a:p>
        </p:txBody>
      </p:sp>
      <p:sp>
        <p:nvSpPr>
          <p:cNvPr id="168965" name="Rectangle 25"/>
          <p:cNvSpPr>
            <a:spLocks noChangeArrowheads="1"/>
          </p:cNvSpPr>
          <p:nvPr/>
        </p:nvSpPr>
        <p:spPr bwMode="blackWhite">
          <a:xfrm>
            <a:off x="1147763" y="1868488"/>
            <a:ext cx="3022600" cy="1131887"/>
          </a:xfrm>
          <a:prstGeom prst="rect">
            <a:avLst/>
          </a:prstGeom>
          <a:solidFill>
            <a:srgbClr val="EDEEF3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0" latinLnBrk="0" hangingPunct="0"/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IN</a:t>
            </a:r>
          </a:p>
        </p:txBody>
      </p:sp>
      <p:sp>
        <p:nvSpPr>
          <p:cNvPr id="168966" name="Rectangle 26"/>
          <p:cNvSpPr>
            <a:spLocks noChangeArrowheads="1"/>
          </p:cNvSpPr>
          <p:nvPr/>
        </p:nvSpPr>
        <p:spPr bwMode="blackWhite">
          <a:xfrm>
            <a:off x="4170363" y="1868488"/>
            <a:ext cx="9067800" cy="113188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질의 탐색을 위해 사용될 둘이상의 표현식을</a:t>
            </a:r>
          </a:p>
          <a:p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지정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(NOT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연산자와 함께 사용 가능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)</a:t>
            </a:r>
          </a:p>
        </p:txBody>
      </p:sp>
      <p:sp>
        <p:nvSpPr>
          <p:cNvPr id="445477" name="Rectangle 37"/>
          <p:cNvSpPr>
            <a:spLocks noChangeArrowheads="1"/>
          </p:cNvSpPr>
          <p:nvPr/>
        </p:nvSpPr>
        <p:spPr bwMode="blackWhite">
          <a:xfrm>
            <a:off x="1119188" y="3074988"/>
            <a:ext cx="12091987" cy="2925762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상품 중 판매가가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150,000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원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,170,000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원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,</a:t>
            </a:r>
          </a:p>
          <a:p>
            <a:pPr defTabSz="282575"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                           330,000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원인 상품 조회</a:t>
            </a:r>
          </a:p>
          <a:p>
            <a:pPr defTabSz="282575"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 </a:t>
            </a:r>
            <a:endParaRPr lang="en-US" altLang="ko-KR" sz="200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445482" name="Rectangle 42">
            <a:hlinkClick r:id="rId2"/>
          </p:cNvPr>
          <p:cNvSpPr>
            <a:spLocks noChangeArrowheads="1"/>
          </p:cNvSpPr>
          <p:nvPr/>
        </p:nvSpPr>
        <p:spPr bwMode="blackWhite">
          <a:xfrm>
            <a:off x="1119188" y="6121400"/>
            <a:ext cx="12091987" cy="4200525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defRPr/>
            </a:pPr>
            <a:r>
              <a:rPr lang="en-US" altLang="ko-KR" sz="2000" b="0">
                <a:latin typeface="HY중고딕" pitchFamily="18" charset="-127"/>
              </a:rPr>
              <a:t>-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회원테이블에서 회원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ID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가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C001, F001, W001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인 회원만 </a:t>
            </a:r>
          </a:p>
          <a:p>
            <a:pPr defTabSz="282575">
              <a:defRPr/>
            </a:pP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 검색하시오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?</a:t>
            </a:r>
          </a:p>
          <a:p>
            <a:pPr defTabSz="282575"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  ( Alias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는 회원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ID, </a:t>
            </a:r>
            <a:r>
              <a:rPr lang="ko-KR" altLang="en-US" sz="2000" err="1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회원명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)</a:t>
            </a:r>
          </a:p>
          <a:p>
            <a:pPr defTabSz="282575">
              <a:defRPr/>
            </a:pPr>
            <a:endParaRPr lang="en-US" altLang="ko-KR" sz="200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880" name="Rectangle 8"/>
          <p:cNvSpPr>
            <a:spLocks noChangeArrowheads="1"/>
          </p:cNvSpPr>
          <p:nvPr/>
        </p:nvSpPr>
        <p:spPr bwMode="blackWhite">
          <a:xfrm>
            <a:off x="1119188" y="600075"/>
            <a:ext cx="12091987" cy="3656013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상품 분류테이블에서 현재 상품테이블에 </a:t>
            </a:r>
            <a:endParaRPr lang="en-US" altLang="ko-KR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존재하는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분류만 검색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(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분류코드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분류명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)</a:t>
            </a: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</a:t>
            </a:r>
            <a:endParaRPr lang="en-US" altLang="ko-KR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975882" name="Rectangle 10">
            <a:hlinkClick r:id="rId2"/>
          </p:cNvPr>
          <p:cNvSpPr>
            <a:spLocks noChangeArrowheads="1"/>
          </p:cNvSpPr>
          <p:nvPr/>
        </p:nvSpPr>
        <p:spPr bwMode="blackWhite">
          <a:xfrm>
            <a:off x="1119188" y="4303713"/>
            <a:ext cx="12091987" cy="4818062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 typeface="Wingdings" pitchFamily="2" charset="2"/>
              <a:buNone/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- 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상품 분류테이블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(LPROD)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에서 현재 상품테이블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(PROD)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에 존재하지 않는 분류만 검색</a:t>
            </a:r>
          </a:p>
          <a:p>
            <a:pPr defTabSz="282575">
              <a:buFont typeface="Wingdings" pitchFamily="2" charset="2"/>
              <a:buNone/>
              <a:defRPr/>
            </a:pP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  하시오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? ( Alias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는  분류코드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분류명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)</a:t>
            </a:r>
          </a:p>
          <a:p>
            <a:pPr defTabSz="282575">
              <a:buFont typeface="Wingdings" pitchFamily="2" charset="2"/>
              <a:buNone/>
              <a:defRPr/>
            </a:pPr>
            <a:endParaRPr lang="en-US" altLang="ko-KR" sz="200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None/>
              <a:defRPr/>
            </a:pPr>
            <a:endParaRPr lang="en-US" altLang="ko-KR" sz="200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None/>
              <a:defRPr/>
            </a:pPr>
            <a:endParaRPr lang="en-US" altLang="ko-KR" sz="200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None/>
              <a:defRPr/>
            </a:pPr>
            <a:endParaRPr lang="en-US" altLang="ko-KR" sz="200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None/>
              <a:defRPr/>
            </a:pPr>
            <a:endParaRPr lang="en-US" altLang="ko-KR" sz="200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None/>
              <a:defRPr/>
            </a:pPr>
            <a:endParaRPr lang="en-US" altLang="ko-KR" sz="200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None/>
              <a:defRPr/>
            </a:pPr>
            <a:endParaRPr lang="en-US" altLang="ko-KR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10" name="Rectangle 2"/>
          <p:cNvSpPr>
            <a:spLocks noChangeArrowheads="1"/>
          </p:cNvSpPr>
          <p:nvPr/>
        </p:nvSpPr>
        <p:spPr bwMode="blackWhite">
          <a:xfrm>
            <a:off x="1147763" y="600075"/>
            <a:ext cx="6427787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en-US" altLang="ko-KR" sz="22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WHERE </a:t>
            </a:r>
            <a:r>
              <a:rPr lang="ko-KR" altLang="en-US" sz="22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절</a:t>
            </a:r>
          </a:p>
        </p:txBody>
      </p:sp>
      <p:sp>
        <p:nvSpPr>
          <p:cNvPr id="171011" name="Rectangle 9"/>
          <p:cNvSpPr>
            <a:spLocks noChangeArrowheads="1"/>
          </p:cNvSpPr>
          <p:nvPr/>
        </p:nvSpPr>
        <p:spPr bwMode="blackWhite">
          <a:xfrm>
            <a:off x="1147763" y="1827213"/>
            <a:ext cx="3022600" cy="1133475"/>
          </a:xfrm>
          <a:prstGeom prst="rect">
            <a:avLst/>
          </a:prstGeom>
          <a:solidFill>
            <a:srgbClr val="EDEEF3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0" latinLnBrk="0" hangingPunct="0"/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BETWEEN</a:t>
            </a:r>
          </a:p>
        </p:txBody>
      </p:sp>
      <p:sp>
        <p:nvSpPr>
          <p:cNvPr id="171012" name="Rectangle 10"/>
          <p:cNvSpPr>
            <a:spLocks noChangeArrowheads="1"/>
          </p:cNvSpPr>
          <p:nvPr/>
        </p:nvSpPr>
        <p:spPr bwMode="blackWhite">
          <a:xfrm>
            <a:off x="4170363" y="1827213"/>
            <a:ext cx="9067800" cy="113347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범위내의 모든 값을 탐색</a:t>
            </a:r>
          </a:p>
          <a:p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두 범위의 한계 값을 포함</a:t>
            </a:r>
          </a:p>
        </p:txBody>
      </p:sp>
      <p:sp>
        <p:nvSpPr>
          <p:cNvPr id="615437" name="Rectangle 13"/>
          <p:cNvSpPr>
            <a:spLocks noChangeArrowheads="1"/>
          </p:cNvSpPr>
          <p:nvPr/>
        </p:nvSpPr>
        <p:spPr bwMode="blackWhite">
          <a:xfrm>
            <a:off x="1119188" y="3000375"/>
            <a:ext cx="12091987" cy="4440238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 typeface="Wingdings" pitchFamily="2" charset="2"/>
              <a:buChar char="l"/>
              <a:defRPr/>
            </a:pPr>
            <a:endParaRPr lang="en-US" altLang="ko-KR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Char char="l"/>
              <a:defRPr/>
            </a:pPr>
            <a:endParaRPr lang="en-US" altLang="ko-KR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상품 중 판매가가 </a:t>
            </a:r>
            <a:endParaRPr lang="en-US" altLang="ko-KR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 100,000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원 </a:t>
            </a:r>
            <a:r>
              <a:rPr lang="ko-KR" altLang="en-US" sz="2000" err="1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부터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300,000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원 </a:t>
            </a:r>
            <a:endParaRPr lang="en-US" altLang="ko-KR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 사이의 상품 조회</a:t>
            </a:r>
          </a:p>
          <a:p>
            <a:pPr defTabSz="282575"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 </a:t>
            </a: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171014" name="Rectangle 14"/>
          <p:cNvSpPr>
            <a:spLocks noChangeArrowheads="1"/>
          </p:cNvSpPr>
          <p:nvPr/>
        </p:nvSpPr>
        <p:spPr bwMode="auto">
          <a:xfrm>
            <a:off x="1147763" y="1677988"/>
            <a:ext cx="12001500" cy="82550"/>
          </a:xfrm>
          <a:prstGeom prst="rect">
            <a:avLst/>
          </a:prstGeom>
          <a:gradFill rotWithShape="0">
            <a:gsLst>
              <a:gs pos="0">
                <a:srgbClr val="E8B354"/>
              </a:gs>
              <a:gs pos="100000">
                <a:srgbClr val="FFFFFF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>
              <a:latin typeface="HY중고딕" pitchFamily="18" charset="-127"/>
            </a:endParaRPr>
          </a:p>
        </p:txBody>
      </p:sp>
      <p:sp>
        <p:nvSpPr>
          <p:cNvPr id="171015" name="AutoShape 15"/>
          <p:cNvSpPr>
            <a:spLocks noChangeArrowheads="1"/>
          </p:cNvSpPr>
          <p:nvPr/>
        </p:nvSpPr>
        <p:spPr bwMode="auto">
          <a:xfrm>
            <a:off x="1147763" y="1200150"/>
            <a:ext cx="6719887" cy="568325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2D5A0"/>
              </a:gs>
              <a:gs pos="100000">
                <a:srgbClr val="FBF1DF"/>
              </a:gs>
            </a:gsLst>
            <a:path path="shape">
              <a:fillToRect l="50000" t="50000" r="50000" b="50000"/>
            </a:path>
          </a:gradFill>
          <a:ln w="3175">
            <a:noFill/>
            <a:round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30000"/>
              </a:lnSpc>
              <a:buFont typeface="Arial" pitchFamily="34" charset="0"/>
              <a:buNone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기타연산자</a:t>
            </a:r>
          </a:p>
        </p:txBody>
      </p:sp>
      <p:sp>
        <p:nvSpPr>
          <p:cNvPr id="615442" name="Rectangle 18">
            <a:hlinkClick r:id="rId2"/>
          </p:cNvPr>
          <p:cNvSpPr>
            <a:spLocks noChangeArrowheads="1"/>
          </p:cNvSpPr>
          <p:nvPr/>
        </p:nvSpPr>
        <p:spPr bwMode="blackWhite">
          <a:xfrm>
            <a:off x="1119188" y="7561263"/>
            <a:ext cx="12091987" cy="2770187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 typeface="Wingdings" pitchFamily="2" charset="2"/>
              <a:buNone/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- 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회원 중 생일이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1975-01-01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에서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1976-12-31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사이에 태어난 회원을 </a:t>
            </a:r>
          </a:p>
          <a:p>
            <a:pPr defTabSz="282575">
              <a:buFont typeface="Wingdings" pitchFamily="2" charset="2"/>
              <a:buNone/>
              <a:defRPr/>
            </a:pP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 검색하시오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? </a:t>
            </a:r>
          </a:p>
          <a:p>
            <a:pPr defTabSz="282575"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  ( Alias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는 회원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ID,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회원 명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생일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)</a:t>
            </a: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None/>
              <a:defRPr/>
            </a:pPr>
            <a:endParaRPr lang="en-US" altLang="ko-KR" sz="200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905" name="Rectangle 9">
            <a:hlinkClick r:id="rId2"/>
          </p:cNvPr>
          <p:cNvSpPr>
            <a:spLocks noChangeArrowheads="1"/>
          </p:cNvSpPr>
          <p:nvPr/>
        </p:nvSpPr>
        <p:spPr bwMode="blackWhite">
          <a:xfrm>
            <a:off x="1119188" y="600075"/>
            <a:ext cx="12091987" cy="3951288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 typeface="Wingdings" pitchFamily="2" charset="2"/>
              <a:buNone/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- 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상품 중 매입가가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300,000~1,500,000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이고 </a:t>
            </a:r>
          </a:p>
          <a:p>
            <a:pPr defTabSz="282575">
              <a:defRPr/>
            </a:pP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 판매가가 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800,000~2,000,000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인 상품을 검색하시오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?</a:t>
            </a:r>
          </a:p>
          <a:p>
            <a:pPr defTabSz="282575"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  ( Alias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는 상품명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매입가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판매가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)</a:t>
            </a: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976906" name="Rectangle 10">
            <a:hlinkClick r:id="rId3"/>
          </p:cNvPr>
          <p:cNvSpPr>
            <a:spLocks noChangeArrowheads="1"/>
          </p:cNvSpPr>
          <p:nvPr/>
        </p:nvSpPr>
        <p:spPr bwMode="blackWhite">
          <a:xfrm>
            <a:off x="1119188" y="4600575"/>
            <a:ext cx="12091987" cy="3560763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 typeface="Wingdings" pitchFamily="2" charset="2"/>
              <a:buNone/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회원 중 생일이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1975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년도 생이 아닌 회원을 검색하시오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?</a:t>
            </a:r>
          </a:p>
          <a:p>
            <a:pPr defTabSz="282575"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 ( Alias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는 회원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ID,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회원 명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생일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)</a:t>
            </a:r>
          </a:p>
          <a:p>
            <a:pPr defTabSz="282575"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algn="ctr" defTabSz="282575">
              <a:defRPr/>
            </a:pPr>
            <a:endParaRPr lang="en-US" altLang="ko-KR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algn="ctr" defTabSz="282575">
              <a:defRPr/>
            </a:pPr>
            <a:endParaRPr lang="en-US" altLang="ko-KR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algn="ctr" defTabSz="282575">
              <a:buFont typeface="Wingdings" pitchFamily="2" charset="2"/>
              <a:buNone/>
              <a:defRPr/>
            </a:pPr>
            <a:endParaRPr lang="en-US" altLang="ko-KR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2"/>
          <p:cNvSpPr>
            <a:spLocks noChangeArrowheads="1"/>
          </p:cNvSpPr>
          <p:nvPr/>
        </p:nvSpPr>
        <p:spPr bwMode="blackWhite">
          <a:xfrm>
            <a:off x="1147763" y="600075"/>
            <a:ext cx="6427787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en-US" altLang="ko-KR" sz="22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WHERE </a:t>
            </a:r>
            <a:r>
              <a:rPr lang="ko-KR" altLang="en-US" sz="22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절</a:t>
            </a:r>
          </a:p>
        </p:txBody>
      </p:sp>
      <p:sp>
        <p:nvSpPr>
          <p:cNvPr id="173059" name="Rectangle 5"/>
          <p:cNvSpPr>
            <a:spLocks noChangeArrowheads="1"/>
          </p:cNvSpPr>
          <p:nvPr/>
        </p:nvSpPr>
        <p:spPr bwMode="blackWhite">
          <a:xfrm>
            <a:off x="1147763" y="1920875"/>
            <a:ext cx="3022600" cy="2119313"/>
          </a:xfrm>
          <a:prstGeom prst="rect">
            <a:avLst/>
          </a:prstGeom>
          <a:solidFill>
            <a:srgbClr val="EDEEF3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0" latinLnBrk="0" hangingPunct="0"/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LIKE</a:t>
            </a:r>
          </a:p>
        </p:txBody>
      </p:sp>
      <p:sp>
        <p:nvSpPr>
          <p:cNvPr id="173060" name="Rectangle 6"/>
          <p:cNvSpPr>
            <a:spLocks noChangeArrowheads="1"/>
          </p:cNvSpPr>
          <p:nvPr/>
        </p:nvSpPr>
        <p:spPr bwMode="blackWhite">
          <a:xfrm>
            <a:off x="4170363" y="1920875"/>
            <a:ext cx="9067800" cy="2119313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컬럼 값을 지정된 패턴과 비교하여 문자형태가 같은</a:t>
            </a:r>
          </a:p>
          <a:p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Row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를 검색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. Wildcard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를 사용 문자의 형태 지정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.</a:t>
            </a:r>
          </a:p>
          <a:p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% :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여러 문자           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_ :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한 문자</a:t>
            </a:r>
          </a:p>
          <a:p>
            <a:r>
              <a:rPr lang="ko-KR" altLang="en-US">
                <a:latin typeface="HY중고딕" pitchFamily="18" charset="-127"/>
              </a:rPr>
              <a:t> </a:t>
            </a:r>
            <a:r>
              <a:rPr lang="en-US" altLang="ko-KR">
                <a:latin typeface="HY중고딕" pitchFamily="18" charset="-127"/>
              </a:rPr>
              <a:t>"%" </a:t>
            </a:r>
            <a:r>
              <a:rPr lang="ko-KR" altLang="en-US">
                <a:latin typeface="HY중고딕" pitchFamily="18" charset="-127"/>
              </a:rPr>
              <a:t>나 </a:t>
            </a:r>
            <a:r>
              <a:rPr lang="en-US" altLang="ko-KR">
                <a:latin typeface="HY중고딕" pitchFamily="18" charset="-127"/>
              </a:rPr>
              <a:t>"_" </a:t>
            </a:r>
            <a:r>
              <a:rPr lang="ko-KR" altLang="en-US">
                <a:latin typeface="HY중고딕" pitchFamily="18" charset="-127"/>
              </a:rPr>
              <a:t>을 검색하기 위해서는 </a:t>
            </a:r>
            <a:r>
              <a:rPr lang="en-US" altLang="ko-KR">
                <a:latin typeface="HY중고딕" pitchFamily="18" charset="-127"/>
              </a:rPr>
              <a:t>ESCAPE </a:t>
            </a:r>
            <a:r>
              <a:rPr lang="ko-KR" altLang="en-US">
                <a:latin typeface="HY중고딕" pitchFamily="18" charset="-127"/>
              </a:rPr>
              <a:t>사용</a:t>
            </a:r>
          </a:p>
        </p:txBody>
      </p:sp>
      <p:sp>
        <p:nvSpPr>
          <p:cNvPr id="616455" name="Rectangle 7"/>
          <p:cNvSpPr>
            <a:spLocks noChangeArrowheads="1"/>
          </p:cNvSpPr>
          <p:nvPr/>
        </p:nvSpPr>
        <p:spPr bwMode="blackWhite">
          <a:xfrm>
            <a:off x="1119188" y="4379913"/>
            <a:ext cx="12091987" cy="5700712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LIKE '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형태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'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또는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NOT LIKE '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형태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'</a:t>
            </a: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</a:t>
            </a:r>
          </a:p>
        </p:txBody>
      </p:sp>
      <p:sp>
        <p:nvSpPr>
          <p:cNvPr id="173062" name="Rectangle 8"/>
          <p:cNvSpPr>
            <a:spLocks noChangeArrowheads="1"/>
          </p:cNvSpPr>
          <p:nvPr/>
        </p:nvSpPr>
        <p:spPr bwMode="auto">
          <a:xfrm>
            <a:off x="1147763" y="1778000"/>
            <a:ext cx="12001500" cy="109538"/>
          </a:xfrm>
          <a:prstGeom prst="rect">
            <a:avLst/>
          </a:prstGeom>
          <a:gradFill rotWithShape="0">
            <a:gsLst>
              <a:gs pos="0">
                <a:srgbClr val="E8B354"/>
              </a:gs>
              <a:gs pos="100000">
                <a:srgbClr val="FFFFFF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>
              <a:latin typeface="HY중고딕" pitchFamily="18" charset="-127"/>
            </a:endParaRPr>
          </a:p>
        </p:txBody>
      </p:sp>
      <p:sp>
        <p:nvSpPr>
          <p:cNvPr id="173063" name="AutoShape 9"/>
          <p:cNvSpPr>
            <a:spLocks noChangeArrowheads="1"/>
          </p:cNvSpPr>
          <p:nvPr/>
        </p:nvSpPr>
        <p:spPr bwMode="auto">
          <a:xfrm>
            <a:off x="1147763" y="1287463"/>
            <a:ext cx="6719887" cy="568325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2D5A0"/>
              </a:gs>
              <a:gs pos="100000">
                <a:srgbClr val="FBF1DF"/>
              </a:gs>
            </a:gsLst>
            <a:path path="shape">
              <a:fillToRect l="50000" t="50000" r="50000" b="50000"/>
            </a:path>
          </a:gradFill>
          <a:ln w="3175">
            <a:noFill/>
            <a:round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30000"/>
              </a:lnSpc>
              <a:buFont typeface="Arial" pitchFamily="34" charset="0"/>
              <a:buNone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기타연산자</a:t>
            </a:r>
          </a:p>
        </p:txBody>
      </p:sp>
      <p:sp>
        <p:nvSpPr>
          <p:cNvPr id="2" name="포인트가 5개인 별 1"/>
          <p:cNvSpPr/>
          <p:nvPr/>
        </p:nvSpPr>
        <p:spPr bwMode="auto">
          <a:xfrm>
            <a:off x="1152228" y="1920875"/>
            <a:ext cx="432048" cy="432048"/>
          </a:xfrm>
          <a:prstGeom prst="star5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휴먼둥근고딕" pitchFamily="2" charset="-127"/>
            </a:endParaRPr>
          </a:p>
        </p:txBody>
      </p:sp>
      <p:sp>
        <p:nvSpPr>
          <p:cNvPr id="10" name="포인트가 5개인 별 9"/>
          <p:cNvSpPr/>
          <p:nvPr/>
        </p:nvSpPr>
        <p:spPr bwMode="auto">
          <a:xfrm>
            <a:off x="1539364" y="1920875"/>
            <a:ext cx="432048" cy="432048"/>
          </a:xfrm>
          <a:prstGeom prst="star5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휴먼둥근고딕" pitchFamily="2" charset="-127"/>
            </a:endParaRPr>
          </a:p>
        </p:txBody>
      </p:sp>
      <p:sp>
        <p:nvSpPr>
          <p:cNvPr id="11" name="포인트가 5개인 별 10"/>
          <p:cNvSpPr/>
          <p:nvPr/>
        </p:nvSpPr>
        <p:spPr bwMode="auto">
          <a:xfrm>
            <a:off x="1925709" y="1920875"/>
            <a:ext cx="432048" cy="432048"/>
          </a:xfrm>
          <a:prstGeom prst="star5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휴먼둥근고딕" pitchFamily="2" charset="-127"/>
            </a:endParaRPr>
          </a:p>
        </p:txBody>
      </p:sp>
      <p:sp>
        <p:nvSpPr>
          <p:cNvPr id="12" name="포인트가 5개인 별 11"/>
          <p:cNvSpPr/>
          <p:nvPr/>
        </p:nvSpPr>
        <p:spPr bwMode="auto">
          <a:xfrm>
            <a:off x="2338181" y="1920875"/>
            <a:ext cx="432048" cy="432048"/>
          </a:xfrm>
          <a:prstGeom prst="star5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휴먼둥근고딕" pitchFamily="2" charset="-127"/>
            </a:endParaRPr>
          </a:p>
        </p:txBody>
      </p:sp>
      <p:sp>
        <p:nvSpPr>
          <p:cNvPr id="13" name="포인트가 5개인 별 12"/>
          <p:cNvSpPr/>
          <p:nvPr/>
        </p:nvSpPr>
        <p:spPr bwMode="auto">
          <a:xfrm>
            <a:off x="2659063" y="1920875"/>
            <a:ext cx="432048" cy="432048"/>
          </a:xfrm>
          <a:prstGeom prst="star5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휴먼둥근고딕" pitchFamily="2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1043"/>
          <p:cNvSpPr>
            <a:spLocks noChangeArrowheads="1"/>
          </p:cNvSpPr>
          <p:nvPr/>
        </p:nvSpPr>
        <p:spPr bwMode="auto">
          <a:xfrm>
            <a:off x="239713" y="1344613"/>
            <a:ext cx="13801725" cy="86407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>
              <a:latin typeface="HY중고딕" pitchFamily="18" charset="-127"/>
            </a:endParaRPr>
          </a:p>
        </p:txBody>
      </p:sp>
      <p:sp>
        <p:nvSpPr>
          <p:cNvPr id="65556" name="Rectangle 1044"/>
          <p:cNvSpPr>
            <a:spLocks noChangeArrowheads="1"/>
          </p:cNvSpPr>
          <p:nvPr/>
        </p:nvSpPr>
        <p:spPr bwMode="auto">
          <a:xfrm>
            <a:off x="960438" y="704850"/>
            <a:ext cx="11880850" cy="839788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rgbClr val="FFFF99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/>
          <a:p>
            <a:pPr>
              <a:defRPr/>
            </a:pPr>
            <a:r>
              <a:rPr lang="en-US" altLang="ko-KR" sz="2800">
                <a:solidFill>
                  <a:srgbClr val="A50021"/>
                </a:solidFill>
                <a:latin typeface="HY중고딕" pitchFamily="18" charset="-127"/>
                <a:ea typeface="HY중고딕" pitchFamily="18" charset="-127"/>
              </a:rPr>
              <a:t>5. </a:t>
            </a:r>
            <a:r>
              <a:rPr lang="ko-KR" altLang="en-US" sz="2800">
                <a:solidFill>
                  <a:srgbClr val="A50021"/>
                </a:solidFill>
                <a:latin typeface="HY중고딕" pitchFamily="18" charset="-127"/>
                <a:ea typeface="HY중고딕" pitchFamily="18" charset="-127"/>
              </a:rPr>
              <a:t>데이터베이스 시스템 역사 </a:t>
            </a:r>
            <a:r>
              <a:rPr lang="en-US" altLang="ko-KR" sz="2800">
                <a:solidFill>
                  <a:srgbClr val="A50021"/>
                </a:solidFill>
                <a:latin typeface="HY중고딕" pitchFamily="18" charset="-127"/>
                <a:ea typeface="HY중고딕" pitchFamily="18" charset="-127"/>
              </a:rPr>
              <a:t>- </a:t>
            </a:r>
            <a:r>
              <a:rPr lang="ko-KR" altLang="en-US" sz="2800">
                <a:solidFill>
                  <a:srgbClr val="A50021"/>
                </a:solidFill>
                <a:latin typeface="HY중고딕" pitchFamily="18" charset="-127"/>
                <a:ea typeface="HY중고딕" pitchFamily="18" charset="-127"/>
              </a:rPr>
              <a:t>트랜잭션의 특징 </a:t>
            </a:r>
            <a:r>
              <a:rPr lang="en-US" altLang="ko-KR" sz="2800">
                <a:solidFill>
                  <a:srgbClr val="A50021"/>
                </a:solidFill>
                <a:latin typeface="HY중고딕" pitchFamily="18" charset="-127"/>
                <a:ea typeface="HY중고딕" pitchFamily="18" charset="-127"/>
              </a:rPr>
              <a:t>-</a:t>
            </a:r>
          </a:p>
        </p:txBody>
      </p:sp>
      <p:pic>
        <p:nvPicPr>
          <p:cNvPr id="19460" name="Picture 104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361113" y="1771650"/>
            <a:ext cx="7402512" cy="7993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461" name="Text Box 1046"/>
          <p:cNvSpPr txBox="1">
            <a:spLocks noChangeArrowheads="1"/>
          </p:cNvSpPr>
          <p:nvPr/>
        </p:nvSpPr>
        <p:spPr bwMode="auto">
          <a:xfrm>
            <a:off x="257175" y="2232025"/>
            <a:ext cx="5322888" cy="6061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40000"/>
              </a:lnSpc>
              <a:buClr>
                <a:srgbClr val="FF3300"/>
              </a:buClr>
              <a:buFont typeface="Wingdings" pitchFamily="2" charset="2"/>
              <a:buChar char="v"/>
            </a:pPr>
            <a:r>
              <a:rPr lang="en-US" altLang="ko-KR" sz="2000" smtClean="0">
                <a:latin typeface="HY중고딕" pitchFamily="18" charset="-127"/>
                <a:ea typeface="HY중고딕" pitchFamily="18" charset="-127"/>
              </a:rPr>
              <a:t> </a:t>
            </a:r>
            <a:r>
              <a:rPr lang="ko-KR" altLang="en-US" sz="2000" err="1" smtClean="0">
                <a:latin typeface="HY중고딕" pitchFamily="18" charset="-127"/>
                <a:ea typeface="HY중고딕" pitchFamily="18" charset="-127"/>
              </a:rPr>
              <a:t>원자성</a:t>
            </a:r>
            <a:r>
              <a:rPr lang="en-US" altLang="ko-KR" sz="2000" smtClean="0">
                <a:latin typeface="HY중고딕" pitchFamily="18" charset="-127"/>
                <a:ea typeface="HY중고딕" pitchFamily="18" charset="-127"/>
              </a:rPr>
              <a:t>(Atomicity) : </a:t>
            </a:r>
            <a:r>
              <a:rPr lang="ko-KR" altLang="en-US" sz="2000" b="0" smtClean="0">
                <a:latin typeface="HY중고딕" pitchFamily="18" charset="-127"/>
                <a:ea typeface="HY중고딕" pitchFamily="18" charset="-127"/>
                <a:cs typeface="신명조"/>
              </a:rPr>
              <a:t>트랜잭션의 처리는 </a:t>
            </a:r>
          </a:p>
          <a:p>
            <a:pPr>
              <a:lnSpc>
                <a:spcPct val="140000"/>
              </a:lnSpc>
              <a:buClr>
                <a:srgbClr val="FF3300"/>
              </a:buClr>
              <a:buFont typeface="Wingdings" pitchFamily="2" charset="2"/>
              <a:buNone/>
            </a:pPr>
            <a:r>
              <a:rPr lang="ko-KR" altLang="en-US" sz="2000" b="0" smtClean="0">
                <a:latin typeface="HY중고딕" pitchFamily="18" charset="-127"/>
                <a:ea typeface="HY중고딕" pitchFamily="18" charset="-127"/>
                <a:cs typeface="신명조"/>
              </a:rPr>
              <a:t> 완전히 끝마치지 않을 경우에는 전혀</a:t>
            </a:r>
          </a:p>
          <a:p>
            <a:pPr>
              <a:lnSpc>
                <a:spcPct val="140000"/>
              </a:lnSpc>
              <a:buClr>
                <a:srgbClr val="FF3300"/>
              </a:buClr>
              <a:buFont typeface="Wingdings" pitchFamily="2" charset="2"/>
              <a:buNone/>
            </a:pPr>
            <a:r>
              <a:rPr lang="ko-KR" altLang="en-US" sz="2000" b="0" smtClean="0">
                <a:latin typeface="HY중고딕" pitchFamily="18" charset="-127"/>
                <a:ea typeface="HY중고딕" pitchFamily="18" charset="-127"/>
                <a:cs typeface="신명조"/>
              </a:rPr>
              <a:t> 이루어지지 않은 것과 같아야 한다</a:t>
            </a:r>
            <a:r>
              <a:rPr lang="en-US" altLang="ko-KR" sz="2000" b="0" smtClean="0">
                <a:latin typeface="HY중고딕" pitchFamily="18" charset="-127"/>
                <a:ea typeface="HY중고딕" pitchFamily="18" charset="-127"/>
                <a:cs typeface="신명조"/>
              </a:rPr>
              <a:t>.</a:t>
            </a:r>
          </a:p>
          <a:p>
            <a:pPr>
              <a:lnSpc>
                <a:spcPct val="140000"/>
              </a:lnSpc>
              <a:buClr>
                <a:srgbClr val="FF3300"/>
              </a:buClr>
              <a:buFont typeface="Wingdings" pitchFamily="2" charset="2"/>
              <a:buNone/>
            </a:pPr>
            <a:r>
              <a:rPr lang="en-US" altLang="ko-KR" sz="2000" b="0" smtClean="0">
                <a:latin typeface="HY중고딕" pitchFamily="18" charset="-127"/>
                <a:ea typeface="HY중고딕" pitchFamily="18" charset="-127"/>
                <a:cs typeface="신명조"/>
              </a:rPr>
              <a:t> </a:t>
            </a:r>
            <a:r>
              <a:rPr lang="ko-KR" altLang="en-US" sz="2000" b="0" smtClean="0">
                <a:latin typeface="HY중고딕" pitchFamily="18" charset="-127"/>
                <a:ea typeface="HY중고딕" pitchFamily="18" charset="-127"/>
                <a:cs typeface="신명조"/>
              </a:rPr>
              <a:t>이러한 특성을 </a:t>
            </a:r>
            <a:r>
              <a:rPr lang="en-US" altLang="ko-KR" sz="2000" b="0" smtClean="0">
                <a:latin typeface="HY중고딕" pitchFamily="18" charset="-127"/>
                <a:ea typeface="HY중고딕" pitchFamily="18" charset="-127"/>
                <a:cs typeface="신명조"/>
              </a:rPr>
              <a:t>All or Nothing"</a:t>
            </a:r>
            <a:r>
              <a:rPr lang="ko-KR" altLang="en-US" sz="2000" b="0" smtClean="0">
                <a:latin typeface="HY중고딕" pitchFamily="18" charset="-127"/>
                <a:ea typeface="HY중고딕" pitchFamily="18" charset="-127"/>
                <a:cs typeface="신명조"/>
              </a:rPr>
              <a:t>이라 한다</a:t>
            </a:r>
            <a:r>
              <a:rPr lang="en-US" altLang="ko-KR" sz="2000" b="0" smtClean="0">
                <a:latin typeface="HY중고딕" pitchFamily="18" charset="-127"/>
                <a:ea typeface="HY중고딕" pitchFamily="18" charset="-127"/>
                <a:cs typeface="신명조"/>
              </a:rPr>
              <a:t>.</a:t>
            </a:r>
          </a:p>
          <a:p>
            <a:pPr>
              <a:lnSpc>
                <a:spcPct val="140000"/>
              </a:lnSpc>
              <a:buClr>
                <a:srgbClr val="FF3300"/>
              </a:buClr>
              <a:buFont typeface="Wingdings" pitchFamily="2" charset="2"/>
              <a:buNone/>
            </a:pPr>
            <a:endParaRPr lang="en-US" altLang="ko-KR" sz="2000" smtClean="0">
              <a:latin typeface="HY중고딕" pitchFamily="18" charset="-127"/>
              <a:ea typeface="HY중고딕" pitchFamily="18" charset="-127"/>
            </a:endParaRPr>
          </a:p>
          <a:p>
            <a:pPr>
              <a:lnSpc>
                <a:spcPct val="140000"/>
              </a:lnSpc>
              <a:buClr>
                <a:srgbClr val="FF3300"/>
              </a:buClr>
              <a:buFont typeface="Wingdings" pitchFamily="2" charset="2"/>
              <a:buChar char="v"/>
            </a:pPr>
            <a:r>
              <a:rPr lang="en-US" altLang="ko-KR" sz="2000" smtClean="0">
                <a:latin typeface="HY중고딕" pitchFamily="18" charset="-127"/>
                <a:ea typeface="HY중고딕" pitchFamily="18" charset="-127"/>
              </a:rPr>
              <a:t> </a:t>
            </a:r>
            <a:r>
              <a:rPr lang="ko-KR" altLang="en-US" sz="2000" smtClean="0">
                <a:latin typeface="HY중고딕" pitchFamily="18" charset="-127"/>
                <a:ea typeface="HY중고딕" pitchFamily="18" charset="-127"/>
              </a:rPr>
              <a:t>일관성</a:t>
            </a:r>
            <a:r>
              <a:rPr lang="en-US" altLang="ko-KR" sz="2000" smtClean="0">
                <a:latin typeface="HY중고딕" pitchFamily="18" charset="-127"/>
                <a:ea typeface="HY중고딕" pitchFamily="18" charset="-127"/>
              </a:rPr>
              <a:t>(Consistency) : </a:t>
            </a:r>
            <a:r>
              <a:rPr lang="ko-KR" altLang="en-US" sz="2000" b="0" smtClean="0">
                <a:latin typeface="HY중고딕" pitchFamily="18" charset="-127"/>
                <a:ea typeface="HY중고딕" pitchFamily="18" charset="-127"/>
              </a:rPr>
              <a:t>트랜잭션들간의</a:t>
            </a:r>
          </a:p>
          <a:p>
            <a:pPr>
              <a:lnSpc>
                <a:spcPct val="140000"/>
              </a:lnSpc>
              <a:buClr>
                <a:srgbClr val="FF3300"/>
              </a:buClr>
              <a:buFont typeface="Wingdings" pitchFamily="2" charset="2"/>
              <a:buNone/>
            </a:pPr>
            <a:r>
              <a:rPr lang="ko-KR" altLang="en-US" sz="2000" b="0" smtClean="0">
                <a:latin typeface="HY중고딕" pitchFamily="18" charset="-127"/>
                <a:ea typeface="HY중고딕" pitchFamily="18" charset="-127"/>
              </a:rPr>
              <a:t> 영향이 한 방향으로만 전달되어야 한다</a:t>
            </a:r>
            <a:r>
              <a:rPr lang="en-US" altLang="ko-KR" sz="2000" b="0" smtClean="0">
                <a:latin typeface="HY중고딕" pitchFamily="18" charset="-127"/>
                <a:ea typeface="HY중고딕" pitchFamily="18" charset="-127"/>
              </a:rPr>
              <a:t>.</a:t>
            </a:r>
          </a:p>
          <a:p>
            <a:pPr>
              <a:lnSpc>
                <a:spcPct val="140000"/>
              </a:lnSpc>
              <a:buClr>
                <a:srgbClr val="FF3300"/>
              </a:buClr>
              <a:buFont typeface="Wingdings" pitchFamily="2" charset="2"/>
              <a:buNone/>
            </a:pPr>
            <a:endParaRPr lang="en-US" altLang="ko-KR" sz="2000" smtClean="0">
              <a:latin typeface="HY중고딕" pitchFamily="18" charset="-127"/>
              <a:ea typeface="HY중고딕" pitchFamily="18" charset="-127"/>
            </a:endParaRPr>
          </a:p>
          <a:p>
            <a:pPr>
              <a:lnSpc>
                <a:spcPct val="140000"/>
              </a:lnSpc>
              <a:buClr>
                <a:srgbClr val="FF3300"/>
              </a:buClr>
              <a:buFont typeface="Wingdings" pitchFamily="2" charset="2"/>
              <a:buChar char="v"/>
            </a:pPr>
            <a:r>
              <a:rPr lang="en-US" altLang="ko-KR" sz="2000" smtClean="0">
                <a:latin typeface="HY중고딕" pitchFamily="18" charset="-127"/>
                <a:ea typeface="HY중고딕" pitchFamily="18" charset="-127"/>
              </a:rPr>
              <a:t> </a:t>
            </a:r>
            <a:r>
              <a:rPr lang="ko-KR" altLang="en-US" sz="2000" smtClean="0">
                <a:latin typeface="HY중고딕" pitchFamily="18" charset="-127"/>
                <a:ea typeface="HY중고딕" pitchFamily="18" charset="-127"/>
              </a:rPr>
              <a:t>고립성</a:t>
            </a:r>
            <a:r>
              <a:rPr lang="en-US" altLang="ko-KR" sz="2000" smtClean="0">
                <a:latin typeface="HY중고딕" pitchFamily="18" charset="-127"/>
                <a:ea typeface="HY중고딕" pitchFamily="18" charset="-127"/>
              </a:rPr>
              <a:t>(Isolation) : </a:t>
            </a:r>
            <a:r>
              <a:rPr lang="ko-KR" altLang="en-US" sz="2000" b="0" smtClean="0">
                <a:latin typeface="HY중고딕" pitchFamily="18" charset="-127"/>
                <a:ea typeface="HY중고딕" pitchFamily="18" charset="-127"/>
              </a:rPr>
              <a:t>트랜잭션의 부분적인</a:t>
            </a:r>
          </a:p>
          <a:p>
            <a:pPr>
              <a:lnSpc>
                <a:spcPct val="140000"/>
              </a:lnSpc>
              <a:buClr>
                <a:srgbClr val="FF3300"/>
              </a:buClr>
              <a:buFont typeface="Wingdings" pitchFamily="2" charset="2"/>
              <a:buNone/>
            </a:pPr>
            <a:r>
              <a:rPr lang="ko-KR" altLang="en-US" sz="2000" b="0" smtClean="0">
                <a:latin typeface="HY중고딕" pitchFamily="18" charset="-127"/>
                <a:ea typeface="HY중고딕" pitchFamily="18" charset="-127"/>
              </a:rPr>
              <a:t> 상태를 다른 트랜잭션에 제공해서는 </a:t>
            </a:r>
            <a:r>
              <a:rPr lang="ko-KR" altLang="en-US" sz="2000" b="0" err="1" smtClean="0">
                <a:latin typeface="HY중고딕" pitchFamily="18" charset="-127"/>
                <a:ea typeface="HY중고딕" pitchFamily="18" charset="-127"/>
              </a:rPr>
              <a:t>안된다</a:t>
            </a:r>
            <a:r>
              <a:rPr lang="en-US" altLang="ko-KR" sz="2000" b="0" smtClean="0">
                <a:latin typeface="HY중고딕" pitchFamily="18" charset="-127"/>
                <a:ea typeface="HY중고딕" pitchFamily="18" charset="-127"/>
              </a:rPr>
              <a:t>.</a:t>
            </a:r>
          </a:p>
          <a:p>
            <a:pPr>
              <a:lnSpc>
                <a:spcPct val="140000"/>
              </a:lnSpc>
              <a:buClr>
                <a:srgbClr val="FF3300"/>
              </a:buClr>
              <a:buFont typeface="Wingdings" pitchFamily="2" charset="2"/>
              <a:buNone/>
            </a:pPr>
            <a:endParaRPr lang="en-US" altLang="ko-KR" sz="2000" smtClean="0">
              <a:latin typeface="HY중고딕" pitchFamily="18" charset="-127"/>
              <a:ea typeface="HY중고딕" pitchFamily="18" charset="-127"/>
            </a:endParaRPr>
          </a:p>
          <a:p>
            <a:pPr>
              <a:lnSpc>
                <a:spcPct val="140000"/>
              </a:lnSpc>
              <a:buClr>
                <a:srgbClr val="FF3300"/>
              </a:buClr>
              <a:buFont typeface="Wingdings" pitchFamily="2" charset="2"/>
              <a:buChar char="v"/>
            </a:pPr>
            <a:r>
              <a:rPr lang="en-US" altLang="ko-KR" sz="2000" smtClean="0">
                <a:latin typeface="HY중고딕" pitchFamily="18" charset="-127"/>
                <a:ea typeface="HY중고딕" pitchFamily="18" charset="-127"/>
              </a:rPr>
              <a:t> </a:t>
            </a:r>
            <a:r>
              <a:rPr lang="ko-KR" altLang="en-US" sz="2000" smtClean="0">
                <a:latin typeface="HY중고딕" pitchFamily="18" charset="-127"/>
                <a:ea typeface="HY중고딕" pitchFamily="18" charset="-127"/>
              </a:rPr>
              <a:t>지속성</a:t>
            </a:r>
            <a:r>
              <a:rPr lang="en-US" altLang="ko-KR" sz="2000" smtClean="0">
                <a:latin typeface="HY중고딕" pitchFamily="18" charset="-127"/>
                <a:ea typeface="HY중고딕" pitchFamily="18" charset="-127"/>
              </a:rPr>
              <a:t>(Durability) : </a:t>
            </a:r>
            <a:r>
              <a:rPr lang="ko-KR" altLang="en-US" sz="2000" b="0" smtClean="0">
                <a:latin typeface="HY중고딕" pitchFamily="18" charset="-127"/>
                <a:ea typeface="HY중고딕" pitchFamily="18" charset="-127"/>
              </a:rPr>
              <a:t>성공적인 트랜잭션의</a:t>
            </a:r>
          </a:p>
          <a:p>
            <a:pPr>
              <a:lnSpc>
                <a:spcPct val="140000"/>
              </a:lnSpc>
              <a:buClr>
                <a:srgbClr val="FF3300"/>
              </a:buClr>
              <a:buFont typeface="Wingdings" pitchFamily="2" charset="2"/>
              <a:buNone/>
            </a:pPr>
            <a:r>
              <a:rPr lang="ko-KR" altLang="en-US" sz="2000" b="0" smtClean="0">
                <a:latin typeface="HY중고딕" pitchFamily="18" charset="-127"/>
                <a:ea typeface="HY중고딕" pitchFamily="18" charset="-127"/>
              </a:rPr>
              <a:t> 수행 후에는 반드시 데이터베이스</a:t>
            </a:r>
          </a:p>
          <a:p>
            <a:pPr>
              <a:lnSpc>
                <a:spcPct val="140000"/>
              </a:lnSpc>
              <a:buClr>
                <a:srgbClr val="FF3300"/>
              </a:buClr>
              <a:buFont typeface="Wingdings" pitchFamily="2" charset="2"/>
              <a:buNone/>
            </a:pPr>
            <a:r>
              <a:rPr lang="ko-KR" altLang="en-US" sz="2000" b="0" smtClean="0">
                <a:latin typeface="HY중고딕" pitchFamily="18" charset="-127"/>
                <a:ea typeface="HY중고딕" pitchFamily="18" charset="-127"/>
              </a:rPr>
              <a:t> </a:t>
            </a:r>
            <a:r>
              <a:rPr lang="en-US" altLang="ko-KR" sz="2000" b="0" smtClean="0">
                <a:latin typeface="HY중고딕" pitchFamily="18" charset="-127"/>
                <a:ea typeface="HY중고딕" pitchFamily="18" charset="-127"/>
              </a:rPr>
              <a:t>(</a:t>
            </a:r>
            <a:r>
              <a:rPr lang="ko-KR" altLang="en-US" sz="2000" b="0" smtClean="0">
                <a:latin typeface="HY중고딕" pitchFamily="18" charset="-127"/>
                <a:ea typeface="HY중고딕" pitchFamily="18" charset="-127"/>
              </a:rPr>
              <a:t>디스크</a:t>
            </a:r>
            <a:r>
              <a:rPr lang="en-US" altLang="ko-KR" sz="2000" b="0" smtClean="0">
                <a:latin typeface="HY중고딕" pitchFamily="18" charset="-127"/>
                <a:ea typeface="HY중고딕" pitchFamily="18" charset="-127"/>
              </a:rPr>
              <a:t>)</a:t>
            </a:r>
            <a:r>
              <a:rPr lang="ko-KR" altLang="en-US" sz="2000" b="0" smtClean="0">
                <a:latin typeface="HY중고딕" pitchFamily="18" charset="-127"/>
                <a:ea typeface="HY중고딕" pitchFamily="18" charset="-127"/>
              </a:rPr>
              <a:t>에 반영하여야 한다</a:t>
            </a:r>
            <a:r>
              <a:rPr lang="en-US" altLang="ko-KR" sz="2000" b="0" smtClean="0">
                <a:latin typeface="HY중고딕" pitchFamily="18" charset="-127"/>
                <a:ea typeface="HY중고딕" pitchFamily="18" charset="-127"/>
              </a:rPr>
              <a:t>.</a:t>
            </a:r>
            <a:endParaRPr lang="en-US" altLang="ko-KR" sz="2000" b="0">
              <a:latin typeface="HY중고딕" pitchFamily="18" charset="-127"/>
              <a:ea typeface="HY중고딕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32148" y="8316430"/>
            <a:ext cx="380745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200" err="1"/>
              <a:t>願一告知</a:t>
            </a:r>
            <a:endParaRPr lang="ko-KR" altLang="en-US" sz="7200"/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925" name="Rectangle 5"/>
          <p:cNvSpPr>
            <a:spLocks noChangeArrowheads="1"/>
          </p:cNvSpPr>
          <p:nvPr/>
        </p:nvSpPr>
        <p:spPr bwMode="blackWhite">
          <a:xfrm>
            <a:off x="1119188" y="585788"/>
            <a:ext cx="12091987" cy="5067300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SELECT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prod_id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상품코드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prod_name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상품명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FROM prod</a:t>
            </a: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 WHERE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prod_name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NOT LIKE  '%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치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‘;</a:t>
            </a:r>
          </a:p>
          <a:p>
            <a:pPr defTabSz="282575"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SELECT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prod_id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상품코드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prod_name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상품명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FROM prod</a:t>
            </a: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 WHERE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prod_name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LIKE  '%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여름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%‘;</a:t>
            </a:r>
          </a:p>
          <a:p>
            <a:pPr defTabSz="282575"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SELECT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lprod_gu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분류코드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lprod_nm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분류명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FROM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lprod</a:t>
            </a: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 WHERE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lprod_nm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LIKE '%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홍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\%'  ESCAPE '\‘;</a:t>
            </a:r>
          </a:p>
        </p:txBody>
      </p:sp>
      <p:sp>
        <p:nvSpPr>
          <p:cNvPr id="977928" name="Rectangle 8">
            <a:hlinkClick r:id="rId2"/>
          </p:cNvPr>
          <p:cNvSpPr>
            <a:spLocks noChangeArrowheads="1"/>
          </p:cNvSpPr>
          <p:nvPr/>
        </p:nvSpPr>
        <p:spPr bwMode="blackWhite">
          <a:xfrm>
            <a:off x="1119188" y="5703888"/>
            <a:ext cx="12091987" cy="1976437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Tx/>
              <a:buChar char="-"/>
              <a:defRPr/>
            </a:pP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회원테이블에서 김씨 성을 가진 회원을 </a:t>
            </a:r>
            <a:endParaRPr lang="en-US" altLang="ko-KR" sz="200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검색하시오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?   ( Alias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는  회원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ID,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성명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)</a:t>
            </a:r>
          </a:p>
          <a:p>
            <a:pPr defTabSz="282575">
              <a:defRPr/>
            </a:pPr>
            <a:endParaRPr lang="en-US" altLang="ko-KR" sz="200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977929" name="Rectangle 9">
            <a:hlinkClick r:id="rId3"/>
          </p:cNvPr>
          <p:cNvSpPr>
            <a:spLocks noChangeArrowheads="1"/>
          </p:cNvSpPr>
          <p:nvPr/>
        </p:nvSpPr>
        <p:spPr bwMode="blackWhite">
          <a:xfrm>
            <a:off x="1119188" y="7800975"/>
            <a:ext cx="12091987" cy="2520950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Tx/>
              <a:buChar char="-"/>
              <a:defRPr/>
            </a:pPr>
            <a:endParaRPr lang="en-US" altLang="ko-KR" sz="200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buFontTx/>
              <a:buChar char="-"/>
              <a:defRPr/>
            </a:pP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회원테이블의 주민등록번호 앞자리를 </a:t>
            </a:r>
            <a:endParaRPr lang="en-US" altLang="ko-KR" sz="200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검색하여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1975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년생을 제외한</a:t>
            </a:r>
          </a:p>
          <a:p>
            <a:pPr defTabSz="282575">
              <a:defRPr/>
            </a:pP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회원을 검색하시오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?</a:t>
            </a:r>
          </a:p>
          <a:p>
            <a:pPr defTabSz="282575"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 ( Alias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는 회원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ID,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성명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주민등록번호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)</a:t>
            </a:r>
          </a:p>
          <a:p>
            <a:pPr defTabSz="282575">
              <a:defRPr/>
            </a:pPr>
            <a:endParaRPr lang="en-US" altLang="ko-KR" sz="200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Rectangle 2"/>
          <p:cNvSpPr>
            <a:spLocks noChangeArrowheads="1"/>
          </p:cNvSpPr>
          <p:nvPr/>
        </p:nvSpPr>
        <p:spPr bwMode="blackWhite">
          <a:xfrm>
            <a:off x="1149350" y="600075"/>
            <a:ext cx="6427788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ko-KR" altLang="en-US" sz="22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함수 개요 </a:t>
            </a:r>
          </a:p>
        </p:txBody>
      </p:sp>
      <p:sp>
        <p:nvSpPr>
          <p:cNvPr id="619684" name="Rectangle 164"/>
          <p:cNvSpPr>
            <a:spLocks noChangeArrowheads="1"/>
          </p:cNvSpPr>
          <p:nvPr/>
        </p:nvSpPr>
        <p:spPr bwMode="blackWhite">
          <a:xfrm>
            <a:off x="1128713" y="1317625"/>
            <a:ext cx="12091987" cy="7939088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marL="342900" indent="-342900">
              <a:buFont typeface="Wingdings" pitchFamily="2" charset="2"/>
              <a:buChar char="l"/>
            </a:pPr>
            <a:r>
              <a:rPr lang="ko-KR" altLang="en-US" sz="2000" smtClean="0">
                <a:latin typeface="HY중고딕" pitchFamily="18" charset="-127"/>
                <a:ea typeface="굴림체" pitchFamily="49" charset="-127"/>
              </a:rPr>
              <a:t>함수란 </a:t>
            </a:r>
            <a:r>
              <a:rPr lang="en-US" altLang="ko-KR" sz="2000" smtClean="0">
                <a:latin typeface="HY중고딕" pitchFamily="18" charset="-127"/>
                <a:ea typeface="굴림체" pitchFamily="49" charset="-127"/>
              </a:rPr>
              <a:t>? </a:t>
            </a:r>
            <a:r>
              <a:rPr lang="ko-KR" altLang="en-US" sz="2000" smtClean="0">
                <a:latin typeface="굴림체" pitchFamily="49" charset="-127"/>
                <a:ea typeface="굴림체" pitchFamily="49" charset="-127"/>
              </a:rPr>
              <a:t>미리 만들어 놓은 작은 프로그램으로 혼자서 실행되지 않고 다른 함수에 의해서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/>
            </a:r>
            <a:br>
              <a:rPr lang="ko-KR" altLang="en-US" sz="2000">
                <a:latin typeface="굴림체" pitchFamily="49" charset="-127"/>
                <a:ea typeface="굴림체" pitchFamily="49" charset="-127"/>
              </a:rPr>
            </a:br>
            <a:endParaRPr lang="ko-KR" altLang="en-US" sz="2000">
              <a:latin typeface="굴림체" pitchFamily="49" charset="-127"/>
              <a:ea typeface="굴림체" pitchFamily="49" charset="-127"/>
            </a:endParaRPr>
          </a:p>
          <a:p>
            <a:r>
              <a:rPr lang="ko-KR" altLang="en-US" sz="2000" smtClean="0">
                <a:latin typeface="굴림체" pitchFamily="49" charset="-127"/>
                <a:ea typeface="굴림체" pitchFamily="49" charset="-127"/>
              </a:rPr>
              <a:t>                   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 호출을 받아야만 실행되는 프로그램 </a:t>
            </a:r>
          </a:p>
          <a:p>
            <a:pPr defTabSz="282575">
              <a:defRPr/>
            </a:pPr>
            <a:r>
              <a:rPr lang="en-US" altLang="ko-KR" sz="2000" smtClean="0">
                <a:latin typeface="HY중고딕" pitchFamily="18" charset="-127"/>
                <a:ea typeface="굴림체" pitchFamily="49" charset="-127"/>
              </a:rPr>
              <a:t> </a:t>
            </a:r>
          </a:p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 smtClean="0">
                <a:latin typeface="HY중고딕" pitchFamily="18" charset="-127"/>
                <a:ea typeface="굴림체" pitchFamily="49" charset="-127"/>
              </a:rPr>
              <a:t> SQL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함수 </a:t>
            </a:r>
          </a:p>
          <a:p>
            <a:pPr lvl="1" defTabSz="282575">
              <a:buSzPct val="60000"/>
              <a:buFont typeface="Wingdings" pitchFamily="2" charset="2"/>
              <a:buChar char="l"/>
              <a:defRPr/>
            </a:pPr>
            <a:r>
              <a:rPr lang="ko-KR" altLang="en-US" sz="1600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err="1">
                <a:latin typeface="HY중고딕" pitchFamily="18" charset="-127"/>
                <a:ea typeface="굴림체" pitchFamily="49" charset="-127"/>
              </a:rPr>
              <a:t>컬럼의</a:t>
            </a:r>
            <a:r>
              <a:rPr lang="ko-KR" altLang="en-US">
                <a:latin typeface="HY중고딕" pitchFamily="18" charset="-127"/>
                <a:ea typeface="굴림체" pitchFamily="49" charset="-127"/>
              </a:rPr>
              <a:t> 값이나 데이터 타입을 변경할 경우</a:t>
            </a:r>
          </a:p>
          <a:p>
            <a:pPr lvl="1" defTabSz="282575">
              <a:buSzPct val="60000"/>
              <a:buFont typeface="Wingdings" pitchFamily="2" charset="2"/>
              <a:buChar char="l"/>
              <a:defRPr/>
            </a:pPr>
            <a:r>
              <a:rPr lang="ko-KR" altLang="en-US">
                <a:latin typeface="HY중고딕" pitchFamily="18" charset="-127"/>
                <a:ea typeface="굴림체" pitchFamily="49" charset="-127"/>
              </a:rPr>
              <a:t> 숫자 또는 날짜 데이터의 출력형식을 변경할 경우</a:t>
            </a:r>
          </a:p>
          <a:p>
            <a:pPr lvl="1" defTabSz="282575">
              <a:buSzPct val="60000"/>
              <a:buFont typeface="Wingdings" pitchFamily="2" charset="2"/>
              <a:buChar char="l"/>
              <a:defRPr/>
            </a:pPr>
            <a:r>
              <a:rPr lang="ko-KR" altLang="en-US">
                <a:latin typeface="HY중고딕" pitchFamily="18" charset="-127"/>
                <a:ea typeface="굴림체" pitchFamily="49" charset="-127"/>
              </a:rPr>
              <a:t> 하나이상의 행에 대한 집계를 수행하는 경우</a:t>
            </a:r>
          </a:p>
          <a:p>
            <a:pPr lvl="1" defTabSz="282575">
              <a:buFont typeface="Wingdings" pitchFamily="2" charset="2"/>
              <a:buNone/>
              <a:defRPr/>
            </a:pPr>
            <a:endParaRPr lang="ko-KR" altLang="en-US">
              <a:latin typeface="HY중고딕" pitchFamily="18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Char char="l"/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SQL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함수 유형</a:t>
            </a:r>
          </a:p>
          <a:p>
            <a:pPr lvl="1" defTabSz="282575">
              <a:buSzPct val="60000"/>
              <a:buFont typeface="Wingdings" pitchFamily="2" charset="2"/>
              <a:buChar char="l"/>
              <a:defRPr/>
            </a:pPr>
            <a:r>
              <a:rPr lang="ko-KR" altLang="en-US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err="1">
                <a:latin typeface="HY중고딕" pitchFamily="18" charset="-127"/>
                <a:ea typeface="굴림체" pitchFamily="49" charset="-127"/>
              </a:rPr>
              <a:t>단일행</a:t>
            </a:r>
            <a:r>
              <a:rPr lang="en-US" altLang="ko-KR">
                <a:latin typeface="HY중고딕" pitchFamily="18" charset="-127"/>
                <a:ea typeface="굴림체" pitchFamily="49" charset="-127"/>
              </a:rPr>
              <a:t>(Single-row) </a:t>
            </a:r>
            <a:r>
              <a:rPr lang="ko-KR" altLang="en-US">
                <a:latin typeface="HY중고딕" pitchFamily="18" charset="-127"/>
                <a:ea typeface="굴림체" pitchFamily="49" charset="-127"/>
              </a:rPr>
              <a:t>함수</a:t>
            </a:r>
          </a:p>
          <a:p>
            <a:pPr lvl="2" defTabSz="282575">
              <a:buFont typeface="Wingdings" pitchFamily="2" charset="2"/>
              <a:buNone/>
              <a:defRPr/>
            </a:pPr>
            <a:r>
              <a:rPr lang="en-US" altLang="ko-KR"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>
                <a:latin typeface="HY중고딕" pitchFamily="18" charset="-127"/>
                <a:ea typeface="굴림체" pitchFamily="49" charset="-127"/>
              </a:rPr>
              <a:t>테이블에 저장되어있는 개별 행을 대상으로 함수를 적용하여 하나의 결과를 반환한다</a:t>
            </a:r>
            <a:r>
              <a:rPr lang="en-US" altLang="ko-KR">
                <a:latin typeface="HY중고딕" pitchFamily="18" charset="-127"/>
                <a:ea typeface="굴림체" pitchFamily="49" charset="-127"/>
              </a:rPr>
              <a:t>.</a:t>
            </a:r>
          </a:p>
          <a:p>
            <a:pPr lvl="2" defTabSz="282575">
              <a:defRPr/>
            </a:pPr>
            <a:r>
              <a:rPr lang="en-US" altLang="ko-KR"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>
                <a:latin typeface="HY중고딕" pitchFamily="18" charset="-127"/>
                <a:ea typeface="굴림체" pitchFamily="49" charset="-127"/>
              </a:rPr>
              <a:t>문자</a:t>
            </a:r>
            <a:r>
              <a:rPr lang="en-US" altLang="ko-KR"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>
                <a:latin typeface="HY중고딕" pitchFamily="18" charset="-127"/>
                <a:ea typeface="굴림체" pitchFamily="49" charset="-127"/>
              </a:rPr>
              <a:t>숫자</a:t>
            </a:r>
            <a:r>
              <a:rPr lang="en-US" altLang="ko-KR"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>
                <a:latin typeface="HY중고딕" pitchFamily="18" charset="-127"/>
                <a:ea typeface="굴림체" pitchFamily="49" charset="-127"/>
              </a:rPr>
              <a:t>날짜 등의 처리함수와 각 데이터 타입을 변환하기 위한 변환함수가 있다</a:t>
            </a:r>
            <a:r>
              <a:rPr lang="en-US" altLang="ko-KR">
                <a:latin typeface="HY중고딕" pitchFamily="18" charset="-127"/>
                <a:ea typeface="굴림체" pitchFamily="49" charset="-127"/>
              </a:rPr>
              <a:t>.</a:t>
            </a:r>
          </a:p>
          <a:p>
            <a:pPr lvl="2" defTabSz="282575">
              <a:defRPr/>
            </a:pPr>
            <a:r>
              <a:rPr lang="en-US" altLang="ko-KR">
                <a:latin typeface="HY중고딕" pitchFamily="18" charset="-127"/>
                <a:ea typeface="굴림체" pitchFamily="49" charset="-127"/>
              </a:rPr>
              <a:t>- SELECT, WHERE, ORDER BY </a:t>
            </a:r>
            <a:r>
              <a:rPr lang="ko-KR" altLang="en-US">
                <a:latin typeface="HY중고딕" pitchFamily="18" charset="-127"/>
                <a:ea typeface="굴림체" pitchFamily="49" charset="-127"/>
              </a:rPr>
              <a:t>절에서 사용</a:t>
            </a:r>
          </a:p>
          <a:p>
            <a:pPr lvl="2" defTabSz="282575">
              <a:defRPr/>
            </a:pPr>
            <a:r>
              <a:rPr lang="en-US" altLang="ko-KR"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>
                <a:latin typeface="HY중고딕" pitchFamily="18" charset="-127"/>
                <a:ea typeface="굴림체" pitchFamily="49" charset="-127"/>
              </a:rPr>
              <a:t>함수를 중첩</a:t>
            </a:r>
            <a:r>
              <a:rPr lang="en-US" altLang="ko-KR">
                <a:latin typeface="HY중고딕" pitchFamily="18" charset="-127"/>
                <a:ea typeface="굴림체" pitchFamily="49" charset="-127"/>
              </a:rPr>
              <a:t>(nested) </a:t>
            </a:r>
            <a:r>
              <a:rPr lang="ko-KR" altLang="en-US">
                <a:latin typeface="HY중고딕" pitchFamily="18" charset="-127"/>
                <a:ea typeface="굴림체" pitchFamily="49" charset="-127"/>
              </a:rPr>
              <a:t>사용 할 수 있다</a:t>
            </a:r>
            <a:r>
              <a:rPr lang="en-US" altLang="ko-KR">
                <a:latin typeface="HY중고딕" pitchFamily="18" charset="-127"/>
                <a:ea typeface="굴림체" pitchFamily="49" charset="-127"/>
              </a:rPr>
              <a:t>.</a:t>
            </a:r>
          </a:p>
          <a:p>
            <a:pPr lvl="2" defTabSz="282575">
              <a:buFontTx/>
              <a:buChar char="-"/>
              <a:defRPr/>
            </a:pPr>
            <a:endParaRPr lang="en-US" altLang="ko-KR">
              <a:latin typeface="HY중고딕" pitchFamily="18" charset="-127"/>
              <a:ea typeface="굴림체" pitchFamily="49" charset="-127"/>
            </a:endParaRPr>
          </a:p>
          <a:p>
            <a:pPr lvl="1" defTabSz="282575">
              <a:buSzPct val="60000"/>
              <a:buFont typeface="Wingdings" pitchFamily="2" charset="2"/>
              <a:buChar char="l"/>
              <a:defRPr/>
            </a:pPr>
            <a:r>
              <a:rPr lang="en-US" altLang="ko-KR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err="1">
                <a:latin typeface="HY중고딕" pitchFamily="18" charset="-127"/>
                <a:ea typeface="굴림체" pitchFamily="49" charset="-127"/>
              </a:rPr>
              <a:t>복수행</a:t>
            </a:r>
            <a:r>
              <a:rPr lang="en-US" altLang="ko-KR">
                <a:latin typeface="HY중고딕" pitchFamily="18" charset="-127"/>
                <a:ea typeface="굴림체" pitchFamily="49" charset="-127"/>
              </a:rPr>
              <a:t>(Multiple-row) </a:t>
            </a:r>
            <a:r>
              <a:rPr lang="ko-KR" altLang="en-US">
                <a:latin typeface="HY중고딕" pitchFamily="18" charset="-127"/>
                <a:ea typeface="굴림체" pitchFamily="49" charset="-127"/>
              </a:rPr>
              <a:t>함수</a:t>
            </a:r>
          </a:p>
          <a:p>
            <a:pPr lvl="1" defTabSz="282575">
              <a:buFont typeface="Wingdings" pitchFamily="2" charset="2"/>
              <a:buNone/>
              <a:defRPr/>
            </a:pPr>
            <a:r>
              <a:rPr lang="ko-KR" altLang="en-US">
                <a:latin typeface="HY중고딕" pitchFamily="18" charset="-127"/>
                <a:ea typeface="굴림체" pitchFamily="49" charset="-127"/>
              </a:rPr>
              <a:t>		</a:t>
            </a:r>
            <a:r>
              <a:rPr lang="en-US" altLang="ko-KR"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>
                <a:latin typeface="HY중고딕" pitchFamily="18" charset="-127"/>
                <a:ea typeface="굴림체" pitchFamily="49" charset="-127"/>
              </a:rPr>
              <a:t>여러 행을 그룹화하여 그룹별로 결과를 처리하여 하나의 결과 반환</a:t>
            </a:r>
          </a:p>
          <a:p>
            <a:pPr lvl="1" defTabSz="282575">
              <a:buFont typeface="Wingdings" pitchFamily="2" charset="2"/>
              <a:buNone/>
              <a:defRPr/>
            </a:pPr>
            <a:r>
              <a:rPr lang="ko-KR" altLang="en-US">
                <a:latin typeface="HY중고딕" pitchFamily="18" charset="-127"/>
                <a:ea typeface="굴림체" pitchFamily="49" charset="-127"/>
              </a:rPr>
              <a:t>      </a:t>
            </a:r>
            <a:r>
              <a:rPr lang="en-US" altLang="ko-KR"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>
                <a:latin typeface="HY중고딕" pitchFamily="18" charset="-127"/>
                <a:ea typeface="굴림체" pitchFamily="49" charset="-127"/>
              </a:rPr>
              <a:t>그룹화하고자 하는 경우 </a:t>
            </a:r>
            <a:r>
              <a:rPr lang="en-US" altLang="ko-KR">
                <a:latin typeface="HY중고딕" pitchFamily="18" charset="-127"/>
                <a:ea typeface="굴림체" pitchFamily="49" charset="-127"/>
              </a:rPr>
              <a:t>GROUP BY </a:t>
            </a:r>
            <a:r>
              <a:rPr lang="ko-KR" altLang="en-US">
                <a:latin typeface="HY중고딕" pitchFamily="18" charset="-127"/>
                <a:ea typeface="굴림체" pitchFamily="49" charset="-127"/>
              </a:rPr>
              <a:t>절을 사용</a:t>
            </a:r>
            <a:endParaRPr lang="ko-KR" altLang="en-US" sz="2000">
              <a:latin typeface="HY중고딕" pitchFamily="18" charset="-127"/>
              <a:ea typeface="굴림체" pitchFamily="49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Rectangle 2"/>
          <p:cNvSpPr>
            <a:spLocks noChangeArrowheads="1"/>
          </p:cNvSpPr>
          <p:nvPr/>
        </p:nvSpPr>
        <p:spPr bwMode="blackWhite">
          <a:xfrm>
            <a:off x="1149350" y="600075"/>
            <a:ext cx="6427788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함수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(</a:t>
            </a: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문자열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)</a:t>
            </a:r>
          </a:p>
        </p:txBody>
      </p:sp>
      <p:sp>
        <p:nvSpPr>
          <p:cNvPr id="176131" name="Rectangle 3"/>
          <p:cNvSpPr>
            <a:spLocks noChangeArrowheads="1"/>
          </p:cNvSpPr>
          <p:nvPr/>
        </p:nvSpPr>
        <p:spPr bwMode="blackWhite">
          <a:xfrm>
            <a:off x="1147763" y="1330325"/>
            <a:ext cx="3022600" cy="566738"/>
          </a:xfrm>
          <a:prstGeom prst="rect">
            <a:avLst/>
          </a:prstGeom>
          <a:solidFill>
            <a:srgbClr val="EDEEF3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0" latinLnBrk="0" hangingPunct="0"/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C || C</a:t>
            </a:r>
          </a:p>
        </p:txBody>
      </p:sp>
      <p:sp>
        <p:nvSpPr>
          <p:cNvPr id="176132" name="Rectangle 4"/>
          <p:cNvSpPr>
            <a:spLocks noChangeArrowheads="1"/>
          </p:cNvSpPr>
          <p:nvPr/>
        </p:nvSpPr>
        <p:spPr bwMode="blackWhite">
          <a:xfrm>
            <a:off x="4170363" y="1330325"/>
            <a:ext cx="9067800" cy="56673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둘이상의 문자열을 연결하는 결합 연산자</a:t>
            </a:r>
          </a:p>
        </p:txBody>
      </p:sp>
      <p:sp>
        <p:nvSpPr>
          <p:cNvPr id="176133" name="Rectangle 5"/>
          <p:cNvSpPr>
            <a:spLocks noChangeArrowheads="1"/>
          </p:cNvSpPr>
          <p:nvPr/>
        </p:nvSpPr>
        <p:spPr bwMode="blackWhite">
          <a:xfrm>
            <a:off x="1147763" y="5640388"/>
            <a:ext cx="3022600" cy="568325"/>
          </a:xfrm>
          <a:prstGeom prst="rect">
            <a:avLst/>
          </a:prstGeom>
          <a:solidFill>
            <a:srgbClr val="EDEEF3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0" latinLnBrk="0" hangingPunct="0"/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CHR, ASCII</a:t>
            </a:r>
          </a:p>
        </p:txBody>
      </p:sp>
      <p:sp>
        <p:nvSpPr>
          <p:cNvPr id="176134" name="Rectangle 6"/>
          <p:cNvSpPr>
            <a:spLocks noChangeArrowheads="1"/>
          </p:cNvSpPr>
          <p:nvPr/>
        </p:nvSpPr>
        <p:spPr bwMode="blackWhite">
          <a:xfrm>
            <a:off x="4170363" y="5640388"/>
            <a:ext cx="9067800" cy="56832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ASCII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값을 문자로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문자를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ASCII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값으로 반환</a:t>
            </a:r>
          </a:p>
        </p:txBody>
      </p:sp>
      <p:sp>
        <p:nvSpPr>
          <p:cNvPr id="1212423" name="Rectangle 7"/>
          <p:cNvSpPr>
            <a:spLocks noChangeArrowheads="1"/>
          </p:cNvSpPr>
          <p:nvPr/>
        </p:nvSpPr>
        <p:spPr bwMode="blackWhite">
          <a:xfrm>
            <a:off x="1119188" y="1943100"/>
            <a:ext cx="12091987" cy="1301750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>
                <a:latin typeface="HY중고딕" pitchFamily="18" charset="-127"/>
              </a:rPr>
              <a:t>SELECT  'a' || '</a:t>
            </a:r>
            <a:r>
              <a:rPr lang="en-US" altLang="ko-KR" sz="2000" err="1">
                <a:latin typeface="HY중고딕" pitchFamily="18" charset="-127"/>
              </a:rPr>
              <a:t>bcde</a:t>
            </a:r>
            <a:r>
              <a:rPr lang="en-US" altLang="ko-KR" sz="2000">
                <a:latin typeface="HY중고딕" pitchFamily="18" charset="-127"/>
              </a:rPr>
              <a:t>'  FROM DUAL;</a:t>
            </a: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None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</a:t>
            </a:r>
            <a:r>
              <a:rPr lang="en-US" altLang="ko-KR" sz="2000">
                <a:latin typeface="HY중고딕" pitchFamily="18" charset="-127"/>
              </a:rPr>
              <a:t>SELECT  </a:t>
            </a:r>
            <a:r>
              <a:rPr lang="en-US" altLang="ko-KR" sz="2000" err="1">
                <a:latin typeface="HY중고딕" pitchFamily="18" charset="-127"/>
              </a:rPr>
              <a:t>mem_id</a:t>
            </a:r>
            <a:r>
              <a:rPr lang="en-US" altLang="ko-KR" sz="2000">
                <a:latin typeface="HY중고딕" pitchFamily="18" charset="-127"/>
              </a:rPr>
              <a:t> || ' name is  ' || MEM_NAME  FROM MEMBER;</a:t>
            </a:r>
            <a:endParaRPr lang="en-US" altLang="ko-KR" sz="2000"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1212424" name="Rectangle 8"/>
          <p:cNvSpPr>
            <a:spLocks noChangeArrowheads="1"/>
          </p:cNvSpPr>
          <p:nvPr/>
        </p:nvSpPr>
        <p:spPr bwMode="blackWhite">
          <a:xfrm>
            <a:off x="1119188" y="6240463"/>
            <a:ext cx="12091987" cy="4081462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>
              <a:defRPr/>
            </a:pP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SELECT CHR(65) "CHR", ASCII('ABC') "ASCII" FROM DUAL;</a:t>
            </a:r>
            <a:endParaRPr lang="ko-KR" altLang="en-US" sz="2000">
              <a:latin typeface="굴림체" pitchFamily="49" charset="-127"/>
              <a:ea typeface="굴림체" pitchFamily="49" charset="-127"/>
            </a:endParaRPr>
          </a:p>
          <a:p>
            <a:pPr>
              <a:defRPr/>
            </a:pP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SELECT ASCII( CHR(65) ) RESULT FROM DUAL;</a:t>
            </a:r>
            <a:endParaRPr lang="ko-KR" altLang="en-US" sz="2000">
              <a:latin typeface="굴림체" pitchFamily="49" charset="-127"/>
              <a:ea typeface="굴림체" pitchFamily="49" charset="-127"/>
            </a:endParaRPr>
          </a:p>
          <a:p>
            <a:pPr>
              <a:defRPr/>
            </a:pP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SELECT CHR(75) "CHR", ASCII('K') "ASCII" FROM DUAL;</a:t>
            </a:r>
            <a:endParaRPr lang="en-US" altLang="ko-KR" sz="2000">
              <a:solidFill>
                <a:srgbClr val="663300"/>
              </a:solidFill>
              <a:latin typeface="굴림체" pitchFamily="49" charset="-127"/>
              <a:ea typeface="굴림체" pitchFamily="49" charset="-127"/>
            </a:endParaRPr>
          </a:p>
          <a:p>
            <a:pPr>
              <a:defRPr/>
            </a:pPr>
            <a:r>
              <a:rPr lang="en-US" altLang="ko-KR" sz="200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- </a:t>
            </a:r>
            <a:r>
              <a:rPr lang="ko-KR" altLang="en-US" sz="200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회원테이블의 회원</a:t>
            </a:r>
            <a:r>
              <a:rPr lang="en-US" altLang="ko-KR" sz="200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ID Column</a:t>
            </a:r>
            <a:r>
              <a:rPr lang="ko-KR" altLang="en-US" sz="200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의 </a:t>
            </a:r>
            <a:r>
              <a:rPr lang="en-US" altLang="ko-KR" sz="200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ASCII</a:t>
            </a:r>
            <a:r>
              <a:rPr lang="ko-KR" altLang="en-US" sz="200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값을 검색하시오 </a:t>
            </a:r>
            <a:r>
              <a:rPr lang="en-US" altLang="ko-KR" sz="200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?</a:t>
            </a:r>
          </a:p>
          <a:p>
            <a:pPr>
              <a:defRPr/>
            </a:pP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SELECT ASCII(MEM_ID) AS 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회원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ASCII,</a:t>
            </a:r>
          </a:p>
          <a:p>
            <a:pPr>
              <a:defRPr/>
            </a:pP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               CHR(ASCII(MEM_ID)) AS 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회원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CHR</a:t>
            </a:r>
          </a:p>
          <a:p>
            <a:pPr>
              <a:defRPr/>
            </a:pP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FROM MEMBER;</a:t>
            </a:r>
          </a:p>
        </p:txBody>
      </p:sp>
      <p:sp>
        <p:nvSpPr>
          <p:cNvPr id="176137" name="Rectangle 10"/>
          <p:cNvSpPr>
            <a:spLocks noChangeArrowheads="1"/>
          </p:cNvSpPr>
          <p:nvPr/>
        </p:nvSpPr>
        <p:spPr bwMode="blackWhite">
          <a:xfrm>
            <a:off x="1143000" y="3473450"/>
            <a:ext cx="3022600" cy="566738"/>
          </a:xfrm>
          <a:prstGeom prst="rect">
            <a:avLst/>
          </a:prstGeom>
          <a:solidFill>
            <a:srgbClr val="EDEEF3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0" latinLnBrk="0" hangingPunct="0"/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CONCAT</a:t>
            </a:r>
          </a:p>
        </p:txBody>
      </p:sp>
      <p:sp>
        <p:nvSpPr>
          <p:cNvPr id="176138" name="Rectangle 11"/>
          <p:cNvSpPr>
            <a:spLocks noChangeArrowheads="1"/>
          </p:cNvSpPr>
          <p:nvPr/>
        </p:nvSpPr>
        <p:spPr bwMode="blackWhite">
          <a:xfrm>
            <a:off x="4165600" y="3473450"/>
            <a:ext cx="9067800" cy="56673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두 문자열을 연결하여 반환</a:t>
            </a:r>
          </a:p>
        </p:txBody>
      </p:sp>
      <p:sp>
        <p:nvSpPr>
          <p:cNvPr id="1212428" name="Rectangle 12"/>
          <p:cNvSpPr>
            <a:spLocks noChangeArrowheads="1"/>
          </p:cNvSpPr>
          <p:nvPr/>
        </p:nvSpPr>
        <p:spPr bwMode="blackWhite">
          <a:xfrm>
            <a:off x="1114425" y="4086225"/>
            <a:ext cx="12091988" cy="1057275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>
                <a:latin typeface="HY중고딕" pitchFamily="18" charset="-127"/>
              </a:rPr>
              <a:t>SELECT  CONCAT('My Name is ', MEM_NAME)  FROM MEMBER;</a:t>
            </a:r>
            <a:endParaRPr lang="en-US" altLang="ko-KR" sz="2000">
              <a:latin typeface="HY중고딕" pitchFamily="18" charset="-127"/>
              <a:ea typeface="굴림체" pitchFamily="49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Rectangle 7"/>
          <p:cNvSpPr>
            <a:spLocks noChangeArrowheads="1"/>
          </p:cNvSpPr>
          <p:nvPr/>
        </p:nvSpPr>
        <p:spPr bwMode="blackWhite">
          <a:xfrm>
            <a:off x="1147763" y="1274763"/>
            <a:ext cx="3022600" cy="1625600"/>
          </a:xfrm>
          <a:prstGeom prst="rect">
            <a:avLst/>
          </a:prstGeom>
          <a:solidFill>
            <a:srgbClr val="EDEEF3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0" latinLnBrk="0" hangingPunct="0"/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LOWER,</a:t>
            </a:r>
          </a:p>
          <a:p>
            <a:pPr algn="ctr" eaLnBrk="0" latinLnBrk="0" hangingPunct="0"/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UPPER,</a:t>
            </a:r>
          </a:p>
          <a:p>
            <a:pPr algn="ctr" eaLnBrk="0" latinLnBrk="0" hangingPunct="0"/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INITCAP</a:t>
            </a:r>
          </a:p>
        </p:txBody>
      </p:sp>
      <p:sp>
        <p:nvSpPr>
          <p:cNvPr id="177155" name="Rectangle 8"/>
          <p:cNvSpPr>
            <a:spLocks noChangeArrowheads="1"/>
          </p:cNvSpPr>
          <p:nvPr/>
        </p:nvSpPr>
        <p:spPr bwMode="blackWhite">
          <a:xfrm>
            <a:off x="4170363" y="1274763"/>
            <a:ext cx="9067800" cy="16256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해당 문자나 문자열을 소문자로 반환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 </a:t>
            </a:r>
          </a:p>
          <a:p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대문자로 반환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</a:t>
            </a:r>
          </a:p>
          <a:p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첫 글자를 대문자로 나머지는 소문자로 반환</a:t>
            </a:r>
          </a:p>
        </p:txBody>
      </p:sp>
      <p:sp>
        <p:nvSpPr>
          <p:cNvPr id="978954" name="Rectangle 10"/>
          <p:cNvSpPr>
            <a:spLocks noChangeArrowheads="1"/>
          </p:cNvSpPr>
          <p:nvPr/>
        </p:nvSpPr>
        <p:spPr bwMode="blackWhite">
          <a:xfrm>
            <a:off x="1128713" y="3013075"/>
            <a:ext cx="12091987" cy="2843213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SELECT LOWER('DATA manipulation Language') "LOWER", </a:t>
            </a:r>
          </a:p>
          <a:p>
            <a:pPr defTabSz="282575">
              <a:buFont typeface="Wingdings" pitchFamily="2" charset="2"/>
              <a:buNone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             UPPER('DATA manipulation Language') "UPPER",</a:t>
            </a:r>
          </a:p>
          <a:p>
            <a:pPr defTabSz="282575">
              <a:buFont typeface="Wingdings" pitchFamily="2" charset="2"/>
              <a:buNone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             INITCAP('DATA manipulation Language') "INITCAP"</a:t>
            </a:r>
          </a:p>
          <a:p>
            <a:pPr defTabSz="282575">
              <a:buFont typeface="Wingdings" pitchFamily="2" charset="2"/>
              <a:buNone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FROM </a:t>
            </a:r>
            <a:r>
              <a:rPr lang="en-US" altLang="ko-KR" sz="2000" smtClean="0">
                <a:latin typeface="HY중고딕" pitchFamily="18" charset="-127"/>
                <a:ea typeface="굴림체" pitchFamily="49" charset="-127"/>
              </a:rPr>
              <a:t>dual;</a:t>
            </a: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None/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978957" name="Rectangle 13">
            <a:hlinkClick r:id="rId2"/>
          </p:cNvPr>
          <p:cNvSpPr>
            <a:spLocks noChangeArrowheads="1"/>
          </p:cNvSpPr>
          <p:nvPr/>
        </p:nvSpPr>
        <p:spPr bwMode="blackWhite">
          <a:xfrm>
            <a:off x="1128713" y="6196013"/>
            <a:ext cx="12091987" cy="2949575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Tx/>
              <a:buChar char="-"/>
              <a:defRPr/>
            </a:pP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회원테이블의 회원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ID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를 대문자로 </a:t>
            </a:r>
            <a:endParaRPr lang="en-US" altLang="ko-KR" sz="200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변환하여 검색하시오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?</a:t>
            </a:r>
          </a:p>
          <a:p>
            <a:pPr defTabSz="282575">
              <a:buFont typeface="Wingdings" pitchFamily="2" charset="2"/>
              <a:buNone/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(Alias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명은 변환 전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ID,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변환 후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ID )</a:t>
            </a:r>
          </a:p>
          <a:p>
            <a:pPr defTabSz="282575">
              <a:buFont typeface="Wingdings" pitchFamily="2" charset="2"/>
              <a:buNone/>
              <a:defRPr/>
            </a:pPr>
            <a:endParaRPr lang="en-US" altLang="ko-KR" sz="200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None/>
              <a:defRPr/>
            </a:pPr>
            <a:endParaRPr lang="en-US" altLang="ko-KR" sz="200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None/>
              <a:defRPr/>
            </a:pPr>
            <a:endParaRPr lang="en-US" altLang="ko-KR" sz="200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177158" name="Rectangle 15"/>
          <p:cNvSpPr>
            <a:spLocks noChangeArrowheads="1"/>
          </p:cNvSpPr>
          <p:nvPr/>
        </p:nvSpPr>
        <p:spPr bwMode="blackWhite">
          <a:xfrm>
            <a:off x="1149350" y="600075"/>
            <a:ext cx="6427788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함수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(</a:t>
            </a: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문자열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)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78" name="Rectangle 2"/>
          <p:cNvSpPr>
            <a:spLocks noChangeArrowheads="1"/>
          </p:cNvSpPr>
          <p:nvPr/>
        </p:nvSpPr>
        <p:spPr bwMode="blackWhite">
          <a:xfrm>
            <a:off x="1147763" y="1279525"/>
            <a:ext cx="3022600" cy="1625600"/>
          </a:xfrm>
          <a:prstGeom prst="rect">
            <a:avLst/>
          </a:prstGeom>
          <a:solidFill>
            <a:srgbClr val="EDEEF3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0" latinLnBrk="0" hangingPunct="0"/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LPAD,</a:t>
            </a:r>
          </a:p>
          <a:p>
            <a:pPr algn="ctr" eaLnBrk="0" latinLnBrk="0" hangingPunct="0"/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RPAD</a:t>
            </a:r>
          </a:p>
          <a:p>
            <a:pPr algn="ctr" eaLnBrk="0" latinLnBrk="0" hangingPunct="0"/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(c1, n, [c2])</a:t>
            </a:r>
          </a:p>
        </p:txBody>
      </p:sp>
      <p:sp>
        <p:nvSpPr>
          <p:cNvPr id="178179" name="Rectangle 3"/>
          <p:cNvSpPr>
            <a:spLocks noChangeArrowheads="1"/>
          </p:cNvSpPr>
          <p:nvPr/>
        </p:nvSpPr>
        <p:spPr bwMode="blackWhite">
          <a:xfrm>
            <a:off x="4170363" y="1279525"/>
            <a:ext cx="9067800" cy="16256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지정된 길이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n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에서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c1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을 채우고 남은 공간을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c2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로 채워서 반환한다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.</a:t>
            </a:r>
          </a:p>
        </p:txBody>
      </p:sp>
      <p:sp>
        <p:nvSpPr>
          <p:cNvPr id="1211396" name="Rectangle 4"/>
          <p:cNvSpPr>
            <a:spLocks noChangeArrowheads="1"/>
          </p:cNvSpPr>
          <p:nvPr/>
        </p:nvSpPr>
        <p:spPr bwMode="blackWhite">
          <a:xfrm>
            <a:off x="1128713" y="3014663"/>
            <a:ext cx="12091987" cy="2046287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SELECT LPAD ('Java', 10, '*') "LPAD", </a:t>
            </a:r>
          </a:p>
          <a:p>
            <a:pPr defTabSz="282575">
              <a:buFont typeface="Wingdings" pitchFamily="2" charset="2"/>
              <a:buNone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             RPAD ('Flex', 12, '^') "RPAD"</a:t>
            </a:r>
          </a:p>
          <a:p>
            <a:pPr defTabSz="282575">
              <a:buFont typeface="Wingdings" pitchFamily="2" charset="2"/>
              <a:buNone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FROM DUAL;</a:t>
            </a:r>
          </a:p>
          <a:p>
            <a:pPr defTabSz="282575">
              <a:buFont typeface="Wingdings" pitchFamily="2" charset="2"/>
              <a:buNone/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1211397" name="Rectangle 5">
            <a:hlinkClick r:id="rId2"/>
          </p:cNvPr>
          <p:cNvSpPr>
            <a:spLocks noChangeArrowheads="1"/>
          </p:cNvSpPr>
          <p:nvPr/>
        </p:nvSpPr>
        <p:spPr bwMode="blackWhite">
          <a:xfrm>
            <a:off x="1128713" y="5287963"/>
            <a:ext cx="12091987" cy="4535487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 typeface="Wingdings" pitchFamily="2" charset="2"/>
              <a:buNone/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상품테이블의 소비자가격과  소비자가격을 치환화여 다음과 같이 출력되게 하시오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?</a:t>
            </a:r>
          </a:p>
          <a:p>
            <a:pPr defTabSz="282575">
              <a:defRPr/>
            </a:pPr>
            <a:r>
              <a:rPr lang="en-US" altLang="ko-KR" sz="1600" err="1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prod_price</a:t>
            </a:r>
            <a:r>
              <a:rPr lang="en-US" altLang="ko-KR" sz="16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   </a:t>
            </a:r>
            <a:r>
              <a:rPr lang="en-US" altLang="ko-KR" sz="1600" err="1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prod_result</a:t>
            </a:r>
            <a:endParaRPr lang="en-US" altLang="ko-KR" sz="1600">
              <a:solidFill>
                <a:srgbClr val="000066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16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-------------------------------------------------------</a:t>
            </a:r>
          </a:p>
          <a:p>
            <a:pPr defTabSz="282575">
              <a:defRPr/>
            </a:pPr>
            <a:r>
              <a:rPr lang="en-US" altLang="ko-KR" sz="16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  290000	   ****290000</a:t>
            </a:r>
          </a:p>
          <a:p>
            <a:pPr defTabSz="282575">
              <a:defRPr/>
            </a:pPr>
            <a:r>
              <a:rPr lang="en-US" altLang="ko-KR" sz="16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  390000	   ****390000</a:t>
            </a:r>
          </a:p>
          <a:p>
            <a:pPr defTabSz="282575">
              <a:defRPr/>
            </a:pPr>
            <a:r>
              <a:rPr lang="en-US" altLang="ko-KR" sz="16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  490000	   ****490000</a:t>
            </a:r>
          </a:p>
          <a:p>
            <a:pPr defTabSz="282575">
              <a:defRPr/>
            </a:pPr>
            <a:r>
              <a:rPr lang="en-US" altLang="ko-KR" sz="16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1780000	        ***1780000</a:t>
            </a:r>
          </a:p>
          <a:p>
            <a:pPr defTabSz="282575">
              <a:defRPr/>
            </a:pPr>
            <a:r>
              <a:rPr lang="en-US" altLang="ko-KR" sz="16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2780000        ***2780000</a:t>
            </a:r>
          </a:p>
          <a:p>
            <a:pPr defTabSz="282575">
              <a:defRPr/>
            </a:pPr>
            <a:r>
              <a:rPr lang="en-US" altLang="ko-KR" sz="16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     …                   …   </a:t>
            </a:r>
          </a:p>
        </p:txBody>
      </p:sp>
      <p:sp>
        <p:nvSpPr>
          <p:cNvPr id="178182" name="Rectangle 6"/>
          <p:cNvSpPr>
            <a:spLocks noChangeArrowheads="1"/>
          </p:cNvSpPr>
          <p:nvPr/>
        </p:nvSpPr>
        <p:spPr bwMode="blackWhite">
          <a:xfrm>
            <a:off x="1149350" y="600075"/>
            <a:ext cx="6427788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함수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(</a:t>
            </a: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문자열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)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02" name="Rectangle 2"/>
          <p:cNvSpPr>
            <a:spLocks noChangeArrowheads="1"/>
          </p:cNvSpPr>
          <p:nvPr/>
        </p:nvSpPr>
        <p:spPr bwMode="blackWhite">
          <a:xfrm>
            <a:off x="1149350" y="600075"/>
            <a:ext cx="6427788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함수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(</a:t>
            </a: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문자열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)</a:t>
            </a:r>
          </a:p>
        </p:txBody>
      </p:sp>
      <p:sp>
        <p:nvSpPr>
          <p:cNvPr id="179203" name="Rectangle 9"/>
          <p:cNvSpPr>
            <a:spLocks noChangeArrowheads="1"/>
          </p:cNvSpPr>
          <p:nvPr/>
        </p:nvSpPr>
        <p:spPr bwMode="blackWhite">
          <a:xfrm>
            <a:off x="1147763" y="1320800"/>
            <a:ext cx="3022600" cy="1584325"/>
          </a:xfrm>
          <a:prstGeom prst="rect">
            <a:avLst/>
          </a:prstGeom>
          <a:solidFill>
            <a:srgbClr val="EDEEF3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0" latinLnBrk="0" hangingPunct="0"/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LTRIM,</a:t>
            </a:r>
          </a:p>
          <a:p>
            <a:pPr algn="ctr" eaLnBrk="0" latinLnBrk="0" hangingPunct="0"/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RTRIM</a:t>
            </a:r>
          </a:p>
          <a:p>
            <a:pPr algn="ctr" eaLnBrk="0" latinLnBrk="0" hangingPunct="0"/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(c1, [c2])</a:t>
            </a:r>
          </a:p>
        </p:txBody>
      </p:sp>
      <p:sp>
        <p:nvSpPr>
          <p:cNvPr id="179204" name="Rectangle 10"/>
          <p:cNvSpPr>
            <a:spLocks noChangeArrowheads="1"/>
          </p:cNvSpPr>
          <p:nvPr/>
        </p:nvSpPr>
        <p:spPr bwMode="blackWhite">
          <a:xfrm>
            <a:off x="4170363" y="1320800"/>
            <a:ext cx="9067800" cy="158432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LTRIM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은 좌측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 </a:t>
            </a:r>
          </a:p>
          <a:p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RTRIM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은 우측의 공백문자를 제거</a:t>
            </a:r>
          </a:p>
          <a:p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c2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문자가 있는 경우 일치하는 문자를 제거 </a:t>
            </a:r>
          </a:p>
        </p:txBody>
      </p:sp>
      <p:sp>
        <p:nvSpPr>
          <p:cNvPr id="979979" name="Rectangle 11"/>
          <p:cNvSpPr>
            <a:spLocks noChangeArrowheads="1"/>
          </p:cNvSpPr>
          <p:nvPr/>
        </p:nvSpPr>
        <p:spPr bwMode="blackWhite">
          <a:xfrm>
            <a:off x="1128713" y="3017838"/>
            <a:ext cx="12091987" cy="3178175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SELECT '&lt;' || LTRIM('     AAA     ') || '&gt;' "LTRIM1",</a:t>
            </a: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             '&lt;' || LTRIM('Hello World', 'He') || '&gt;' "LTRIM2" </a:t>
            </a: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FROM DUAL;</a:t>
            </a:r>
          </a:p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SELECT '&lt;' || RTRIM('     A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A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A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') || '&gt;' "RTRIM1",</a:t>
            </a: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             '&lt;' || RTRIM('Hello World', 'ld') || '&gt;' "RTRIM2"</a:t>
            </a: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FROM DUAL;</a:t>
            </a:r>
          </a:p>
          <a:p>
            <a:pPr defTabSz="282575">
              <a:buFont typeface="Wingdings" pitchFamily="2" charset="2"/>
              <a:buChar char="l"/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179206" name="Rectangle 14"/>
          <p:cNvSpPr>
            <a:spLocks noChangeArrowheads="1"/>
          </p:cNvSpPr>
          <p:nvPr/>
        </p:nvSpPr>
        <p:spPr bwMode="blackWhite">
          <a:xfrm>
            <a:off x="1128713" y="6196013"/>
            <a:ext cx="3022600" cy="1131887"/>
          </a:xfrm>
          <a:prstGeom prst="rect">
            <a:avLst/>
          </a:prstGeom>
          <a:solidFill>
            <a:srgbClr val="EDEEF3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0" latinLnBrk="0" hangingPunct="0"/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TRIM</a:t>
            </a:r>
          </a:p>
        </p:txBody>
      </p:sp>
      <p:sp>
        <p:nvSpPr>
          <p:cNvPr id="179207" name="Rectangle 15"/>
          <p:cNvSpPr>
            <a:spLocks noChangeArrowheads="1"/>
          </p:cNvSpPr>
          <p:nvPr/>
        </p:nvSpPr>
        <p:spPr bwMode="blackWhite">
          <a:xfrm>
            <a:off x="4151313" y="6196013"/>
            <a:ext cx="9069387" cy="113188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1600">
                <a:latin typeface="HY중고딕" pitchFamily="18" charset="-127"/>
                <a:ea typeface="굴림체" pitchFamily="49" charset="-127"/>
              </a:rPr>
              <a:t>LTRIM, RTRIM</a:t>
            </a:r>
            <a:r>
              <a:rPr lang="ko-KR" altLang="en-US" sz="1600">
                <a:latin typeface="HY중고딕" pitchFamily="18" charset="-127"/>
                <a:ea typeface="굴림체" pitchFamily="49" charset="-127"/>
              </a:rPr>
              <a:t>함수를 조합한 형태</a:t>
            </a:r>
            <a:r>
              <a:rPr lang="en-US" altLang="ko-KR" sz="16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( [ [LEADING|TRAILING|BOTH] [c1] FROM] source )</a:t>
            </a:r>
          </a:p>
          <a:p>
            <a:r>
              <a:rPr lang="en-US" altLang="ko-KR" sz="16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: </a:t>
            </a:r>
            <a:r>
              <a:rPr lang="ko-KR" altLang="en-US" sz="16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문자열의 앞</a:t>
            </a:r>
            <a:r>
              <a:rPr lang="en-US" altLang="ko-KR" sz="16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16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뒤</a:t>
            </a:r>
            <a:r>
              <a:rPr lang="en-US" altLang="ko-KR" sz="16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16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또는 앞뒤에서 공백 문자를 제거함</a:t>
            </a:r>
            <a:r>
              <a:rPr lang="en-US" altLang="ko-KR" sz="16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  </a:t>
            </a:r>
            <a:endParaRPr lang="en-US" altLang="ko-KR" sz="1600"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979984" name="Rectangle 16"/>
          <p:cNvSpPr>
            <a:spLocks noChangeArrowheads="1"/>
          </p:cNvSpPr>
          <p:nvPr/>
        </p:nvSpPr>
        <p:spPr bwMode="blackWhite">
          <a:xfrm>
            <a:off x="1128713" y="7440613"/>
            <a:ext cx="12091987" cy="2951162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SELECT '&lt;' || TRIM('     AAA     ') || '&gt;'  TRIM1,</a:t>
            </a: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  '&lt;' || TRIM(LEADING 'a' FROM '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aaAaBaAaa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') || '&gt;'  TRIM2,</a:t>
            </a: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  '&lt;' || TRIM(TRAILING 'a' FROM '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aaAaBaAaa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') || '&gt;'  TRIM3,</a:t>
            </a: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  '&lt;' || TRIM(BOTH 'a' FROM '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aaAaBaAaa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') || '&gt;'  TRIM4, </a:t>
            </a:r>
          </a:p>
          <a:p>
            <a:pPr defTabSz="282575">
              <a:defRPr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     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'&lt;' || TRIM( 'a' FROM '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aaAaBaAaa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') || '&gt;'  TRIM5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</a:t>
            </a: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FROM DUAL;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Rectangle 3074"/>
          <p:cNvSpPr>
            <a:spLocks noChangeArrowheads="1"/>
          </p:cNvSpPr>
          <p:nvPr/>
        </p:nvSpPr>
        <p:spPr bwMode="blackWhite">
          <a:xfrm>
            <a:off x="1147763" y="600075"/>
            <a:ext cx="6427787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함수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(</a:t>
            </a: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문자열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)</a:t>
            </a:r>
          </a:p>
        </p:txBody>
      </p:sp>
      <p:sp>
        <p:nvSpPr>
          <p:cNvPr id="180227" name="Rectangle 3081"/>
          <p:cNvSpPr>
            <a:spLocks noChangeArrowheads="1"/>
          </p:cNvSpPr>
          <p:nvPr/>
        </p:nvSpPr>
        <p:spPr bwMode="blackWhite">
          <a:xfrm>
            <a:off x="1128713" y="1204913"/>
            <a:ext cx="3022600" cy="2155825"/>
          </a:xfrm>
          <a:prstGeom prst="rect">
            <a:avLst/>
          </a:prstGeom>
          <a:solidFill>
            <a:srgbClr val="EDEEF3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0" latinLnBrk="0" hangingPunct="0"/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SUBSTR</a:t>
            </a:r>
          </a:p>
          <a:p>
            <a:pPr algn="ctr" eaLnBrk="0" latinLnBrk="0" hangingPunct="0"/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(c, m, [n])</a:t>
            </a:r>
          </a:p>
        </p:txBody>
      </p:sp>
      <p:sp>
        <p:nvSpPr>
          <p:cNvPr id="180228" name="Rectangle 3082"/>
          <p:cNvSpPr>
            <a:spLocks noChangeArrowheads="1"/>
          </p:cNvSpPr>
          <p:nvPr/>
        </p:nvSpPr>
        <p:spPr bwMode="blackWhite">
          <a:xfrm>
            <a:off x="4149725" y="1222375"/>
            <a:ext cx="9067800" cy="2138363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문자열의 일부분을 선택 </a:t>
            </a:r>
          </a:p>
          <a:p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c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문자열의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m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위치부터 길이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n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만큼의 문자 리턴</a:t>
            </a:r>
          </a:p>
          <a:p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m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이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0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또는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1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이면 첫 글자를 의미</a:t>
            </a:r>
          </a:p>
          <a:p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m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이 음수이면 뒤쪽에서부터 처리 </a:t>
            </a:r>
          </a:p>
        </p:txBody>
      </p:sp>
      <p:sp>
        <p:nvSpPr>
          <p:cNvPr id="621582" name="Rectangle 3086"/>
          <p:cNvSpPr>
            <a:spLocks noChangeArrowheads="1"/>
          </p:cNvSpPr>
          <p:nvPr/>
        </p:nvSpPr>
        <p:spPr bwMode="blackWhite">
          <a:xfrm>
            <a:off x="1128713" y="3586163"/>
            <a:ext cx="12091987" cy="3970337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SELECT SUBSTR('SQL PROJECT', 1, 3)  RESULT1,</a:t>
            </a: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             SUBSTR('SQL PROJECT', 5)  RESULT2,</a:t>
            </a: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             SUBSTR('SQL PROJECT', -7, 3) RESULT3</a:t>
            </a:r>
            <a:br>
              <a:rPr lang="en-US" altLang="ko-KR" sz="2000">
                <a:latin typeface="HY중고딕" pitchFamily="18" charset="-127"/>
                <a:ea typeface="굴림체" pitchFamily="49" charset="-127"/>
              </a:rPr>
            </a:b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FROM DUAL;</a:t>
            </a:r>
          </a:p>
          <a:p>
            <a:pPr defTabSz="282575">
              <a:defRPr/>
            </a:pPr>
            <a:endParaRPr lang="en-US" altLang="ko-KR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-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회원테이블의 성씨 조회</a:t>
            </a:r>
          </a:p>
          <a:p>
            <a:pPr defTabSz="282575"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SELECT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mem_id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   SUBSTR(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mem_name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 1, 1)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성씨</a:t>
            </a:r>
          </a:p>
          <a:p>
            <a:pPr defTabSz="282575"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  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FROM </a:t>
            </a:r>
            <a:r>
              <a:rPr lang="en-US" altLang="ko-KR" sz="2000" smtClean="0">
                <a:latin typeface="HY중고딕" pitchFamily="18" charset="-127"/>
                <a:ea typeface="굴림체" pitchFamily="49" charset="-127"/>
              </a:rPr>
              <a:t>member;</a:t>
            </a:r>
            <a:endParaRPr lang="en-US" altLang="ko-KR" sz="2000"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621585" name="Rectangle 3089">
            <a:hlinkClick r:id="rId3"/>
          </p:cNvPr>
          <p:cNvSpPr>
            <a:spLocks noChangeArrowheads="1"/>
          </p:cNvSpPr>
          <p:nvPr/>
        </p:nvSpPr>
        <p:spPr bwMode="blackWhite">
          <a:xfrm>
            <a:off x="1128713" y="7669213"/>
            <a:ext cx="12091987" cy="2606675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Tx/>
              <a:buChar char="-"/>
              <a:defRPr/>
            </a:pP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상품테이블의 상품명의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4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째 자리부터 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2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글자가</a:t>
            </a:r>
            <a:endParaRPr lang="en-US" altLang="ko-KR" sz="200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'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칼라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'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인 상품의 상품코드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상품명을 검색하시오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?</a:t>
            </a:r>
          </a:p>
          <a:p>
            <a:pPr defTabSz="282575">
              <a:buFont typeface="Wingdings" pitchFamily="2" charset="2"/>
              <a:buNone/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 ( Alias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명은 상품코드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상품명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)</a:t>
            </a:r>
          </a:p>
          <a:p>
            <a:pPr defTabSz="282575"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Char char="l"/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2" name="포인트가 5개인 별 1"/>
          <p:cNvSpPr/>
          <p:nvPr/>
        </p:nvSpPr>
        <p:spPr bwMode="auto">
          <a:xfrm>
            <a:off x="1368252" y="1584251"/>
            <a:ext cx="360040" cy="360040"/>
          </a:xfrm>
          <a:prstGeom prst="star5">
            <a:avLst/>
          </a:prstGeom>
          <a:solidFill>
            <a:srgbClr val="FF0066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휴먼둥근고딕" pitchFamily="2" charset="-127"/>
            </a:endParaRPr>
          </a:p>
        </p:txBody>
      </p:sp>
      <p:sp>
        <p:nvSpPr>
          <p:cNvPr id="9" name="포인트가 5개인 별 8"/>
          <p:cNvSpPr/>
          <p:nvPr/>
        </p:nvSpPr>
        <p:spPr bwMode="auto">
          <a:xfrm>
            <a:off x="1655582" y="1584251"/>
            <a:ext cx="360040" cy="360040"/>
          </a:xfrm>
          <a:prstGeom prst="star5">
            <a:avLst/>
          </a:prstGeom>
          <a:solidFill>
            <a:srgbClr val="FF0066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휴먼둥근고딕" pitchFamily="2" charset="-127"/>
            </a:endParaRPr>
          </a:p>
        </p:txBody>
      </p:sp>
      <p:sp>
        <p:nvSpPr>
          <p:cNvPr id="12" name="포인트가 5개인 별 11"/>
          <p:cNvSpPr/>
          <p:nvPr/>
        </p:nvSpPr>
        <p:spPr bwMode="auto">
          <a:xfrm>
            <a:off x="1987912" y="1584251"/>
            <a:ext cx="360040" cy="360040"/>
          </a:xfrm>
          <a:prstGeom prst="star5">
            <a:avLst/>
          </a:prstGeom>
          <a:solidFill>
            <a:srgbClr val="FF0066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휴먼둥근고딕" pitchFamily="2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50" name="Rectangle 1029"/>
          <p:cNvSpPr>
            <a:spLocks noChangeArrowheads="1"/>
          </p:cNvSpPr>
          <p:nvPr/>
        </p:nvSpPr>
        <p:spPr bwMode="blackWhite">
          <a:xfrm>
            <a:off x="1147763" y="4221163"/>
            <a:ext cx="3022600" cy="1587500"/>
          </a:xfrm>
          <a:prstGeom prst="rect">
            <a:avLst/>
          </a:prstGeom>
          <a:solidFill>
            <a:srgbClr val="EDEEF3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0" latinLnBrk="0" hangingPunct="0"/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TRANSLATE</a:t>
            </a:r>
          </a:p>
          <a:p>
            <a:pPr algn="ctr" eaLnBrk="0" latinLnBrk="0" hangingPunct="0"/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(c1, c2, c3)</a:t>
            </a:r>
          </a:p>
        </p:txBody>
      </p:sp>
      <p:sp>
        <p:nvSpPr>
          <p:cNvPr id="181251" name="Rectangle 1030"/>
          <p:cNvSpPr>
            <a:spLocks noChangeArrowheads="1"/>
          </p:cNvSpPr>
          <p:nvPr/>
        </p:nvSpPr>
        <p:spPr bwMode="blackWhite">
          <a:xfrm>
            <a:off x="4170363" y="4221163"/>
            <a:ext cx="9067800" cy="15875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>
              <a:lnSpc>
                <a:spcPct val="110000"/>
              </a:lnSpc>
              <a:buFont typeface="Wingdings" pitchFamily="2" charset="2"/>
              <a:buNone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c1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문자열에 포함된 문자 중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c2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에 지정된 문자가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c3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문자로 각각 변경</a:t>
            </a:r>
          </a:p>
          <a:p>
            <a:pPr>
              <a:lnSpc>
                <a:spcPct val="110000"/>
              </a:lnSpc>
              <a:buFont typeface="Wingdings" pitchFamily="2" charset="2"/>
              <a:buNone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c3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문자가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c2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보다 적은 경우  해당 문자는 제거</a:t>
            </a:r>
          </a:p>
        </p:txBody>
      </p:sp>
      <p:sp>
        <p:nvSpPr>
          <p:cNvPr id="620562" name="Rectangle 1042"/>
          <p:cNvSpPr>
            <a:spLocks noChangeArrowheads="1"/>
          </p:cNvSpPr>
          <p:nvPr/>
        </p:nvSpPr>
        <p:spPr bwMode="blackWhite">
          <a:xfrm>
            <a:off x="1119188" y="5897563"/>
            <a:ext cx="12091987" cy="1658937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SELECT </a:t>
            </a:r>
            <a:br>
              <a:rPr lang="en-US" altLang="ko-KR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</a:br>
            <a:r>
              <a:rPr lang="en-US" altLang="ko-KR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      TRANSLATE('2009-02-28', '0123456789-',  'ABCDEFGHIJK')  RESULT</a:t>
            </a:r>
            <a:br>
              <a:rPr lang="en-US" altLang="ko-KR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</a:br>
            <a:r>
              <a:rPr lang="en-US" altLang="ko-KR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   FROM DUAL;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</a:p>
        </p:txBody>
      </p:sp>
      <p:sp>
        <p:nvSpPr>
          <p:cNvPr id="620566" name="Rectangle 1046">
            <a:hlinkClick r:id="rId2"/>
          </p:cNvPr>
          <p:cNvSpPr>
            <a:spLocks noChangeArrowheads="1"/>
          </p:cNvSpPr>
          <p:nvPr/>
        </p:nvSpPr>
        <p:spPr bwMode="blackWhite">
          <a:xfrm>
            <a:off x="1119188" y="1317625"/>
            <a:ext cx="12091987" cy="2722563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Tx/>
              <a:buChar char="-"/>
              <a:defRPr/>
            </a:pPr>
            <a:endParaRPr lang="en-US" altLang="ko-KR" sz="200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buFontTx/>
              <a:buChar char="-"/>
              <a:defRPr/>
            </a:pP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상품테이블의 상품코드에서 왼쪽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4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자리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 </a:t>
            </a:r>
          </a:p>
          <a:p>
            <a:pPr defTabSz="282575"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오른쪽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6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자리를 검색하시오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?</a:t>
            </a:r>
          </a:p>
          <a:p>
            <a:pPr defTabSz="282575">
              <a:buFont typeface="Wingdings" pitchFamily="2" charset="2"/>
              <a:buNone/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 (Alias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명은 상품코드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  </a:t>
            </a:r>
            <a:r>
              <a:rPr lang="ko-KR" altLang="en-US" sz="2000" err="1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대분류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 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순번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)</a:t>
            </a:r>
          </a:p>
          <a:p>
            <a:pPr defTabSz="282575">
              <a:buFont typeface="Wingdings" pitchFamily="2" charset="2"/>
              <a:buNone/>
              <a:defRPr/>
            </a:pPr>
            <a:endParaRPr lang="en-US" altLang="ko-KR" sz="200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Char char="l"/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181254" name="Rectangle 1049"/>
          <p:cNvSpPr>
            <a:spLocks noChangeArrowheads="1"/>
          </p:cNvSpPr>
          <p:nvPr/>
        </p:nvSpPr>
        <p:spPr bwMode="blackWhite">
          <a:xfrm>
            <a:off x="1149350" y="600075"/>
            <a:ext cx="6427788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함수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(</a:t>
            </a: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문자열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)</a:t>
            </a:r>
          </a:p>
        </p:txBody>
      </p:sp>
      <p:sp>
        <p:nvSpPr>
          <p:cNvPr id="620571" name="Rectangle 1051">
            <a:hlinkClick r:id="rId2"/>
          </p:cNvPr>
          <p:cNvSpPr>
            <a:spLocks noChangeArrowheads="1"/>
          </p:cNvSpPr>
          <p:nvPr/>
        </p:nvSpPr>
        <p:spPr bwMode="blackWhite">
          <a:xfrm>
            <a:off x="1128713" y="7669213"/>
            <a:ext cx="12091987" cy="2493962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Tx/>
              <a:buChar char="-"/>
              <a:defRPr/>
            </a:pPr>
            <a:endParaRPr lang="en-US" altLang="ko-KR" sz="200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buFontTx/>
              <a:buChar char="-"/>
              <a:defRPr/>
            </a:pPr>
            <a:endParaRPr lang="en-US" altLang="ko-KR" sz="200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buFontTx/>
              <a:buChar char="-"/>
              <a:defRPr/>
            </a:pP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회원테이블의 회원아이디에서 숫자를 </a:t>
            </a:r>
            <a:endParaRPr lang="en-US" altLang="ko-KR" sz="200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제거하여 출력하시오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?</a:t>
            </a:r>
          </a:p>
          <a:p>
            <a:pPr defTabSz="282575">
              <a:buFont typeface="Wingdings" pitchFamily="2" charset="2"/>
              <a:buNone/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(Alias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명은 회원아이디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 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변환아이디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)</a:t>
            </a:r>
          </a:p>
          <a:p>
            <a:pPr defTabSz="282575">
              <a:buFont typeface="Wingdings" pitchFamily="2" charset="2"/>
              <a:buNone/>
              <a:defRPr/>
            </a:pPr>
            <a:endParaRPr lang="en-US" altLang="ko-KR" sz="200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Char char="l"/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001" name="Rectangle 9"/>
          <p:cNvSpPr>
            <a:spLocks noChangeArrowheads="1"/>
          </p:cNvSpPr>
          <p:nvPr/>
        </p:nvSpPr>
        <p:spPr bwMode="blackWhite">
          <a:xfrm>
            <a:off x="1128713" y="3013075"/>
            <a:ext cx="12091987" cy="3514725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SELECT REPLACE('SQL Project', 'SQL', 'SSQQLL')  AS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문자치환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1,</a:t>
            </a:r>
            <a:br>
              <a:rPr lang="en-US" altLang="ko-KR" sz="2000">
                <a:latin typeface="HY중고딕" pitchFamily="18" charset="-127"/>
                <a:ea typeface="굴림체" pitchFamily="49" charset="-127"/>
              </a:rPr>
            </a:b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             REPLACE('Java Flex Via', 'a')                         AS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문자치환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2            </a:t>
            </a:r>
            <a:br>
              <a:rPr lang="en-US" altLang="ko-KR" sz="2000">
                <a:latin typeface="HY중고딕" pitchFamily="18" charset="-127"/>
                <a:ea typeface="굴림체" pitchFamily="49" charset="-127"/>
              </a:rPr>
            </a:b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FROM DUAL;</a:t>
            </a:r>
          </a:p>
          <a:p>
            <a:pPr defTabSz="282575">
              <a:buFont typeface="Wingdings" pitchFamily="2" charset="2"/>
              <a:buChar char="l"/>
              <a:defRPr/>
            </a:pPr>
            <a:endParaRPr lang="en-US" altLang="ko-KR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거래처 테이블의 </a:t>
            </a:r>
            <a:r>
              <a:rPr lang="ko-KR" altLang="en-US" sz="2000" err="1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거래처명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중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'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삼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' --&gt; '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육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'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으로 치환</a:t>
            </a:r>
          </a:p>
          <a:p>
            <a:pPr defTabSz="282575"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SELECT BUYER_NAME, REPLACE(BUYER_NAME, '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삼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', '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육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') "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삼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-&gt;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육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"</a:t>
            </a: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FROM BUYER;</a:t>
            </a:r>
          </a:p>
        </p:txBody>
      </p:sp>
      <p:sp>
        <p:nvSpPr>
          <p:cNvPr id="182275" name="Rectangle 10"/>
          <p:cNvSpPr>
            <a:spLocks noChangeArrowheads="1"/>
          </p:cNvSpPr>
          <p:nvPr/>
        </p:nvSpPr>
        <p:spPr bwMode="blackWhite">
          <a:xfrm>
            <a:off x="1147763" y="1320800"/>
            <a:ext cx="3022600" cy="1579563"/>
          </a:xfrm>
          <a:prstGeom prst="rect">
            <a:avLst/>
          </a:prstGeom>
          <a:solidFill>
            <a:srgbClr val="EDEEF3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0" latinLnBrk="0" hangingPunct="0"/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REPLACE</a:t>
            </a:r>
          </a:p>
          <a:p>
            <a:pPr algn="ctr" eaLnBrk="0" latinLnBrk="0" hangingPunct="0"/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(c1, c2, [c3])</a:t>
            </a:r>
          </a:p>
        </p:txBody>
      </p:sp>
      <p:sp>
        <p:nvSpPr>
          <p:cNvPr id="182276" name="Rectangle 11"/>
          <p:cNvSpPr>
            <a:spLocks noChangeArrowheads="1"/>
          </p:cNvSpPr>
          <p:nvPr/>
        </p:nvSpPr>
        <p:spPr bwMode="blackWhite">
          <a:xfrm>
            <a:off x="4170363" y="1320800"/>
            <a:ext cx="9067800" cy="1579563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문자나 문자열을 치환 </a:t>
            </a:r>
          </a:p>
          <a:p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c1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에 포함된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c2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문자를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c3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값으로 치환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</a:t>
            </a:r>
          </a:p>
          <a:p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c3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가 없는 경우 찾은 문자를 제거한다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.</a:t>
            </a:r>
          </a:p>
        </p:txBody>
      </p:sp>
      <p:sp>
        <p:nvSpPr>
          <p:cNvPr id="981008" name="Rectangle 16">
            <a:hlinkClick r:id="rId2"/>
          </p:cNvPr>
          <p:cNvSpPr>
            <a:spLocks noChangeArrowheads="1"/>
          </p:cNvSpPr>
          <p:nvPr/>
        </p:nvSpPr>
        <p:spPr bwMode="blackWhite">
          <a:xfrm>
            <a:off x="1128713" y="6756400"/>
            <a:ext cx="12091987" cy="2159000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Tx/>
              <a:buChar char="-"/>
              <a:defRPr/>
            </a:pPr>
            <a:endParaRPr lang="en-US" altLang="ko-KR" sz="200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buFontTx/>
              <a:buChar char="-"/>
              <a:defRPr/>
            </a:pP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회원테이블의 회원성명 중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'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이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' --&gt; '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리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'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로</a:t>
            </a:r>
            <a:endParaRPr lang="en-US" altLang="ko-KR" sz="200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치환 검색하시오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?</a:t>
            </a:r>
          </a:p>
          <a:p>
            <a:pPr defTabSz="282575">
              <a:buFont typeface="Wingdings" pitchFamily="2" charset="2"/>
              <a:buNone/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 (Alias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명은 </a:t>
            </a:r>
            <a:r>
              <a:rPr lang="ko-KR" altLang="en-US" sz="2000" err="1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회원명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회원명치환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)</a:t>
            </a:r>
          </a:p>
          <a:p>
            <a:pPr defTabSz="282575"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182278" name="Rectangle 17"/>
          <p:cNvSpPr>
            <a:spLocks noChangeArrowheads="1"/>
          </p:cNvSpPr>
          <p:nvPr/>
        </p:nvSpPr>
        <p:spPr bwMode="blackWhite">
          <a:xfrm>
            <a:off x="1149350" y="600075"/>
            <a:ext cx="6427788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함수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(</a:t>
            </a: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문자열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)</a:t>
            </a:r>
          </a:p>
        </p:txBody>
      </p:sp>
      <p:sp>
        <p:nvSpPr>
          <p:cNvPr id="8" name="포인트가 5개인 별 7"/>
          <p:cNvSpPr/>
          <p:nvPr/>
        </p:nvSpPr>
        <p:spPr bwMode="auto">
          <a:xfrm>
            <a:off x="1295542" y="1727576"/>
            <a:ext cx="360040" cy="360040"/>
          </a:xfrm>
          <a:prstGeom prst="star5">
            <a:avLst/>
          </a:prstGeom>
          <a:solidFill>
            <a:srgbClr val="FF0066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휴먼둥근고딕" pitchFamily="2" charset="-127"/>
            </a:endParaRPr>
          </a:p>
        </p:txBody>
      </p:sp>
      <p:sp>
        <p:nvSpPr>
          <p:cNvPr id="9" name="포인트가 5개인 별 8"/>
          <p:cNvSpPr/>
          <p:nvPr/>
        </p:nvSpPr>
        <p:spPr bwMode="auto">
          <a:xfrm>
            <a:off x="1627872" y="1727576"/>
            <a:ext cx="360040" cy="360040"/>
          </a:xfrm>
          <a:prstGeom prst="star5">
            <a:avLst/>
          </a:prstGeom>
          <a:solidFill>
            <a:srgbClr val="FF0066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휴먼둥근고딕" pitchFamily="2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98" name="Rectangle 5"/>
          <p:cNvSpPr>
            <a:spLocks noChangeArrowheads="1"/>
          </p:cNvSpPr>
          <p:nvPr/>
        </p:nvSpPr>
        <p:spPr bwMode="blackWhite">
          <a:xfrm>
            <a:off x="1147763" y="4948238"/>
            <a:ext cx="3022600" cy="1020762"/>
          </a:xfrm>
          <a:prstGeom prst="rect">
            <a:avLst/>
          </a:prstGeom>
          <a:solidFill>
            <a:srgbClr val="EDEEF3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LENGTH</a:t>
            </a:r>
          </a:p>
          <a:p>
            <a:pPr algn="ctr"/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LENGTHB</a:t>
            </a:r>
            <a:endParaRPr lang="en-US" altLang="ko-KR" sz="1600">
              <a:solidFill>
                <a:srgbClr val="FFCCFF"/>
              </a:solidFill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183299" name="Rectangle 6"/>
          <p:cNvSpPr>
            <a:spLocks noChangeArrowheads="1"/>
          </p:cNvSpPr>
          <p:nvPr/>
        </p:nvSpPr>
        <p:spPr bwMode="blackWhite">
          <a:xfrm>
            <a:off x="4170363" y="4948238"/>
            <a:ext cx="9067800" cy="102076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>
              <a:lnSpc>
                <a:spcPct val="110000"/>
              </a:lnSpc>
              <a:buFont typeface="Wingdings" pitchFamily="2" charset="2"/>
              <a:buNone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문자열의 길이를 돌려준다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.</a:t>
            </a:r>
          </a:p>
          <a:p>
            <a:pPr>
              <a:lnSpc>
                <a:spcPct val="110000"/>
              </a:lnSpc>
              <a:buFont typeface="Wingdings" pitchFamily="2" charset="2"/>
              <a:buNone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한글은 </a:t>
            </a:r>
            <a:r>
              <a:rPr lang="en-US" altLang="ko-KR" sz="2000" smtClean="0">
                <a:latin typeface="HY중고딕" pitchFamily="18" charset="-127"/>
                <a:ea typeface="굴림체" pitchFamily="49" charset="-127"/>
              </a:rPr>
              <a:t>3</a:t>
            </a:r>
            <a:r>
              <a:rPr lang="ko-KR" altLang="en-US" sz="2000" smtClean="0">
                <a:latin typeface="HY중고딕" pitchFamily="18" charset="-127"/>
                <a:ea typeface="굴림체" pitchFamily="49" charset="-127"/>
              </a:rPr>
              <a:t>바이트로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여김</a:t>
            </a:r>
            <a:endParaRPr lang="en-US" altLang="ko-KR" sz="2000"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983047" name="Rectangle 7"/>
          <p:cNvSpPr>
            <a:spLocks noChangeArrowheads="1"/>
          </p:cNvSpPr>
          <p:nvPr/>
        </p:nvSpPr>
        <p:spPr bwMode="blackWhite">
          <a:xfrm>
            <a:off x="1119188" y="6080125"/>
            <a:ext cx="12091987" cy="4189413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SELECT LENGTH('SQL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프로젝트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') "LENGTH", </a:t>
            </a:r>
          </a:p>
          <a:p>
            <a:pPr defTabSz="282575">
              <a:buFont typeface="Wingdings" pitchFamily="2" charset="2"/>
              <a:buNone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            LENGTHB('SQL </a:t>
            </a:r>
            <a:r>
              <a:rPr lang="ko-KR" altLang="en-US">
                <a:latin typeface="HY중고딕" pitchFamily="18" charset="-127"/>
              </a:rPr>
              <a:t>프로젝트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') "</a:t>
            </a:r>
            <a:r>
              <a:rPr lang="en-US" altLang="ko-KR" sz="2000" smtClean="0">
                <a:latin typeface="HY중고딕" pitchFamily="18" charset="-127"/>
                <a:ea typeface="굴림체" pitchFamily="49" charset="-127"/>
              </a:rPr>
              <a:t>LENGTHB“</a:t>
            </a:r>
          </a:p>
          <a:p>
            <a:pPr defTabSz="282575">
              <a:buFont typeface="Wingdings" pitchFamily="2" charset="2"/>
              <a:buNone/>
              <a:defRPr/>
            </a:pPr>
            <a:r>
              <a:rPr lang="en-US" altLang="ko-KR" sz="2000" smtClean="0">
                <a:latin typeface="HY중고딕" pitchFamily="18" charset="-127"/>
                <a:ea typeface="굴림체" pitchFamily="49" charset="-127"/>
              </a:rPr>
              <a:t>  FROM DUAL;</a:t>
            </a: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-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거래처테이블의 </a:t>
            </a:r>
            <a:r>
              <a:rPr lang="ko-KR" altLang="en-US" sz="2000" err="1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거래명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조회</a:t>
            </a:r>
            <a:endParaRPr lang="en-US" altLang="ko-KR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ko-KR" altLang="en-US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</a:t>
            </a:r>
            <a:endParaRPr lang="en-US" altLang="ko-KR" sz="2000"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183301" name="Rectangle 11"/>
          <p:cNvSpPr>
            <a:spLocks noChangeArrowheads="1"/>
          </p:cNvSpPr>
          <p:nvPr/>
        </p:nvSpPr>
        <p:spPr bwMode="blackWhite">
          <a:xfrm>
            <a:off x="1147763" y="600075"/>
            <a:ext cx="6427787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함수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(</a:t>
            </a: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문자열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)</a:t>
            </a:r>
          </a:p>
        </p:txBody>
      </p:sp>
      <p:sp>
        <p:nvSpPr>
          <p:cNvPr id="183302" name="Rectangle 12"/>
          <p:cNvSpPr>
            <a:spLocks noChangeArrowheads="1"/>
          </p:cNvSpPr>
          <p:nvPr/>
        </p:nvSpPr>
        <p:spPr bwMode="blackWhite">
          <a:xfrm>
            <a:off x="1143000" y="1317625"/>
            <a:ext cx="3022600" cy="1247775"/>
          </a:xfrm>
          <a:prstGeom prst="rect">
            <a:avLst/>
          </a:prstGeom>
          <a:solidFill>
            <a:srgbClr val="EDEEF3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INSTR</a:t>
            </a:r>
          </a:p>
          <a:p>
            <a:pPr algn="ctr"/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(c1, c2, [m, [n]])</a:t>
            </a:r>
            <a:endParaRPr lang="en-US" altLang="ko-KR" sz="1600">
              <a:solidFill>
                <a:srgbClr val="FFCCFF"/>
              </a:solidFill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183303" name="Rectangle 13"/>
          <p:cNvSpPr>
            <a:spLocks noChangeArrowheads="1"/>
          </p:cNvSpPr>
          <p:nvPr/>
        </p:nvSpPr>
        <p:spPr bwMode="blackWhite">
          <a:xfrm>
            <a:off x="4165600" y="1317625"/>
            <a:ext cx="9067800" cy="124777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>
              <a:lnSpc>
                <a:spcPct val="110000"/>
              </a:lnSpc>
              <a:buFont typeface="Wingdings" pitchFamily="2" charset="2"/>
              <a:buNone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c1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문자열에서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c2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문자가 처음 나타나는 위치를 리턴</a:t>
            </a:r>
          </a:p>
          <a:p>
            <a:pPr>
              <a:lnSpc>
                <a:spcPct val="110000"/>
              </a:lnSpc>
              <a:buFont typeface="Wingdings" pitchFamily="2" charset="2"/>
              <a:buNone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m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은 시작 위치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 n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은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n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번째</a:t>
            </a:r>
          </a:p>
        </p:txBody>
      </p:sp>
      <p:sp>
        <p:nvSpPr>
          <p:cNvPr id="983054" name="Rectangle 14"/>
          <p:cNvSpPr>
            <a:spLocks noChangeArrowheads="1"/>
          </p:cNvSpPr>
          <p:nvPr/>
        </p:nvSpPr>
        <p:spPr bwMode="blackWhite">
          <a:xfrm>
            <a:off x="1128713" y="2652713"/>
            <a:ext cx="12091987" cy="1952625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SELECT INSTR('hello </a:t>
            </a:r>
            <a:r>
              <a:rPr lang="en-US" altLang="ko-KR" sz="2000" err="1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heidi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', 'he')  AS RESULT1,  </a:t>
            </a:r>
          </a:p>
          <a:p>
            <a:pPr defTabSz="282575">
              <a:defRPr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                  INSTR(</a:t>
            </a:r>
            <a:r>
              <a:rPr lang="en-US" altLang="ko-KR">
                <a:solidFill>
                  <a:srgbClr val="000066"/>
                </a:solidFill>
                <a:latin typeface="HY중고딕" pitchFamily="18" charset="-127"/>
              </a:rPr>
              <a:t>'hello </a:t>
            </a:r>
            <a:r>
              <a:rPr lang="en-US" altLang="ko-KR" err="1">
                <a:solidFill>
                  <a:srgbClr val="000066"/>
                </a:solidFill>
                <a:latin typeface="HY중고딕" pitchFamily="18" charset="-127"/>
              </a:rPr>
              <a:t>heidi</a:t>
            </a:r>
            <a:r>
              <a:rPr lang="en-US" altLang="ko-KR">
                <a:solidFill>
                  <a:srgbClr val="000066"/>
                </a:solidFill>
                <a:latin typeface="HY중고딕" pitchFamily="18" charset="-127"/>
              </a:rPr>
              <a:t>', 'he'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, 3) AS RESULT2 </a:t>
            </a:r>
          </a:p>
          <a:p>
            <a:pPr defTabSz="282575">
              <a:defRPr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  FROM DUAL;</a:t>
            </a:r>
          </a:p>
        </p:txBody>
      </p:sp>
      <p:sp>
        <p:nvSpPr>
          <p:cNvPr id="10" name="포인트가 5개인 별 9"/>
          <p:cNvSpPr/>
          <p:nvPr/>
        </p:nvSpPr>
        <p:spPr bwMode="auto">
          <a:xfrm>
            <a:off x="1475562" y="1547556"/>
            <a:ext cx="360040" cy="360040"/>
          </a:xfrm>
          <a:prstGeom prst="star5">
            <a:avLst/>
          </a:prstGeom>
          <a:solidFill>
            <a:srgbClr val="FF0066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휴먼둥근고딕" pitchFamily="2" charset="-127"/>
            </a:endParaRPr>
          </a:p>
        </p:txBody>
      </p:sp>
      <p:sp>
        <p:nvSpPr>
          <p:cNvPr id="11" name="포인트가 5개인 별 10"/>
          <p:cNvSpPr/>
          <p:nvPr/>
        </p:nvSpPr>
        <p:spPr bwMode="auto">
          <a:xfrm>
            <a:off x="1807892" y="1547556"/>
            <a:ext cx="360040" cy="360040"/>
          </a:xfrm>
          <a:prstGeom prst="star5">
            <a:avLst/>
          </a:prstGeom>
          <a:solidFill>
            <a:srgbClr val="FF0066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휴먼둥근고딕" pitchFamily="2" charset="-127"/>
            </a:endParaRPr>
          </a:p>
        </p:txBody>
      </p:sp>
      <p:sp>
        <p:nvSpPr>
          <p:cNvPr id="12" name="포인트가 5개인 별 11"/>
          <p:cNvSpPr/>
          <p:nvPr/>
        </p:nvSpPr>
        <p:spPr bwMode="auto">
          <a:xfrm>
            <a:off x="1475562" y="5098579"/>
            <a:ext cx="360040" cy="360040"/>
          </a:xfrm>
          <a:prstGeom prst="star5">
            <a:avLst/>
          </a:prstGeom>
          <a:solidFill>
            <a:srgbClr val="FF0066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휴먼둥근고딕" pitchFamily="2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13904" y="605945"/>
            <a:ext cx="13465496" cy="97411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900" smtClean="0">
                <a:latin typeface="굴림체" pitchFamily="49" charset="-127"/>
                <a:ea typeface="굴림체" pitchFamily="49" charset="-127"/>
              </a:rPr>
              <a:t>1. 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트랜잭션의 정의</a:t>
            </a: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- 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트랜잭션은 데이터베이스에서 하나의 논리적 기능을 수행하기 위한 일련의 연산 집합으로서 작업의 단위이다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.</a:t>
            </a:r>
            <a:endParaRPr lang="ko-KR" altLang="en-US" sz="190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- 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트랜잭션은 데이터베이스 관리 시스템에서 회복 및 병행 수행 시 처리되는 작업의 논리적 단위이다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.</a:t>
            </a:r>
            <a:endParaRPr lang="ko-KR" altLang="en-US" sz="190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- 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하나의 트랜잭션은 정상적으로 종료될 경우 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commit 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연산이 수행되고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비정상적으로 종료될 경우 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rollback 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연산이 수행된다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. </a:t>
            </a:r>
            <a:endParaRPr lang="ko-KR" altLang="en-US" sz="190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2. 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트랜잭션의 특성</a:t>
            </a:r>
          </a:p>
          <a:p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데이터 </a:t>
            </a:r>
            <a:r>
              <a:rPr lang="ko-KR" altLang="en-US" sz="1900" err="1">
                <a:latin typeface="굴림체" pitchFamily="49" charset="-127"/>
                <a:ea typeface="굴림체" pitchFamily="49" charset="-127"/>
              </a:rPr>
              <a:t>무결성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(Integrity)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을 보장하기 위하여 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DBMS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의 트랜잭션이 </a:t>
            </a:r>
            <a:r>
              <a:rPr lang="ko-KR" altLang="en-US" sz="1900" smtClean="0">
                <a:latin typeface="굴림체" pitchFamily="49" charset="-127"/>
                <a:ea typeface="굴림체" pitchFamily="49" charset="-127"/>
              </a:rPr>
              <a:t>갖추어야 할 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특성</a:t>
            </a: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(1) </a:t>
            </a:r>
            <a:r>
              <a:rPr lang="ko-KR" altLang="en-US" sz="1900" err="1">
                <a:latin typeface="굴림체" pitchFamily="49" charset="-127"/>
                <a:ea typeface="굴림체" pitchFamily="49" charset="-127"/>
              </a:rPr>
              <a:t>원자성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(Atomicity)</a:t>
            </a:r>
            <a:endParaRPr lang="ko-KR" altLang="en-US" sz="190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- 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트랜잭션의 연산은 데이터베이스에 모두 반영되든지 아니면 전혀 반영되지 않아야 한다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.</a:t>
            </a:r>
            <a:endParaRPr lang="ko-KR" altLang="en-US" sz="190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- 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트랜잭션 내의 모든 명령어는 반드시 완벽히 수행되어야 하며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모두가 완벽히 수행되지 않고 어느 하나라도 오류가 발생하면 그 트랜잭션은 모두 취소되어야 한다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.</a:t>
            </a:r>
            <a:endParaRPr lang="ko-KR" altLang="en-US" sz="190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(2) 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일관성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(Consistency)</a:t>
            </a:r>
            <a:endParaRPr lang="ko-KR" altLang="en-US" sz="190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- 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트랜잭션 수행이 성공적으로 완료되면 언제나 일관성 있는 데이터베이스 상태로 변환한다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.</a:t>
            </a:r>
            <a:endParaRPr lang="ko-KR" altLang="en-US" sz="190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- 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시스템이 가지고 있는 고정 요소는 트랜잭션 수행 전과 수행 완료 후의 상태가 같아야 한다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.</a:t>
            </a:r>
            <a:endParaRPr lang="ko-KR" altLang="en-US" sz="190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- 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동시에 실행되는 트랜잭션이 없는 고립 상태에서의 트랜잭션 수행은 데이터 베이스의 일관성을 유지하여야 한다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.</a:t>
            </a:r>
            <a:endParaRPr lang="ko-KR" altLang="en-US" sz="190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(3) 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고립성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(Isolation)</a:t>
            </a:r>
            <a:endParaRPr lang="ko-KR" altLang="en-US" sz="190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- 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한 트랜잭션이 데이터를 갱신하는 동안 이 트랜잭션이 완료되기 전에는 갱신중인 데이터를 다른 트랜잭션들이 접근하지 못하도록 해야 한다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.</a:t>
            </a:r>
            <a:endParaRPr lang="ko-KR" altLang="en-US" sz="190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- 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여러 트랜잭션들이 동시에 수행되어도 그 결과는 순차적으로 실행된 결과와 같아야 한다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.</a:t>
            </a:r>
            <a:endParaRPr lang="ko-KR" altLang="en-US" sz="190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- 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여러 트랜잭션들이 동시에 실행되더라도 데이터베이스 관리 시스템은 트랜잭션 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T1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과 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T2 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각 쌍에 대해 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T1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이 시작되기 전에 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T2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가 실행을 끝내든지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아니면 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T1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이 끝난 뒤에 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T2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가 실행되도록 보장해야 한다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.</a:t>
            </a:r>
            <a:endParaRPr lang="ko-KR" altLang="en-US" sz="190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(4) 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지속성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(Durability)</a:t>
            </a:r>
            <a:endParaRPr lang="ko-KR" altLang="en-US" sz="190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- 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성공적으로 수행된 트랜잭션은 영원히 반영되어야 함을 의미한다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.</a:t>
            </a:r>
            <a:endParaRPr lang="ko-KR" altLang="en-US" sz="190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- 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시스템 문제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, DB 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일관성 체크 등을 하더라도 유지되어야 함을 의미한다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.</a:t>
            </a:r>
            <a:endParaRPr lang="ko-KR" altLang="en-US" sz="190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- 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전형적으로 모든 트랜잭션은 로그로 남고 시스템 장애 발생 전 상태로 되돌릴 수 있다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.</a:t>
            </a:r>
            <a:endParaRPr lang="ko-KR" altLang="en-US" sz="190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- 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트랜잭션은 로그에 모든 것이 저장된 후에만 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commit 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상태로 간주될 수 있다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.</a:t>
            </a:r>
            <a:endParaRPr lang="ko-KR" altLang="en-US" sz="190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1900" smtClean="0">
                <a:latin typeface="굴림체" pitchFamily="49" charset="-127"/>
                <a:ea typeface="굴림체" pitchFamily="49" charset="-127"/>
              </a:rPr>
              <a:t>3. 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트랜잭션의 상태</a:t>
            </a: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- 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활동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(Active) : 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트랜잭션이 실행중인 상태</a:t>
            </a: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- 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실패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(Failed) : 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트랜잭션 </a:t>
            </a:r>
            <a:r>
              <a:rPr lang="ko-KR" altLang="en-US" sz="1900" err="1">
                <a:latin typeface="굴림체" pitchFamily="49" charset="-127"/>
                <a:ea typeface="굴림체" pitchFamily="49" charset="-127"/>
              </a:rPr>
              <a:t>실행중에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 오류가 발생하여 중단된 상태</a:t>
            </a: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- 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철회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(Aborted) : 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트랜잭션이 비정상적으로 종료되어 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ROLLBACK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연산을 수행한 상태</a:t>
            </a: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- 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부분 완료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(Partially Committed) : 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트랜잭션의 마지막 연산까지 수행하였지만 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COMMIT 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연산을 실행하기 전의 상태</a:t>
            </a: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- 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완료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(Committed) : 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트랜잭션이 성공적으로 완료되어 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COMMIT 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연산을 수행한 후의 상태</a:t>
            </a:r>
          </a:p>
          <a:p>
            <a:endParaRPr lang="ko-KR" altLang="en-US" sz="1900">
              <a:latin typeface="굴림체" pitchFamily="49" charset="-127"/>
              <a:ea typeface="굴림체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11825948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22" name="Rectangle 2"/>
          <p:cNvSpPr>
            <a:spLocks noChangeArrowheads="1"/>
          </p:cNvSpPr>
          <p:nvPr/>
        </p:nvSpPr>
        <p:spPr bwMode="blackWhite">
          <a:xfrm>
            <a:off x="1147763" y="600075"/>
            <a:ext cx="6427787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함수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(</a:t>
            </a: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숫자열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)</a:t>
            </a:r>
          </a:p>
        </p:txBody>
      </p:sp>
      <p:sp>
        <p:nvSpPr>
          <p:cNvPr id="462890" name="Rectangle 1066"/>
          <p:cNvSpPr>
            <a:spLocks noChangeArrowheads="1"/>
          </p:cNvSpPr>
          <p:nvPr/>
        </p:nvSpPr>
        <p:spPr bwMode="blackWhite">
          <a:xfrm>
            <a:off x="1114425" y="6696075"/>
            <a:ext cx="12091988" cy="3695700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9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</a:rPr>
              <a:t> SELECT  ABS(-365) FROM DUAL;</a:t>
            </a: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90000"/>
              </a:lnSpc>
              <a:buFont typeface="Wingdings" pitchFamily="2" charset="2"/>
              <a:buChar char="l"/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en-US" sz="2000">
                <a:latin typeface="HY중고딕" pitchFamily="18" charset="-127"/>
              </a:rPr>
              <a:t>SELECT </a:t>
            </a:r>
            <a:r>
              <a:rPr lang="en-US" altLang="ko-KR" sz="2000">
                <a:latin typeface="HY중고딕" pitchFamily="18" charset="-127"/>
              </a:rPr>
              <a:t>SIGN(12</a:t>
            </a:r>
            <a:r>
              <a:rPr lang="en-US" altLang="en-US" sz="2000">
                <a:latin typeface="HY중고딕" pitchFamily="18" charset="-127"/>
              </a:rPr>
              <a:t>)</a:t>
            </a:r>
            <a:r>
              <a:rPr lang="en-US" altLang="ko-KR" sz="2000">
                <a:latin typeface="HY중고딕" pitchFamily="18" charset="-127"/>
              </a:rPr>
              <a:t>,  SIGN(0),  SIGN(-55)</a:t>
            </a:r>
          </a:p>
          <a:p>
            <a:pPr defTabSz="282575">
              <a:defRPr/>
            </a:pPr>
            <a:r>
              <a:rPr lang="en-US" altLang="en-US" sz="2000">
                <a:latin typeface="HY중고딕" pitchFamily="18" charset="-127"/>
              </a:rPr>
              <a:t> </a:t>
            </a:r>
            <a:r>
              <a:rPr lang="en-US" altLang="ko-KR" sz="2000">
                <a:latin typeface="HY중고딕" pitchFamily="18" charset="-127"/>
              </a:rPr>
              <a:t>   </a:t>
            </a:r>
            <a:r>
              <a:rPr lang="en-US" altLang="en-US" sz="2000">
                <a:latin typeface="HY중고딕" pitchFamily="18" charset="-127"/>
              </a:rPr>
              <a:t>FROM </a:t>
            </a:r>
            <a:r>
              <a:rPr lang="en-US" altLang="ko-KR" sz="2000">
                <a:latin typeface="HY중고딕" pitchFamily="18" charset="-127"/>
              </a:rPr>
              <a:t>DUAL;</a:t>
            </a:r>
          </a:p>
          <a:p>
            <a:pPr defTabSz="282575">
              <a:defRPr/>
            </a:pPr>
            <a:endParaRPr lang="en-US" altLang="ko-KR" sz="2000">
              <a:latin typeface="HY중고딕" pitchFamily="18" charset="-127"/>
            </a:endParaRPr>
          </a:p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</a:rPr>
              <a:t> SELECT  POWER(3, 2) ,    POWER(2, 10)  </a:t>
            </a: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</a:rPr>
              <a:t>   FROM DUAL;</a:t>
            </a:r>
          </a:p>
          <a:p>
            <a:pPr defTabSz="282575"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9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SELECT  SQRT(2) , SQRT(9) FROM </a:t>
            </a:r>
            <a:r>
              <a:rPr lang="en-US" altLang="ko-KR" sz="2000">
                <a:latin typeface="HY중고딕" pitchFamily="18" charset="-127"/>
              </a:rPr>
              <a:t>DUAL;</a:t>
            </a:r>
            <a:endParaRPr lang="en-US" altLang="ko-KR" sz="2000">
              <a:latin typeface="HY중고딕" pitchFamily="18" charset="-127"/>
              <a:ea typeface="굴림체" pitchFamily="49" charset="-127"/>
            </a:endParaRPr>
          </a:p>
        </p:txBody>
      </p:sp>
      <p:graphicFrame>
        <p:nvGraphicFramePr>
          <p:cNvPr id="462943" name="Group 11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5827266"/>
              </p:ext>
            </p:extLst>
          </p:nvPr>
        </p:nvGraphicFramePr>
        <p:xfrm>
          <a:off x="1128713" y="1317625"/>
          <a:ext cx="12038428" cy="5244657"/>
        </p:xfrm>
        <a:graphic>
          <a:graphicData uri="http://schemas.openxmlformats.org/drawingml/2006/table">
            <a:tbl>
              <a:tblPr/>
              <a:tblGrid>
                <a:gridCol w="314116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889726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2010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HY중고딕"/>
                        </a:rPr>
                        <a:t>함 수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HY중고딕"/>
                        </a:rPr>
                        <a:t>내 용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82010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+mn-lt"/>
                          <a:ea typeface="HY중고딕"/>
                        </a:rPr>
                        <a:t>ABS(n)</a:t>
                      </a:r>
                      <a:endParaRPr kumimoji="1" lang="en-US" altLang="ko-KR" sz="3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Y중고딕"/>
                      </a:endParaRP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HY중고딕"/>
                        </a:rPr>
                        <a:t>절대 값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68021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+mn-lt"/>
                          <a:ea typeface="HY중고딕"/>
                        </a:rPr>
                        <a:t>SIGN(n)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HY중고딕"/>
                        </a:rPr>
                        <a:t>양수</a:t>
                      </a:r>
                      <a:r>
                        <a:rPr kumimoji="1" lang="en-US" altLang="ko-KR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HY중고딕"/>
                        </a:rPr>
                        <a:t>, </a:t>
                      </a:r>
                      <a:r>
                        <a:rPr kumimoji="1" lang="ko-KR" altLang="en-US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HY중고딕"/>
                        </a:rPr>
                        <a:t>음수</a:t>
                      </a:r>
                      <a:r>
                        <a:rPr kumimoji="1" lang="en-US" altLang="ko-KR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HY중고딕"/>
                        </a:rPr>
                        <a:t>, 0 </a:t>
                      </a:r>
                      <a:r>
                        <a:rPr kumimoji="1" lang="ko-KR" altLang="en-US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HY중고딕"/>
                        </a:rPr>
                        <a:t>을 구분</a:t>
                      </a:r>
                      <a:r>
                        <a:rPr kumimoji="1" lang="en-US" altLang="ko-KR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HY중고딕"/>
                        </a:rPr>
                        <a:t>.  </a:t>
                      </a:r>
                      <a:r>
                        <a:rPr kumimoji="1" lang="ko-KR" altLang="en-US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HY중고딕"/>
                        </a:rPr>
                        <a:t>각 </a:t>
                      </a:r>
                      <a:r>
                        <a:rPr kumimoji="1" lang="en-US" altLang="ko-KR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HY중고딕"/>
                        </a:rPr>
                        <a:t>1, -1, 0 </a:t>
                      </a:r>
                      <a:r>
                        <a:rPr kumimoji="1" lang="ko-KR" altLang="en-US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HY중고딕"/>
                        </a:rPr>
                        <a:t>리턴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HY중고딕"/>
                        </a:rPr>
                        <a:t>음수인지를 판단하거나 </a:t>
                      </a:r>
                      <a:r>
                        <a:rPr kumimoji="1" lang="ko-KR" altLang="en-US" sz="3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HY중고딕"/>
                        </a:rPr>
                        <a:t>비교시</a:t>
                      </a:r>
                      <a:r>
                        <a:rPr kumimoji="1" lang="ko-KR" altLang="en-US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HY중고딕"/>
                        </a:rPr>
                        <a:t> 사용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1041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+mn-lt"/>
                          <a:ea typeface="HY중고딕"/>
                        </a:rPr>
                        <a:t>POWER(n, y)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HY중고딕"/>
                        </a:rPr>
                        <a:t>승수 값 </a:t>
                      </a:r>
                      <a:r>
                        <a:rPr kumimoji="1" lang="en-US" altLang="ko-KR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HY중고딕"/>
                        </a:rPr>
                        <a:t>(n</a:t>
                      </a:r>
                      <a:r>
                        <a:rPr kumimoji="1" lang="ko-KR" altLang="en-US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HY중고딕"/>
                        </a:rPr>
                        <a:t>의 </a:t>
                      </a:r>
                      <a:r>
                        <a:rPr kumimoji="1" lang="en-US" altLang="ko-KR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HY중고딕"/>
                        </a:rPr>
                        <a:t>y</a:t>
                      </a:r>
                      <a:r>
                        <a:rPr kumimoji="1" lang="ko-KR" altLang="en-US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HY중고딕"/>
                        </a:rPr>
                        <a:t>승</a:t>
                      </a:r>
                      <a:r>
                        <a:rPr kumimoji="1" lang="en-US" altLang="ko-KR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HY중고딕"/>
                        </a:rPr>
                        <a:t>)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82010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+mn-lt"/>
                          <a:ea typeface="HY중고딕"/>
                        </a:rPr>
                        <a:t>SQRT(n)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HY중고딕"/>
                        </a:rPr>
                        <a:t>n</a:t>
                      </a:r>
                      <a:r>
                        <a:rPr kumimoji="1" lang="ko-KR" altLang="en-US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HY중고딕"/>
                        </a:rPr>
                        <a:t>의 제곱근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6" name="Rectangle 2"/>
          <p:cNvSpPr>
            <a:spLocks noChangeArrowheads="1"/>
          </p:cNvSpPr>
          <p:nvPr/>
        </p:nvSpPr>
        <p:spPr bwMode="blackWhite">
          <a:xfrm>
            <a:off x="1147763" y="600075"/>
            <a:ext cx="6427787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함수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(</a:t>
            </a: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숫자열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)</a:t>
            </a:r>
          </a:p>
        </p:txBody>
      </p:sp>
      <p:sp>
        <p:nvSpPr>
          <p:cNvPr id="1334285" name="Rectangle 13"/>
          <p:cNvSpPr>
            <a:spLocks noChangeArrowheads="1"/>
          </p:cNvSpPr>
          <p:nvPr/>
        </p:nvSpPr>
        <p:spPr bwMode="blackWhite">
          <a:xfrm>
            <a:off x="1119188" y="6308725"/>
            <a:ext cx="12091987" cy="3854450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회원 테이블에서 회원이름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,  </a:t>
            </a:r>
            <a:r>
              <a:rPr lang="ko-KR" altLang="en-US" sz="2000" err="1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마일리지를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출력하시오</a:t>
            </a:r>
          </a:p>
          <a:p>
            <a:pPr defTabSz="282575">
              <a:lnSpc>
                <a:spcPct val="110000"/>
              </a:lnSpc>
              <a:defRPr/>
            </a:pP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(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단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 err="1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마일리지가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1000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보다 작은 경우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1000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으로 변경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) </a:t>
            </a:r>
          </a:p>
          <a:p>
            <a:pPr defTabSz="282575">
              <a:lnSpc>
                <a:spcPct val="110000"/>
              </a:lnSpc>
              <a:defRPr/>
            </a:pPr>
            <a:endParaRPr lang="en-US" altLang="ko-KR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10000"/>
              </a:lnSpc>
              <a:defRPr/>
            </a:pPr>
            <a:endParaRPr lang="en-US" altLang="ko-KR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10000"/>
              </a:lnSpc>
              <a:defRPr/>
            </a:pPr>
            <a:endParaRPr lang="en-US" altLang="ko-KR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10000"/>
              </a:lnSpc>
              <a:defRPr/>
            </a:pPr>
            <a:endParaRPr lang="en-US" altLang="ko-KR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10000"/>
              </a:lnSpc>
              <a:defRPr/>
            </a:pPr>
            <a:endParaRPr lang="en-US" altLang="ko-KR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185348" name="Rectangle 14"/>
          <p:cNvSpPr>
            <a:spLocks noChangeArrowheads="1"/>
          </p:cNvSpPr>
          <p:nvPr/>
        </p:nvSpPr>
        <p:spPr bwMode="blackWhite">
          <a:xfrm>
            <a:off x="1119188" y="1320800"/>
            <a:ext cx="3024187" cy="1714500"/>
          </a:xfrm>
          <a:prstGeom prst="rect">
            <a:avLst/>
          </a:prstGeom>
          <a:solidFill>
            <a:srgbClr val="EDEEF3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0" latinLnBrk="0" hangingPunct="0"/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GREATEST,</a:t>
            </a:r>
          </a:p>
          <a:p>
            <a:pPr algn="ctr" eaLnBrk="0" latinLnBrk="0" hangingPunct="0"/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LEAST</a:t>
            </a:r>
          </a:p>
          <a:p>
            <a:pPr algn="ctr" eaLnBrk="0" latinLnBrk="0" hangingPunct="0"/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( m [,n1 …] )</a:t>
            </a:r>
          </a:p>
        </p:txBody>
      </p:sp>
      <p:sp>
        <p:nvSpPr>
          <p:cNvPr id="185349" name="Rectangle 15"/>
          <p:cNvSpPr>
            <a:spLocks noChangeArrowheads="1"/>
          </p:cNvSpPr>
          <p:nvPr/>
        </p:nvSpPr>
        <p:spPr bwMode="blackWhite">
          <a:xfrm>
            <a:off x="4143375" y="1320800"/>
            <a:ext cx="9067800" cy="17145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열거된 항목 중 가장 큰 또는 작은 항목을 리턴</a:t>
            </a:r>
          </a:p>
          <a:p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m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의 데이터타입에 따라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n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의 항목도 판단</a:t>
            </a:r>
          </a:p>
        </p:txBody>
      </p:sp>
      <p:sp>
        <p:nvSpPr>
          <p:cNvPr id="1334288" name="Rectangle 16"/>
          <p:cNvSpPr>
            <a:spLocks noChangeArrowheads="1"/>
          </p:cNvSpPr>
          <p:nvPr/>
        </p:nvSpPr>
        <p:spPr bwMode="blackWhite">
          <a:xfrm>
            <a:off x="1092200" y="3138488"/>
            <a:ext cx="12090400" cy="2941637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Clr>
                <a:schemeClr val="tx1"/>
              </a:buClr>
              <a:buFont typeface="Wingdings" pitchFamily="2" charset="2"/>
              <a:buChar char="l"/>
              <a:defRPr/>
            </a:pPr>
            <a:r>
              <a:rPr lang="en-US" altLang="ko-KR" sz="2000" dirty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 dirty="0">
                <a:latin typeface="굴림체" pitchFamily="49" charset="-127"/>
                <a:ea typeface="굴림체" pitchFamily="49" charset="-127"/>
              </a:rPr>
              <a:t>SELECT GREATEST(10, 20, 30) "</a:t>
            </a:r>
            <a:r>
              <a:rPr lang="ko-KR" altLang="en-US" sz="2000" dirty="0" err="1">
                <a:latin typeface="굴림체" pitchFamily="49" charset="-127"/>
                <a:ea typeface="굴림체" pitchFamily="49" charset="-127"/>
              </a:rPr>
              <a:t>큰값</a:t>
            </a:r>
            <a:r>
              <a:rPr lang="en-US" altLang="ko-KR" sz="2000" dirty="0">
                <a:latin typeface="굴림체" pitchFamily="49" charset="-127"/>
                <a:ea typeface="굴림체" pitchFamily="49" charset="-127"/>
              </a:rPr>
              <a:t>",</a:t>
            </a:r>
          </a:p>
          <a:p>
            <a:pPr defTabSz="282575">
              <a:defRPr/>
            </a:pPr>
            <a:r>
              <a:rPr lang="en-US" altLang="ko-KR" sz="2000" dirty="0">
                <a:latin typeface="굴림체" pitchFamily="49" charset="-127"/>
                <a:ea typeface="굴림체" pitchFamily="49" charset="-127"/>
              </a:rPr>
              <a:t>                   LEAST(10,20,30) "</a:t>
            </a:r>
            <a:r>
              <a:rPr lang="ko-KR" altLang="en-US" sz="2000" dirty="0" err="1">
                <a:latin typeface="굴림체" pitchFamily="49" charset="-127"/>
                <a:ea typeface="굴림체" pitchFamily="49" charset="-127"/>
              </a:rPr>
              <a:t>작은값</a:t>
            </a:r>
            <a:r>
              <a:rPr lang="en-US" altLang="ko-KR" sz="2000" dirty="0">
                <a:latin typeface="굴림체" pitchFamily="49" charset="-127"/>
                <a:ea typeface="굴림체" pitchFamily="49" charset="-127"/>
              </a:rPr>
              <a:t>"   FROM DUAL;</a:t>
            </a:r>
          </a:p>
          <a:p>
            <a:pPr defTabSz="282575">
              <a:defRPr/>
            </a:pPr>
            <a:endParaRPr lang="en-US" altLang="ko-KR" sz="2000" dirty="0">
              <a:latin typeface="굴림체" pitchFamily="49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 dirty="0">
                <a:latin typeface="굴림체" pitchFamily="49" charset="-127"/>
                <a:ea typeface="굴림체" pitchFamily="49" charset="-127"/>
              </a:rPr>
              <a:t> SELECT GREATEST('</a:t>
            </a:r>
            <a:r>
              <a:rPr lang="ko-KR" altLang="en-US" sz="2000" dirty="0">
                <a:latin typeface="굴림체" pitchFamily="49" charset="-127"/>
                <a:ea typeface="굴림체" pitchFamily="49" charset="-127"/>
              </a:rPr>
              <a:t>강아지</a:t>
            </a:r>
            <a:r>
              <a:rPr lang="en-US" altLang="ko-KR" sz="2000" dirty="0">
                <a:latin typeface="굴림체" pitchFamily="49" charset="-127"/>
                <a:ea typeface="굴림체" pitchFamily="49" charset="-127"/>
              </a:rPr>
              <a:t>', 256, '</a:t>
            </a:r>
            <a:r>
              <a:rPr lang="ko-KR" altLang="en-US" sz="2000" dirty="0">
                <a:latin typeface="굴림체" pitchFamily="49" charset="-127"/>
                <a:ea typeface="굴림체" pitchFamily="49" charset="-127"/>
              </a:rPr>
              <a:t>송아지</a:t>
            </a:r>
            <a:r>
              <a:rPr lang="en-US" altLang="ko-KR" sz="2000" dirty="0">
                <a:latin typeface="굴림체" pitchFamily="49" charset="-127"/>
                <a:ea typeface="굴림체" pitchFamily="49" charset="-127"/>
              </a:rPr>
              <a:t>')  "</a:t>
            </a:r>
            <a:r>
              <a:rPr lang="ko-KR" altLang="en-US" sz="2000" dirty="0" err="1">
                <a:latin typeface="굴림체" pitchFamily="49" charset="-127"/>
                <a:ea typeface="굴림체" pitchFamily="49" charset="-127"/>
              </a:rPr>
              <a:t>큰값</a:t>
            </a:r>
            <a:r>
              <a:rPr lang="en-US" altLang="ko-KR" sz="2000" dirty="0">
                <a:latin typeface="굴림체" pitchFamily="49" charset="-127"/>
                <a:ea typeface="굴림체" pitchFamily="49" charset="-127"/>
              </a:rPr>
              <a:t>",</a:t>
            </a:r>
          </a:p>
          <a:p>
            <a:pPr defTabSz="282575">
              <a:defRPr/>
            </a:pPr>
            <a:r>
              <a:rPr lang="en-US" altLang="ko-KR" sz="2000" dirty="0">
                <a:latin typeface="굴림체" pitchFamily="49" charset="-127"/>
                <a:ea typeface="굴림체" pitchFamily="49" charset="-127"/>
              </a:rPr>
              <a:t>                   LEAST('</a:t>
            </a:r>
            <a:r>
              <a:rPr lang="ko-KR" altLang="en-US" sz="2000" dirty="0">
                <a:latin typeface="굴림체" pitchFamily="49" charset="-127"/>
                <a:ea typeface="굴림체" pitchFamily="49" charset="-127"/>
              </a:rPr>
              <a:t>강아지</a:t>
            </a:r>
            <a:r>
              <a:rPr lang="en-US" altLang="ko-KR" sz="2000" dirty="0">
                <a:latin typeface="굴림체" pitchFamily="49" charset="-127"/>
                <a:ea typeface="굴림체" pitchFamily="49" charset="-127"/>
              </a:rPr>
              <a:t>', 256, '</a:t>
            </a:r>
            <a:r>
              <a:rPr lang="ko-KR" altLang="en-US" sz="2000" dirty="0">
                <a:latin typeface="굴림체" pitchFamily="49" charset="-127"/>
                <a:ea typeface="굴림체" pitchFamily="49" charset="-127"/>
              </a:rPr>
              <a:t>송아지</a:t>
            </a:r>
            <a:r>
              <a:rPr lang="en-US" altLang="ko-KR" sz="2000" dirty="0">
                <a:latin typeface="굴림체" pitchFamily="49" charset="-127"/>
                <a:ea typeface="굴림체" pitchFamily="49" charset="-127"/>
              </a:rPr>
              <a:t>')  "</a:t>
            </a:r>
            <a:r>
              <a:rPr lang="ko-KR" altLang="en-US" sz="2000" dirty="0" err="1">
                <a:latin typeface="굴림체" pitchFamily="49" charset="-127"/>
                <a:ea typeface="굴림체" pitchFamily="49" charset="-127"/>
              </a:rPr>
              <a:t>작은값</a:t>
            </a:r>
            <a:r>
              <a:rPr lang="en-US" altLang="ko-KR" sz="2000" dirty="0">
                <a:latin typeface="굴림체" pitchFamily="49" charset="-127"/>
                <a:ea typeface="굴림체" pitchFamily="49" charset="-127"/>
              </a:rPr>
              <a:t>"  </a:t>
            </a:r>
          </a:p>
          <a:p>
            <a:pPr defTabSz="282575">
              <a:defRPr/>
            </a:pPr>
            <a:r>
              <a:rPr lang="en-US" altLang="ko-KR" sz="2000" dirty="0">
                <a:latin typeface="굴림체" pitchFamily="49" charset="-127"/>
                <a:ea typeface="굴림체" pitchFamily="49" charset="-127"/>
              </a:rPr>
              <a:t>    FROM DUAL</a:t>
            </a:r>
            <a:r>
              <a:rPr lang="en-US" altLang="ko-KR" sz="2000" dirty="0">
                <a:latin typeface="HY중고딕" pitchFamily="18" charset="-127"/>
              </a:rPr>
              <a:t>;</a:t>
            </a:r>
            <a:endParaRPr lang="en-US" altLang="ko-KR" sz="2000" dirty="0">
              <a:latin typeface="HY중고딕" pitchFamily="18" charset="-127"/>
              <a:ea typeface="굴림체" pitchFamily="49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70" name="Rectangle 2"/>
          <p:cNvSpPr>
            <a:spLocks noChangeArrowheads="1"/>
          </p:cNvSpPr>
          <p:nvPr/>
        </p:nvSpPr>
        <p:spPr bwMode="blackWhite">
          <a:xfrm>
            <a:off x="1147763" y="600075"/>
            <a:ext cx="6427787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함수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(</a:t>
            </a: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숫자열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)</a:t>
            </a:r>
          </a:p>
        </p:txBody>
      </p:sp>
      <p:sp>
        <p:nvSpPr>
          <p:cNvPr id="186371" name="Rectangle 3"/>
          <p:cNvSpPr>
            <a:spLocks noChangeArrowheads="1"/>
          </p:cNvSpPr>
          <p:nvPr/>
        </p:nvSpPr>
        <p:spPr bwMode="blackWhite">
          <a:xfrm>
            <a:off x="1147763" y="1355725"/>
            <a:ext cx="3022600" cy="1209675"/>
          </a:xfrm>
          <a:prstGeom prst="rect">
            <a:avLst/>
          </a:prstGeom>
          <a:solidFill>
            <a:srgbClr val="EDEEF3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0" latinLnBrk="0" hangingPunct="0"/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ROUND(n, l)</a:t>
            </a:r>
          </a:p>
        </p:txBody>
      </p:sp>
      <p:sp>
        <p:nvSpPr>
          <p:cNvPr id="186372" name="Rectangle 4"/>
          <p:cNvSpPr>
            <a:spLocks noChangeArrowheads="1"/>
          </p:cNvSpPr>
          <p:nvPr/>
        </p:nvSpPr>
        <p:spPr bwMode="blackWhite">
          <a:xfrm>
            <a:off x="4170363" y="1355725"/>
            <a:ext cx="9067800" cy="120967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지정된 자릿수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(l)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밑에서 반올림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숫자의 반올림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: ROUND(Column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명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위치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)</a:t>
            </a:r>
            <a:endParaRPr lang="en-US" altLang="ko-KR" sz="2000"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1335301" name="Rectangle 5"/>
          <p:cNvSpPr>
            <a:spLocks noChangeArrowheads="1"/>
          </p:cNvSpPr>
          <p:nvPr/>
        </p:nvSpPr>
        <p:spPr bwMode="blackWhite">
          <a:xfrm>
            <a:off x="1119188" y="3630613"/>
            <a:ext cx="12091987" cy="6645275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9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 smtClean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Column</a:t>
            </a:r>
            <a:r>
              <a:rPr lang="ko-KR" altLang="en-US" sz="2000" smtClean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값      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1    2   3   4   .  5  6  7 </a:t>
            </a:r>
            <a:r>
              <a:rPr lang="ko-KR" altLang="en-US" sz="2000" smtClean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일 때</a:t>
            </a:r>
            <a:endParaRPr lang="ko-KR" altLang="en-US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         위치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:    </a:t>
            </a:r>
            <a:r>
              <a:rPr lang="en-US" altLang="ko-KR" sz="2000" smtClean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   -3 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-</a:t>
            </a:r>
            <a:r>
              <a:rPr lang="en-US" altLang="ko-KR" sz="2000" smtClean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2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-</a:t>
            </a:r>
            <a:r>
              <a:rPr lang="en-US" altLang="ko-KR" sz="2000" smtClean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1  0 1  2 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3</a:t>
            </a:r>
          </a:p>
          <a:p>
            <a:pPr defTabSz="282575">
              <a:lnSpc>
                <a:spcPct val="90000"/>
              </a:lnSpc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90000"/>
              </a:lnSpc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SELECT ROUND(345.123, 0)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결과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FROM DUAL;</a:t>
            </a:r>
          </a:p>
          <a:p>
            <a:pPr defTabSz="282575">
              <a:lnSpc>
                <a:spcPct val="90000"/>
              </a:lnSpc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90000"/>
              </a:lnSpc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SELECT ROUND(345.123, -1)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결과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1, </a:t>
            </a:r>
          </a:p>
          <a:p>
            <a:pPr defTabSz="282575">
              <a:lnSpc>
                <a:spcPct val="90000"/>
              </a:lnSpc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            TRUNC(345.123, -1)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결과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2    FROM DUAL;</a:t>
            </a:r>
          </a:p>
          <a:p>
            <a:pPr defTabSz="282575">
              <a:lnSpc>
                <a:spcPct val="90000"/>
              </a:lnSpc>
              <a:buFont typeface="Wingdings" pitchFamily="2" charset="2"/>
              <a:buNone/>
              <a:defRPr/>
            </a:pPr>
            <a:endParaRPr lang="en-US" altLang="ko-KR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10000"/>
              </a:lnSpc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회원 테이블의 </a:t>
            </a:r>
            <a:r>
              <a:rPr lang="ko-KR" altLang="en-US" sz="2000" err="1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마일리지를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12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로 나눈 값을 검색</a:t>
            </a:r>
          </a:p>
          <a:p>
            <a:pPr defTabSz="282575">
              <a:lnSpc>
                <a:spcPct val="110000"/>
              </a:lnSpc>
              <a:defRPr/>
            </a:pP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(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소수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3</a:t>
            </a:r>
            <a:r>
              <a:rPr lang="ko-KR" altLang="en-US" sz="2000" err="1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째자리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반올림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절삭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)</a:t>
            </a:r>
          </a:p>
          <a:p>
            <a:pPr defTabSz="282575">
              <a:lnSpc>
                <a:spcPct val="110000"/>
              </a:lnSpc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</a:t>
            </a:r>
          </a:p>
        </p:txBody>
      </p:sp>
      <p:sp>
        <p:nvSpPr>
          <p:cNvPr id="186374" name="Rectangle 6"/>
          <p:cNvSpPr>
            <a:spLocks noChangeArrowheads="1"/>
          </p:cNvSpPr>
          <p:nvPr/>
        </p:nvSpPr>
        <p:spPr bwMode="blackWhite">
          <a:xfrm>
            <a:off x="1143000" y="2565400"/>
            <a:ext cx="3022600" cy="908050"/>
          </a:xfrm>
          <a:prstGeom prst="rect">
            <a:avLst/>
          </a:prstGeom>
          <a:solidFill>
            <a:srgbClr val="EDEEF3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0" latinLnBrk="0" hangingPunct="0"/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TRUNC(n, l)</a:t>
            </a:r>
          </a:p>
        </p:txBody>
      </p:sp>
      <p:sp>
        <p:nvSpPr>
          <p:cNvPr id="186375" name="Rectangle 7"/>
          <p:cNvSpPr>
            <a:spLocks noChangeArrowheads="1"/>
          </p:cNvSpPr>
          <p:nvPr/>
        </p:nvSpPr>
        <p:spPr bwMode="blackWhite">
          <a:xfrm>
            <a:off x="4165600" y="2565400"/>
            <a:ext cx="9067800" cy="90805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ROUND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와 동일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. 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단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반올림이 아닌 절삭</a:t>
            </a:r>
          </a:p>
        </p:txBody>
      </p:sp>
      <p:sp>
        <p:nvSpPr>
          <p:cNvPr id="9" name="포인트가 5개인 별 8"/>
          <p:cNvSpPr/>
          <p:nvPr/>
        </p:nvSpPr>
        <p:spPr bwMode="auto">
          <a:xfrm>
            <a:off x="1237692" y="1780542"/>
            <a:ext cx="360040" cy="360040"/>
          </a:xfrm>
          <a:prstGeom prst="star5">
            <a:avLst/>
          </a:prstGeom>
          <a:solidFill>
            <a:srgbClr val="FF0066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휴먼둥근고딕" pitchFamily="2" charset="-127"/>
            </a:endParaRPr>
          </a:p>
        </p:txBody>
      </p:sp>
      <p:sp>
        <p:nvSpPr>
          <p:cNvPr id="10" name="포인트가 5개인 별 9"/>
          <p:cNvSpPr/>
          <p:nvPr/>
        </p:nvSpPr>
        <p:spPr bwMode="auto">
          <a:xfrm>
            <a:off x="1533008" y="1780542"/>
            <a:ext cx="360040" cy="360040"/>
          </a:xfrm>
          <a:prstGeom prst="star5">
            <a:avLst/>
          </a:prstGeom>
          <a:solidFill>
            <a:srgbClr val="FF0066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휴먼둥근고딕" pitchFamily="2" charset="-127"/>
            </a:endParaRPr>
          </a:p>
        </p:txBody>
      </p:sp>
      <p:sp>
        <p:nvSpPr>
          <p:cNvPr id="11" name="포인트가 5개인 별 10"/>
          <p:cNvSpPr/>
          <p:nvPr/>
        </p:nvSpPr>
        <p:spPr bwMode="auto">
          <a:xfrm>
            <a:off x="1237692" y="2839405"/>
            <a:ext cx="360040" cy="360040"/>
          </a:xfrm>
          <a:prstGeom prst="star5">
            <a:avLst/>
          </a:prstGeom>
          <a:solidFill>
            <a:srgbClr val="FF0066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휴먼둥근고딕" pitchFamily="2" charset="-127"/>
            </a:endParaRPr>
          </a:p>
        </p:txBody>
      </p:sp>
      <p:sp>
        <p:nvSpPr>
          <p:cNvPr id="12" name="포인트가 5개인 별 11"/>
          <p:cNvSpPr/>
          <p:nvPr/>
        </p:nvSpPr>
        <p:spPr bwMode="auto">
          <a:xfrm>
            <a:off x="1533008" y="2839405"/>
            <a:ext cx="360040" cy="360040"/>
          </a:xfrm>
          <a:prstGeom prst="star5">
            <a:avLst/>
          </a:prstGeom>
          <a:solidFill>
            <a:srgbClr val="FF0066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휴먼둥근고딕" pitchFamily="2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4" name="Rectangle 2"/>
          <p:cNvSpPr>
            <a:spLocks noChangeArrowheads="1"/>
          </p:cNvSpPr>
          <p:nvPr/>
        </p:nvSpPr>
        <p:spPr bwMode="blackWhite">
          <a:xfrm>
            <a:off x="1147763" y="600075"/>
            <a:ext cx="6427787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함수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(</a:t>
            </a: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숫자열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)</a:t>
            </a:r>
          </a:p>
        </p:txBody>
      </p:sp>
      <p:sp>
        <p:nvSpPr>
          <p:cNvPr id="1333254" name="Rectangle 6">
            <a:hlinkClick r:id="rId2"/>
          </p:cNvPr>
          <p:cNvSpPr>
            <a:spLocks noChangeArrowheads="1"/>
          </p:cNvSpPr>
          <p:nvPr/>
        </p:nvSpPr>
        <p:spPr bwMode="blackWhite">
          <a:xfrm>
            <a:off x="1119188" y="1255713"/>
            <a:ext cx="12091987" cy="3805237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상품테이블의 상품명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원가율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(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매입가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/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판매가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)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을  비율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(%)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로</a:t>
            </a:r>
          </a:p>
          <a:p>
            <a:pPr defTabSz="282575">
              <a:defRPr/>
            </a:pP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(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반올림 없는 것과 소수 </a:t>
            </a:r>
            <a:r>
              <a:rPr lang="ko-KR" altLang="en-US" sz="2000" err="1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첫째자리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반올림 비교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)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검색하시오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?</a:t>
            </a:r>
          </a:p>
          <a:p>
            <a:pPr defTabSz="282575"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 (Alias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는 상품명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원가율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1,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원가율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2)</a:t>
            </a:r>
          </a:p>
          <a:p>
            <a:pPr defTabSz="282575">
              <a:defRPr/>
            </a:pPr>
            <a:endParaRPr lang="en-US" altLang="ko-KR" sz="200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187396" name="Rectangle 7"/>
          <p:cNvSpPr>
            <a:spLocks noChangeArrowheads="1"/>
          </p:cNvSpPr>
          <p:nvPr/>
        </p:nvSpPr>
        <p:spPr bwMode="blackWhite">
          <a:xfrm>
            <a:off x="1147763" y="5291138"/>
            <a:ext cx="3022600" cy="795337"/>
          </a:xfrm>
          <a:prstGeom prst="rect">
            <a:avLst/>
          </a:prstGeom>
          <a:solidFill>
            <a:srgbClr val="EDEEF3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0" latinLnBrk="0" hangingPunct="0"/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MOD(c, n)</a:t>
            </a:r>
          </a:p>
        </p:txBody>
      </p:sp>
      <p:sp>
        <p:nvSpPr>
          <p:cNvPr id="187397" name="Rectangle 8"/>
          <p:cNvSpPr>
            <a:spLocks noChangeArrowheads="1"/>
          </p:cNvSpPr>
          <p:nvPr/>
        </p:nvSpPr>
        <p:spPr bwMode="blackWhite">
          <a:xfrm>
            <a:off x="4170363" y="5291138"/>
            <a:ext cx="9067800" cy="79533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n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으로 나눈 나머지</a:t>
            </a:r>
          </a:p>
        </p:txBody>
      </p:sp>
      <p:sp>
        <p:nvSpPr>
          <p:cNvPr id="1333257" name="Rectangle 9"/>
          <p:cNvSpPr>
            <a:spLocks noChangeArrowheads="1"/>
          </p:cNvSpPr>
          <p:nvPr/>
        </p:nvSpPr>
        <p:spPr bwMode="blackWhite">
          <a:xfrm>
            <a:off x="1119188" y="6196013"/>
            <a:ext cx="12091987" cy="792162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9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en-US" sz="2000">
                <a:latin typeface="HY중고딕" pitchFamily="18" charset="-127"/>
              </a:rPr>
              <a:t>SELECT MOD(10,3) FROM DUAL;</a:t>
            </a:r>
            <a:endParaRPr lang="en-US" altLang="ko-KR" sz="2000"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8" name="포인트가 5개인 별 7"/>
          <p:cNvSpPr/>
          <p:nvPr/>
        </p:nvSpPr>
        <p:spPr bwMode="auto">
          <a:xfrm>
            <a:off x="1475562" y="5458619"/>
            <a:ext cx="360040" cy="360040"/>
          </a:xfrm>
          <a:prstGeom prst="star5">
            <a:avLst/>
          </a:prstGeom>
          <a:solidFill>
            <a:srgbClr val="FF0066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휴먼둥근고딕" pitchFamily="2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18" name="Rectangle 2"/>
          <p:cNvSpPr>
            <a:spLocks noChangeArrowheads="1"/>
          </p:cNvSpPr>
          <p:nvPr/>
        </p:nvSpPr>
        <p:spPr bwMode="blackWhite">
          <a:xfrm>
            <a:off x="1147763" y="600075"/>
            <a:ext cx="6427787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함수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(</a:t>
            </a: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숫자열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)</a:t>
            </a:r>
          </a:p>
        </p:txBody>
      </p:sp>
      <p:graphicFrame>
        <p:nvGraphicFramePr>
          <p:cNvPr id="618557" name="Group 6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4823908"/>
              </p:ext>
            </p:extLst>
          </p:nvPr>
        </p:nvGraphicFramePr>
        <p:xfrm>
          <a:off x="1128713" y="1317625"/>
          <a:ext cx="12144595" cy="4365213"/>
        </p:xfrm>
        <a:graphic>
          <a:graphicData uri="http://schemas.openxmlformats.org/drawingml/2006/table">
            <a:tbl>
              <a:tblPr/>
              <a:tblGrid>
                <a:gridCol w="316885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897573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69508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HY중고딕" pitchFamily="18" charset="-127"/>
                          <a:ea typeface="굴림체" pitchFamily="49" charset="-127"/>
                        </a:rPr>
                        <a:t>FLOOR(n)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굴림체" pitchFamily="49" charset="-127"/>
                        </a:rPr>
                        <a:t>n</a:t>
                      </a:r>
                      <a:r>
                        <a:rPr kumimoji="1" lang="ko-KR" altLang="en-US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굴림체" pitchFamily="49" charset="-127"/>
                        </a:rPr>
                        <a:t>과 같거나 작은 수 중에 가장 큰 정수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832354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HY중고딕" pitchFamily="18" charset="-127"/>
                          <a:ea typeface="굴림체" pitchFamily="49" charset="-127"/>
                        </a:rPr>
                        <a:t>CEIL(n)</a:t>
                      </a: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HY중고딕" pitchFamily="18" charset="-127"/>
                        <a:ea typeface="굴림체" pitchFamily="49" charset="-127"/>
                      </a:endParaRP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굴림체" pitchFamily="49" charset="-127"/>
                        </a:rPr>
                        <a:t>n</a:t>
                      </a:r>
                      <a:r>
                        <a:rPr kumimoji="1" lang="ko-KR" altLang="en-US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굴림체" pitchFamily="49" charset="-127"/>
                        </a:rPr>
                        <a:t>과 같거나 큰 수 중에 가장 작은 정수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굴림체" pitchFamily="49" charset="-127"/>
                        </a:rPr>
                        <a:t>소수점 이하의 값이 존재하면 무조건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3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굴림체" pitchFamily="49" charset="-127"/>
                        </a:rPr>
                        <a:t>올림하는</a:t>
                      </a:r>
                      <a:r>
                        <a:rPr kumimoji="1" lang="ko-KR" altLang="en-US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굴림체" pitchFamily="49" charset="-127"/>
                        </a:rPr>
                        <a:t> 함수로</a:t>
                      </a:r>
                      <a:r>
                        <a:rPr kumimoji="1" lang="en-US" altLang="ko-KR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굴림체" pitchFamily="49" charset="-127"/>
                        </a:rPr>
                        <a:t>, </a:t>
                      </a:r>
                      <a:r>
                        <a:rPr kumimoji="1" lang="ko-KR" altLang="en-US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굴림체" pitchFamily="49" charset="-127"/>
                        </a:rPr>
                        <a:t>급여</a:t>
                      </a:r>
                      <a:r>
                        <a:rPr kumimoji="1" lang="en-US" altLang="ko-KR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굴림체" pitchFamily="49" charset="-127"/>
                        </a:rPr>
                        <a:t>.</a:t>
                      </a:r>
                      <a:r>
                        <a:rPr kumimoji="1" lang="ko-KR" altLang="en-US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굴림체" pitchFamily="49" charset="-127"/>
                        </a:rPr>
                        <a:t>세금과 같은 금액관련 계산  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굴림체" pitchFamily="49" charset="-127"/>
                        </a:rPr>
                        <a:t>중에 자주 사용된다</a:t>
                      </a:r>
                      <a:r>
                        <a:rPr kumimoji="1" lang="en-US" altLang="ko-KR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굴림체" pitchFamily="49" charset="-127"/>
                        </a:rPr>
                        <a:t>.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79510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HY중고딕" pitchFamily="18" charset="-127"/>
                          <a:ea typeface="굴림체" pitchFamily="49" charset="-127"/>
                        </a:rPr>
                        <a:t>COS, SIN, TAN, LOG </a:t>
                      </a:r>
                      <a:r>
                        <a:rPr kumimoji="1" lang="ko-KR" altLang="en-US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HY중고딕" pitchFamily="18" charset="-127"/>
                          <a:ea typeface="굴림체" pitchFamily="49" charset="-127"/>
                        </a:rPr>
                        <a:t>등 수학관련함수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618558" name="Rectangle 62"/>
          <p:cNvSpPr>
            <a:spLocks noChangeArrowheads="1"/>
          </p:cNvSpPr>
          <p:nvPr/>
        </p:nvSpPr>
        <p:spPr bwMode="blackWhite">
          <a:xfrm>
            <a:off x="1119188" y="5627688"/>
            <a:ext cx="12091987" cy="1816100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9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SELECT  FLOOR(1332.69), </a:t>
            </a:r>
            <a:r>
              <a:rPr lang="en-US" altLang="ko-KR" sz="2000">
                <a:latin typeface="HY중고딕" pitchFamily="18" charset="-127"/>
              </a:rPr>
              <a:t>CEIL(1332.69)  FROM DUAL;</a:t>
            </a:r>
          </a:p>
          <a:p>
            <a:pPr defTabSz="282575">
              <a:lnSpc>
                <a:spcPct val="90000"/>
              </a:lnSpc>
              <a:buFont typeface="Wingdings" pitchFamily="2" charset="2"/>
              <a:buChar char="l"/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9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SELECT  </a:t>
            </a:r>
            <a:r>
              <a:rPr lang="en-US" altLang="ko-KR" sz="2000">
                <a:latin typeface="HY중고딕" pitchFamily="18" charset="-127"/>
              </a:rPr>
              <a:t>FLOOR(-1332.69), CEIL(-1332.69)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FROM DUAL;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2" name="Rectangle 3"/>
          <p:cNvSpPr>
            <a:spLocks noChangeArrowheads="1"/>
          </p:cNvSpPr>
          <p:nvPr/>
        </p:nvSpPr>
        <p:spPr bwMode="blackWhite">
          <a:xfrm>
            <a:off x="1147763" y="1244600"/>
            <a:ext cx="3022600" cy="1133475"/>
          </a:xfrm>
          <a:prstGeom prst="rect">
            <a:avLst/>
          </a:prstGeom>
          <a:solidFill>
            <a:srgbClr val="EDEEF3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0" latinLnBrk="0" hangingPunct="0"/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REMAINDER</a:t>
            </a:r>
          </a:p>
          <a:p>
            <a:pPr algn="ctr" eaLnBrk="0" latinLnBrk="0" hangingPunct="0"/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(c, n)</a:t>
            </a:r>
          </a:p>
        </p:txBody>
      </p:sp>
      <p:sp>
        <p:nvSpPr>
          <p:cNvPr id="189443" name="Rectangle 4"/>
          <p:cNvSpPr>
            <a:spLocks noChangeArrowheads="1"/>
          </p:cNvSpPr>
          <p:nvPr/>
        </p:nvSpPr>
        <p:spPr bwMode="blackWhite">
          <a:xfrm>
            <a:off x="4170363" y="1244600"/>
            <a:ext cx="9067800" cy="113347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n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으로 나눈 나머지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 MOD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함수와 유사</a:t>
            </a:r>
          </a:p>
        </p:txBody>
      </p:sp>
      <p:sp>
        <p:nvSpPr>
          <p:cNvPr id="189444" name="Rectangle 15"/>
          <p:cNvSpPr>
            <a:spLocks noChangeArrowheads="1"/>
          </p:cNvSpPr>
          <p:nvPr/>
        </p:nvSpPr>
        <p:spPr bwMode="blackWhite">
          <a:xfrm>
            <a:off x="1147763" y="600075"/>
            <a:ext cx="6427787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함수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(</a:t>
            </a: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숫자열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)</a:t>
            </a:r>
          </a:p>
        </p:txBody>
      </p:sp>
      <p:sp>
        <p:nvSpPr>
          <p:cNvPr id="624656" name="Rectangle 16"/>
          <p:cNvSpPr>
            <a:spLocks noChangeArrowheads="1"/>
          </p:cNvSpPr>
          <p:nvPr/>
        </p:nvSpPr>
        <p:spPr bwMode="blackWhite">
          <a:xfrm>
            <a:off x="1128713" y="2565400"/>
            <a:ext cx="12091987" cy="3630613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defRPr/>
            </a:pPr>
            <a:r>
              <a:rPr lang="en-US" altLang="ko-KR" sz="2000" dirty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 dirty="0">
                <a:latin typeface="HY중고딕" pitchFamily="18" charset="-127"/>
                <a:ea typeface="HY중고딕"/>
              </a:rPr>
              <a:t>MOD </a:t>
            </a:r>
            <a:r>
              <a:rPr lang="ko-KR" altLang="en-US" sz="2000" dirty="0">
                <a:latin typeface="HY중고딕" pitchFamily="18" charset="-127"/>
                <a:ea typeface="HY중고딕"/>
              </a:rPr>
              <a:t>함수</a:t>
            </a:r>
            <a:r>
              <a:rPr lang="en-US" altLang="ko-KR" sz="2000" dirty="0">
                <a:latin typeface="HY중고딕" pitchFamily="18" charset="-127"/>
                <a:ea typeface="HY중고딕"/>
              </a:rPr>
              <a:t>, </a:t>
            </a:r>
            <a:r>
              <a:rPr lang="ko-KR" altLang="en-US" sz="2000" dirty="0">
                <a:latin typeface="HY중고딕" pitchFamily="18" charset="-127"/>
                <a:ea typeface="HY중고딕"/>
              </a:rPr>
              <a:t>나머지 값 구하기 함수 구현방식</a:t>
            </a:r>
          </a:p>
          <a:p>
            <a:pPr defTabSz="282575">
              <a:defRPr/>
            </a:pPr>
            <a:r>
              <a:rPr lang="ko-KR" altLang="en-US" sz="2000" dirty="0">
                <a:latin typeface="HY중고딕" pitchFamily="18" charset="-127"/>
                <a:ea typeface="HY중고딕"/>
              </a:rPr>
              <a:t>    나머지  </a:t>
            </a:r>
            <a:r>
              <a:rPr lang="en-US" altLang="ko-KR" sz="2000" dirty="0">
                <a:latin typeface="HY중고딕" pitchFamily="18" charset="-127"/>
                <a:ea typeface="HY중고딕"/>
              </a:rPr>
              <a:t>= (</a:t>
            </a:r>
            <a:r>
              <a:rPr lang="ko-KR" altLang="en-US" sz="2000" dirty="0" err="1">
                <a:latin typeface="HY중고딕" pitchFamily="18" charset="-127"/>
                <a:ea typeface="HY중고딕"/>
              </a:rPr>
              <a:t>원값</a:t>
            </a:r>
            <a:r>
              <a:rPr lang="en-US" altLang="ko-KR" sz="2000" dirty="0">
                <a:latin typeface="HY중고딕" pitchFamily="18" charset="-127"/>
                <a:ea typeface="HY중고딕"/>
              </a:rPr>
              <a:t>) - (</a:t>
            </a:r>
            <a:r>
              <a:rPr lang="ko-KR" altLang="en-US" sz="2000" dirty="0" err="1">
                <a:latin typeface="HY중고딕" pitchFamily="18" charset="-127"/>
                <a:ea typeface="HY중고딕"/>
              </a:rPr>
              <a:t>나눌값</a:t>
            </a:r>
            <a:r>
              <a:rPr lang="ko-KR" altLang="en-US" sz="2000" dirty="0">
                <a:latin typeface="HY중고딕" pitchFamily="18" charset="-127"/>
                <a:ea typeface="HY중고딕"/>
              </a:rPr>
              <a:t> </a:t>
            </a:r>
            <a:r>
              <a:rPr lang="en-US" altLang="ko-KR" sz="2000" dirty="0">
                <a:latin typeface="HY중고딕" pitchFamily="18" charset="-127"/>
                <a:ea typeface="HY중고딕"/>
              </a:rPr>
              <a:t>x </a:t>
            </a:r>
            <a:r>
              <a:rPr lang="ko-KR" altLang="en-US" sz="2000" dirty="0" err="1">
                <a:latin typeface="HY중고딕" pitchFamily="18" charset="-127"/>
                <a:ea typeface="HY중고딕"/>
              </a:rPr>
              <a:t>나눈값을</a:t>
            </a:r>
            <a:r>
              <a:rPr lang="ko-KR" altLang="en-US" sz="2000" dirty="0">
                <a:latin typeface="HY중고딕" pitchFamily="18" charset="-127"/>
                <a:ea typeface="HY중고딕"/>
              </a:rPr>
              <a:t> 소수 </a:t>
            </a:r>
            <a:r>
              <a:rPr lang="ko-KR" altLang="en-US" sz="2000" dirty="0" err="1">
                <a:latin typeface="HY중고딕" pitchFamily="18" charset="-127"/>
                <a:ea typeface="HY중고딕"/>
              </a:rPr>
              <a:t>첫째자리에서</a:t>
            </a:r>
            <a:r>
              <a:rPr lang="ko-KR" altLang="en-US" sz="2000" dirty="0">
                <a:latin typeface="HY중고딕" pitchFamily="18" charset="-127"/>
                <a:ea typeface="HY중고딕"/>
              </a:rPr>
              <a:t> </a:t>
            </a:r>
            <a:r>
              <a:rPr lang="ko-KR" altLang="en-US" sz="2000" dirty="0" err="1">
                <a:latin typeface="HY중고딕" pitchFamily="18" charset="-127"/>
                <a:ea typeface="HY중고딕"/>
              </a:rPr>
              <a:t>버림한</a:t>
            </a:r>
            <a:r>
              <a:rPr lang="ko-KR" altLang="en-US" sz="2000" dirty="0">
                <a:latin typeface="HY중고딕" pitchFamily="18" charset="-127"/>
                <a:ea typeface="HY중고딕"/>
              </a:rPr>
              <a:t> 값</a:t>
            </a:r>
            <a:r>
              <a:rPr lang="en-US" altLang="ko-KR" sz="2000" dirty="0">
                <a:latin typeface="HY중고딕" pitchFamily="18" charset="-127"/>
                <a:ea typeface="HY중고딕"/>
              </a:rPr>
              <a:t>)</a:t>
            </a:r>
          </a:p>
          <a:p>
            <a:pPr defTabSz="282575">
              <a:defRPr/>
            </a:pPr>
            <a:r>
              <a:rPr lang="en-US" altLang="ko-KR" sz="2000" dirty="0">
                <a:latin typeface="HY중고딕" pitchFamily="18" charset="-127"/>
                <a:ea typeface="HY중고딕"/>
              </a:rPr>
              <a:t>                 = 10 - 3 * FLOOR( 10 / 3 )  </a:t>
            </a:r>
          </a:p>
          <a:p>
            <a:pPr defTabSz="282575">
              <a:defRPr/>
            </a:pPr>
            <a:endParaRPr lang="en-US" altLang="ko-KR" sz="2000" dirty="0">
              <a:latin typeface="HY중고딕" pitchFamily="18" charset="-127"/>
              <a:ea typeface="HY중고딕"/>
            </a:endParaRPr>
          </a:p>
          <a:p>
            <a:pPr defTabSz="282575">
              <a:defRPr/>
            </a:pPr>
            <a:r>
              <a:rPr lang="en-US" altLang="ko-KR" sz="2000" dirty="0">
                <a:latin typeface="HY중고딕" pitchFamily="18" charset="-127"/>
                <a:ea typeface="HY중고딕"/>
              </a:rPr>
              <a:t>REMAINDER </a:t>
            </a:r>
            <a:r>
              <a:rPr lang="ko-KR" altLang="en-US" sz="2000" dirty="0">
                <a:latin typeface="HY중고딕" pitchFamily="18" charset="-127"/>
                <a:ea typeface="HY중고딕"/>
              </a:rPr>
              <a:t>함수</a:t>
            </a:r>
            <a:r>
              <a:rPr lang="en-US" altLang="ko-KR" sz="2000" dirty="0">
                <a:latin typeface="HY중고딕" pitchFamily="18" charset="-127"/>
                <a:ea typeface="HY중고딕"/>
              </a:rPr>
              <a:t>, </a:t>
            </a:r>
            <a:r>
              <a:rPr lang="ko-KR" altLang="en-US" sz="2000" dirty="0">
                <a:latin typeface="HY중고딕" pitchFamily="18" charset="-127"/>
                <a:ea typeface="HY중고딕"/>
              </a:rPr>
              <a:t>나머지 값 구하기 함수 구현방식</a:t>
            </a:r>
          </a:p>
          <a:p>
            <a:pPr defTabSz="282575">
              <a:defRPr/>
            </a:pPr>
            <a:r>
              <a:rPr lang="ko-KR" altLang="en-US" sz="2000" dirty="0">
                <a:latin typeface="HY중고딕" pitchFamily="18" charset="-127"/>
                <a:ea typeface="HY중고딕"/>
              </a:rPr>
              <a:t>    나머지  </a:t>
            </a:r>
            <a:r>
              <a:rPr lang="en-US" altLang="ko-KR" sz="2000" dirty="0">
                <a:latin typeface="HY중고딕" pitchFamily="18" charset="-127"/>
                <a:ea typeface="HY중고딕"/>
              </a:rPr>
              <a:t>= (</a:t>
            </a:r>
            <a:r>
              <a:rPr lang="ko-KR" altLang="en-US" sz="2000" dirty="0" err="1">
                <a:latin typeface="HY중고딕" pitchFamily="18" charset="-127"/>
                <a:ea typeface="HY중고딕"/>
              </a:rPr>
              <a:t>원값</a:t>
            </a:r>
            <a:r>
              <a:rPr lang="en-US" altLang="ko-KR" sz="2000" dirty="0">
                <a:latin typeface="HY중고딕" pitchFamily="18" charset="-127"/>
                <a:ea typeface="HY중고딕"/>
              </a:rPr>
              <a:t>) - (</a:t>
            </a:r>
            <a:r>
              <a:rPr lang="ko-KR" altLang="en-US" sz="2000" dirty="0" err="1">
                <a:latin typeface="HY중고딕" pitchFamily="18" charset="-127"/>
                <a:ea typeface="HY중고딕"/>
              </a:rPr>
              <a:t>나눌값</a:t>
            </a:r>
            <a:r>
              <a:rPr lang="ko-KR" altLang="en-US" sz="2000" dirty="0">
                <a:latin typeface="HY중고딕" pitchFamily="18" charset="-127"/>
                <a:ea typeface="HY중고딕"/>
              </a:rPr>
              <a:t> </a:t>
            </a:r>
            <a:r>
              <a:rPr lang="en-US" altLang="ko-KR" sz="2000" dirty="0">
                <a:latin typeface="HY중고딕" pitchFamily="18" charset="-127"/>
                <a:ea typeface="HY중고딕"/>
              </a:rPr>
              <a:t>x </a:t>
            </a:r>
            <a:r>
              <a:rPr lang="ko-KR" altLang="en-US" sz="2000" dirty="0" err="1">
                <a:latin typeface="HY중고딕" pitchFamily="18" charset="-127"/>
                <a:ea typeface="HY중고딕"/>
              </a:rPr>
              <a:t>나눈값을</a:t>
            </a:r>
            <a:r>
              <a:rPr lang="ko-KR" altLang="en-US" sz="2000" dirty="0">
                <a:latin typeface="HY중고딕" pitchFamily="18" charset="-127"/>
                <a:ea typeface="HY중고딕"/>
              </a:rPr>
              <a:t> 소수 </a:t>
            </a:r>
            <a:r>
              <a:rPr lang="ko-KR" altLang="en-US" sz="2000" dirty="0" err="1">
                <a:latin typeface="HY중고딕" pitchFamily="18" charset="-127"/>
                <a:ea typeface="HY중고딕"/>
              </a:rPr>
              <a:t>첫째자리에서</a:t>
            </a:r>
            <a:r>
              <a:rPr lang="ko-KR" altLang="en-US" sz="2000" dirty="0">
                <a:latin typeface="HY중고딕" pitchFamily="18" charset="-127"/>
                <a:ea typeface="HY중고딕"/>
              </a:rPr>
              <a:t> 반올림한 값</a:t>
            </a:r>
            <a:r>
              <a:rPr lang="en-US" altLang="ko-KR" sz="2000" dirty="0">
                <a:latin typeface="HY중고딕" pitchFamily="18" charset="-127"/>
                <a:ea typeface="HY중고딕"/>
              </a:rPr>
              <a:t>)</a:t>
            </a:r>
          </a:p>
          <a:p>
            <a:pPr defTabSz="282575">
              <a:defRPr/>
            </a:pPr>
            <a:r>
              <a:rPr lang="en-US" altLang="ko-KR" sz="2000" dirty="0">
                <a:latin typeface="HY중고딕" pitchFamily="18" charset="-127"/>
                <a:ea typeface="HY중고딕"/>
              </a:rPr>
              <a:t>                 = 10 - 3 * ROUND( 10 / 3 )</a:t>
            </a:r>
            <a:r>
              <a:rPr lang="en-US" altLang="ko-KR" sz="2000" dirty="0">
                <a:solidFill>
                  <a:srgbClr val="800000"/>
                </a:solidFill>
                <a:latin typeface="HY중고딕" pitchFamily="18" charset="-127"/>
                <a:ea typeface="HY중고딕"/>
              </a:rPr>
              <a:t>  </a:t>
            </a:r>
          </a:p>
        </p:txBody>
      </p:sp>
      <p:sp>
        <p:nvSpPr>
          <p:cNvPr id="624657" name="Rectangle 17"/>
          <p:cNvSpPr>
            <a:spLocks noChangeArrowheads="1"/>
          </p:cNvSpPr>
          <p:nvPr/>
        </p:nvSpPr>
        <p:spPr bwMode="blackWhite">
          <a:xfrm>
            <a:off x="1119188" y="6421437"/>
            <a:ext cx="12091987" cy="2867669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9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SELECT MOD(10, 3), REMAINDER(10, 3</a:t>
            </a:r>
            <a:r>
              <a:rPr lang="en-US" altLang="ko-KR" sz="2000">
                <a:latin typeface="HY중고딕" pitchFamily="18" charset="-127"/>
              </a:rPr>
              <a:t>)  FROM DUAL;</a:t>
            </a:r>
          </a:p>
          <a:p>
            <a:pPr defTabSz="282575">
              <a:lnSpc>
                <a:spcPct val="90000"/>
              </a:lnSpc>
              <a:buFont typeface="Wingdings" pitchFamily="2" charset="2"/>
              <a:buChar char="l"/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9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>
                <a:latin typeface="HY중고딕" pitchFamily="18" charset="-127"/>
              </a:rPr>
              <a:t>SELECT MOD(10, 3.7) , REMAINDER(10, 3.7) FROM DUAL;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114159" y="2736379"/>
            <a:ext cx="303320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= 10-3*FLOOR(3.33333…,0)</a:t>
            </a:r>
          </a:p>
          <a:p>
            <a:r>
              <a:rPr lang="en-US" altLang="ko-KR" dirty="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= 10-3*3</a:t>
            </a:r>
          </a:p>
          <a:p>
            <a:r>
              <a:rPr lang="en-US" altLang="ko-KR" dirty="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= 10-9</a:t>
            </a:r>
          </a:p>
          <a:p>
            <a:r>
              <a:rPr lang="en-US" altLang="ko-KR" dirty="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= 1 </a:t>
            </a:r>
            <a:endParaRPr lang="ko-KR" altLang="en-US" dirty="0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114159" y="4248547"/>
            <a:ext cx="303320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= 10-3*ROUND(3.33333…,0)</a:t>
            </a:r>
          </a:p>
          <a:p>
            <a:r>
              <a:rPr lang="en-US" altLang="ko-KR" dirty="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= 10-3*3</a:t>
            </a:r>
          </a:p>
          <a:p>
            <a:r>
              <a:rPr lang="en-US" altLang="ko-KR" dirty="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= 10-9</a:t>
            </a:r>
          </a:p>
          <a:p>
            <a:r>
              <a:rPr lang="en-US" altLang="ko-KR" dirty="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= 1</a:t>
            </a:r>
            <a:endParaRPr lang="ko-KR" altLang="en-US" dirty="0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361140" y="6480795"/>
            <a:ext cx="337143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= 10-3.7*FLOOR(2.702702…,0)</a:t>
            </a:r>
          </a:p>
          <a:p>
            <a:r>
              <a:rPr lang="en-US" altLang="ko-KR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= 10-3.7*2</a:t>
            </a:r>
          </a:p>
          <a:p>
            <a:r>
              <a:rPr lang="en-US" altLang="ko-KR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= 10-7.4</a:t>
            </a:r>
          </a:p>
          <a:p>
            <a:r>
              <a:rPr lang="en-US" altLang="ko-KR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= 2.6</a:t>
            </a:r>
            <a:endParaRPr lang="ko-KR" altLang="en-US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361140" y="7992963"/>
            <a:ext cx="337464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= 10-3.7*ROUND(2.702702…,0)</a:t>
            </a:r>
          </a:p>
          <a:p>
            <a:r>
              <a:rPr lang="en-US" altLang="ko-KR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= 10-3.7*3</a:t>
            </a:r>
          </a:p>
          <a:p>
            <a:r>
              <a:rPr lang="en-US" altLang="ko-KR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= 10-11.1</a:t>
            </a:r>
          </a:p>
          <a:p>
            <a:r>
              <a:rPr lang="en-US" altLang="ko-KR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= -1.1</a:t>
            </a:r>
            <a:endParaRPr lang="ko-KR" altLang="en-US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6" name="Rectangle 2"/>
          <p:cNvSpPr>
            <a:spLocks noChangeArrowheads="1"/>
          </p:cNvSpPr>
          <p:nvPr/>
        </p:nvSpPr>
        <p:spPr bwMode="blackWhite">
          <a:xfrm>
            <a:off x="1147763" y="1244600"/>
            <a:ext cx="3332162" cy="1320800"/>
          </a:xfrm>
          <a:prstGeom prst="rect">
            <a:avLst/>
          </a:prstGeom>
          <a:solidFill>
            <a:srgbClr val="EDEEF3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0" latinLnBrk="0" hangingPunct="0"/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WIDTH_BUCKET</a:t>
            </a:r>
          </a:p>
          <a:p>
            <a:pPr algn="ctr" eaLnBrk="0" latinLnBrk="0" hangingPunct="0"/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(c, min, max, b)</a:t>
            </a:r>
          </a:p>
        </p:txBody>
      </p:sp>
      <p:sp>
        <p:nvSpPr>
          <p:cNvPr id="190467" name="Rectangle 3"/>
          <p:cNvSpPr>
            <a:spLocks noChangeArrowheads="1"/>
          </p:cNvSpPr>
          <p:nvPr/>
        </p:nvSpPr>
        <p:spPr bwMode="blackWhite">
          <a:xfrm>
            <a:off x="4479925" y="1244600"/>
            <a:ext cx="8758238" cy="13208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min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에서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max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의 범위로 설정하고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b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구간으로 </a:t>
            </a:r>
          </a:p>
          <a:p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나누어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c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가 어느 구간에 속하는지 리턴</a:t>
            </a:r>
          </a:p>
        </p:txBody>
      </p:sp>
      <p:sp>
        <p:nvSpPr>
          <p:cNvPr id="190468" name="Rectangle 4"/>
          <p:cNvSpPr>
            <a:spLocks noChangeArrowheads="1"/>
          </p:cNvSpPr>
          <p:nvPr/>
        </p:nvSpPr>
        <p:spPr bwMode="blackWhite">
          <a:xfrm>
            <a:off x="1147763" y="600075"/>
            <a:ext cx="6427787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함수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(</a:t>
            </a: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숫자열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)</a:t>
            </a:r>
          </a:p>
        </p:txBody>
      </p:sp>
      <p:sp>
        <p:nvSpPr>
          <p:cNvPr id="1341446" name="Rectangle 6"/>
          <p:cNvSpPr>
            <a:spLocks noChangeArrowheads="1"/>
          </p:cNvSpPr>
          <p:nvPr/>
        </p:nvSpPr>
        <p:spPr bwMode="blackWhite">
          <a:xfrm>
            <a:off x="1119188" y="2792413"/>
            <a:ext cx="12091987" cy="1020762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9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SELECT WIDTH_BUCKET(88, 0, 100, 10)</a:t>
            </a:r>
            <a:r>
              <a:rPr lang="en-US" altLang="ko-KR" sz="2000">
                <a:latin typeface="HY중고딕" pitchFamily="18" charset="-127"/>
              </a:rPr>
              <a:t>  FROM DUAL;</a:t>
            </a:r>
          </a:p>
        </p:txBody>
      </p:sp>
      <p:sp>
        <p:nvSpPr>
          <p:cNvPr id="1341447" name="Rectangle 7"/>
          <p:cNvSpPr>
            <a:spLocks noChangeArrowheads="1"/>
          </p:cNvSpPr>
          <p:nvPr/>
        </p:nvSpPr>
        <p:spPr bwMode="blackWhite">
          <a:xfrm>
            <a:off x="1119188" y="4040188"/>
            <a:ext cx="12091987" cy="3856037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회원 테이블에서 회원이름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,  </a:t>
            </a:r>
            <a:r>
              <a:rPr lang="ko-KR" altLang="en-US" sz="2000" err="1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마일리지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, 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등급을 출력하시오</a:t>
            </a:r>
          </a:p>
          <a:p>
            <a:pPr defTabSz="282575">
              <a:lnSpc>
                <a:spcPct val="110000"/>
              </a:lnSpc>
              <a:defRPr/>
            </a:pP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(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단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등급은 </a:t>
            </a:r>
            <a:r>
              <a:rPr lang="ko-KR" altLang="en-US" sz="2000" err="1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마일리지를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500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부터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3000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까지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5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등급으로 한다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.) </a:t>
            </a:r>
          </a:p>
          <a:p>
            <a:pPr defTabSz="282575">
              <a:lnSpc>
                <a:spcPct val="110000"/>
              </a:lnSpc>
              <a:defRPr/>
            </a:pPr>
            <a:endParaRPr lang="en-US" altLang="ko-KR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10000"/>
              </a:lnSpc>
              <a:defRPr/>
            </a:pPr>
            <a:endParaRPr lang="en-US" altLang="ko-KR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10000"/>
              </a:lnSpc>
              <a:defRPr/>
            </a:pPr>
            <a:endParaRPr lang="en-US" altLang="ko-KR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10000"/>
              </a:lnSpc>
              <a:defRPr/>
            </a:pPr>
            <a:endParaRPr lang="en-US" altLang="ko-KR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10000"/>
              </a:lnSpc>
              <a:defRPr/>
            </a:pPr>
            <a:endParaRPr lang="en-US" altLang="ko-KR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90" name="Rectangle 2"/>
          <p:cNvSpPr>
            <a:spLocks noChangeArrowheads="1"/>
          </p:cNvSpPr>
          <p:nvPr/>
        </p:nvSpPr>
        <p:spPr bwMode="blackWhite">
          <a:xfrm>
            <a:off x="1147763" y="1244600"/>
            <a:ext cx="3022600" cy="1133475"/>
          </a:xfrm>
          <a:prstGeom prst="rect">
            <a:avLst/>
          </a:prstGeom>
          <a:solidFill>
            <a:srgbClr val="EDEEF3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0" latinLnBrk="0" hangingPunct="0"/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숫자의 절사</a:t>
            </a:r>
          </a:p>
          <a:p>
            <a:pPr algn="ctr" eaLnBrk="0" latinLnBrk="0" hangingPunct="0"/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(</a:t>
            </a: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버림함수구현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)</a:t>
            </a:r>
          </a:p>
        </p:txBody>
      </p:sp>
      <p:sp>
        <p:nvSpPr>
          <p:cNvPr id="191491" name="Rectangle 3"/>
          <p:cNvSpPr>
            <a:spLocks noChangeArrowheads="1"/>
          </p:cNvSpPr>
          <p:nvPr/>
        </p:nvSpPr>
        <p:spPr bwMode="blackWhite">
          <a:xfrm>
            <a:off x="4170363" y="1244600"/>
            <a:ext cx="9067800" cy="113347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지정된 자리 수까지 나타내고 그 밑은 버림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(TRUNC)</a:t>
            </a:r>
          </a:p>
        </p:txBody>
      </p:sp>
      <p:sp>
        <p:nvSpPr>
          <p:cNvPr id="1340420" name="Rectangle 4"/>
          <p:cNvSpPr>
            <a:spLocks noChangeArrowheads="1"/>
          </p:cNvSpPr>
          <p:nvPr/>
        </p:nvSpPr>
        <p:spPr bwMode="blackWhite">
          <a:xfrm>
            <a:off x="1119188" y="2400300"/>
            <a:ext cx="12091987" cy="7996238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90000"/>
              </a:lnSpc>
              <a:buFont typeface="Wingdings" pitchFamily="2" charset="2"/>
              <a:buChar char="l"/>
              <a:defRPr/>
            </a:pPr>
            <a:r>
              <a:rPr lang="en-US" altLang="ko-KR">
                <a:latin typeface="굴림체" pitchFamily="49" charset="-127"/>
                <a:ea typeface="굴림체" pitchFamily="49" charset="-127"/>
              </a:rPr>
              <a:t> </a:t>
            </a:r>
            <a:r>
              <a:rPr lang="ko-KR" altLang="en-US" err="1">
                <a:latin typeface="굴림체" pitchFamily="49" charset="-127"/>
                <a:ea typeface="굴림체" pitchFamily="49" charset="-127"/>
              </a:rPr>
              <a:t>버림함수</a:t>
            </a:r>
            <a:r>
              <a:rPr lang="ko-KR" altLang="en-US">
                <a:latin typeface="굴림체" pitchFamily="49" charset="-127"/>
                <a:ea typeface="굴림체" pitchFamily="49" charset="-127"/>
              </a:rPr>
              <a:t> 구현</a:t>
            </a:r>
          </a:p>
          <a:p>
            <a:pPr defTabSz="282575">
              <a:lnSpc>
                <a:spcPct val="90000"/>
              </a:lnSpc>
              <a:defRPr/>
            </a:pPr>
            <a:r>
              <a:rPr lang="ko-KR" altLang="en-US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   </a:t>
            </a:r>
            <a:r>
              <a:rPr lang="ko-KR" altLang="en-US" err="1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버림할</a:t>
            </a:r>
            <a:r>
              <a:rPr lang="ko-KR" altLang="en-US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위치의 값에 </a:t>
            </a:r>
            <a:r>
              <a:rPr lang="en-US" altLang="ko-KR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5</a:t>
            </a:r>
            <a:r>
              <a:rPr lang="ko-KR" altLang="en-US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를 뺀 후에 반올림하면 버림의 효과를 얻는다</a:t>
            </a:r>
            <a:r>
              <a:rPr lang="en-US" altLang="ko-KR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.</a:t>
            </a:r>
          </a:p>
          <a:p>
            <a:pPr defTabSz="282575">
              <a:lnSpc>
                <a:spcPct val="90000"/>
              </a:lnSpc>
              <a:defRPr/>
            </a:pPr>
            <a:r>
              <a:rPr lang="en-US" altLang="ko-KR">
                <a:latin typeface="굴림체" pitchFamily="49" charset="-127"/>
                <a:ea typeface="굴림체" pitchFamily="49" charset="-127"/>
              </a:rPr>
              <a:t>    SELECT  ROUND(345.123 - 0.05, 1) </a:t>
            </a:r>
            <a:r>
              <a:rPr lang="en-US" altLang="ko-KR" smtClean="0">
                <a:latin typeface="굴림체" pitchFamily="49" charset="-127"/>
                <a:ea typeface="굴림체" pitchFamily="49" charset="-127"/>
              </a:rPr>
              <a:t>AS “RESULT1”   --</a:t>
            </a:r>
            <a:r>
              <a:rPr lang="ko-KR" altLang="en-US">
                <a:latin typeface="굴림체" pitchFamily="49" charset="-127"/>
                <a:ea typeface="굴림체" pitchFamily="49" charset="-127"/>
              </a:rPr>
              <a:t>소수점 </a:t>
            </a:r>
            <a:r>
              <a:rPr lang="ko-KR" altLang="en-US" err="1">
                <a:latin typeface="굴림체" pitchFamily="49" charset="-127"/>
                <a:ea typeface="굴림체" pitchFamily="49" charset="-127"/>
              </a:rPr>
              <a:t>둘째자리</a:t>
            </a:r>
            <a:r>
              <a:rPr lang="ko-KR" altLang="en-US">
                <a:latin typeface="굴림체" pitchFamily="49" charset="-127"/>
                <a:ea typeface="굴림체" pitchFamily="49" charset="-127"/>
              </a:rPr>
              <a:t> 버림</a:t>
            </a:r>
            <a:endParaRPr lang="en-US" altLang="ko-KR">
              <a:latin typeface="굴림체" pitchFamily="49" charset="-127"/>
              <a:ea typeface="굴림체" pitchFamily="49" charset="-127"/>
            </a:endParaRPr>
          </a:p>
          <a:p>
            <a:pPr defTabSz="282575">
              <a:lnSpc>
                <a:spcPct val="90000"/>
              </a:lnSpc>
              <a:defRPr/>
            </a:pPr>
            <a:r>
              <a:rPr lang="en-US" altLang="ko-KR" smtClean="0">
                <a:latin typeface="굴림체" pitchFamily="49" charset="-127"/>
                <a:ea typeface="굴림체" pitchFamily="49" charset="-127"/>
              </a:rPr>
              <a:t>				, ROUND(345.123 </a:t>
            </a:r>
            <a:r>
              <a:rPr lang="en-US" altLang="ko-KR">
                <a:latin typeface="굴림체" pitchFamily="49" charset="-127"/>
                <a:ea typeface="굴림체" pitchFamily="49" charset="-127"/>
              </a:rPr>
              <a:t>- 0.5, 0) </a:t>
            </a:r>
            <a:r>
              <a:rPr lang="en-US" altLang="ko-KR" smtClean="0">
                <a:latin typeface="굴림체" pitchFamily="49" charset="-127"/>
                <a:ea typeface="굴림체" pitchFamily="49" charset="-127"/>
              </a:rPr>
              <a:t> AS “RESULT2”   </a:t>
            </a:r>
            <a:r>
              <a:rPr lang="en-US" altLang="ko-KR">
                <a:latin typeface="굴림체" pitchFamily="49" charset="-127"/>
                <a:ea typeface="굴림체" pitchFamily="49" charset="-127"/>
              </a:rPr>
              <a:t>--</a:t>
            </a:r>
            <a:r>
              <a:rPr lang="ko-KR" altLang="en-US">
                <a:latin typeface="굴림체" pitchFamily="49" charset="-127"/>
                <a:ea typeface="굴림체" pitchFamily="49" charset="-127"/>
              </a:rPr>
              <a:t>소수점 </a:t>
            </a:r>
            <a:r>
              <a:rPr lang="ko-KR" altLang="en-US" err="1">
                <a:latin typeface="굴림체" pitchFamily="49" charset="-127"/>
                <a:ea typeface="굴림체" pitchFamily="49" charset="-127"/>
              </a:rPr>
              <a:t>첫째자리</a:t>
            </a:r>
            <a:r>
              <a:rPr lang="ko-KR" altLang="en-US">
                <a:latin typeface="굴림체" pitchFamily="49" charset="-127"/>
                <a:ea typeface="굴림체" pitchFamily="49" charset="-127"/>
              </a:rPr>
              <a:t> 버림</a:t>
            </a:r>
            <a:endParaRPr lang="en-US" altLang="ko-KR">
              <a:latin typeface="굴림체" pitchFamily="49" charset="-127"/>
              <a:ea typeface="굴림체" pitchFamily="49" charset="-127"/>
            </a:endParaRPr>
          </a:p>
          <a:p>
            <a:pPr defTabSz="282575">
              <a:lnSpc>
                <a:spcPct val="90000"/>
              </a:lnSpc>
              <a:defRPr/>
            </a:pPr>
            <a:r>
              <a:rPr lang="en-US" altLang="ko-KR" smtClean="0">
                <a:latin typeface="굴림체" pitchFamily="49" charset="-127"/>
                <a:ea typeface="굴림체" pitchFamily="49" charset="-127"/>
              </a:rPr>
              <a:t>	 			, ROUND(345.123 </a:t>
            </a:r>
            <a:r>
              <a:rPr lang="en-US" altLang="ko-KR">
                <a:latin typeface="굴림체" pitchFamily="49" charset="-127"/>
                <a:ea typeface="굴림체" pitchFamily="49" charset="-127"/>
              </a:rPr>
              <a:t>- 5, -1) </a:t>
            </a:r>
            <a:r>
              <a:rPr lang="en-US" altLang="ko-KR" smtClean="0">
                <a:latin typeface="굴림체" pitchFamily="49" charset="-127"/>
                <a:ea typeface="굴림체" pitchFamily="49" charset="-127"/>
              </a:rPr>
              <a:t>  AS “RESULT3”    --</a:t>
            </a:r>
            <a:r>
              <a:rPr lang="ko-KR" altLang="en-US" err="1">
                <a:latin typeface="굴림체" pitchFamily="49" charset="-127"/>
                <a:ea typeface="굴림체" pitchFamily="49" charset="-127"/>
              </a:rPr>
              <a:t>첫번째자리</a:t>
            </a:r>
            <a:r>
              <a:rPr lang="ko-KR" altLang="en-US">
                <a:latin typeface="굴림체" pitchFamily="49" charset="-127"/>
                <a:ea typeface="굴림체" pitchFamily="49" charset="-127"/>
              </a:rPr>
              <a:t> 버림</a:t>
            </a:r>
            <a:endParaRPr lang="en-US" altLang="ko-KR">
              <a:latin typeface="굴림체" pitchFamily="49" charset="-127"/>
              <a:ea typeface="굴림체" pitchFamily="49" charset="-127"/>
            </a:endParaRPr>
          </a:p>
          <a:p>
            <a:pPr defTabSz="282575">
              <a:lnSpc>
                <a:spcPct val="90000"/>
              </a:lnSpc>
              <a:defRPr/>
            </a:pPr>
            <a:r>
              <a:rPr lang="en-US" altLang="ko-KR">
                <a:latin typeface="굴림체" pitchFamily="49" charset="-127"/>
                <a:ea typeface="굴림체" pitchFamily="49" charset="-127"/>
              </a:rPr>
              <a:t>    FROM DUAL; </a:t>
            </a:r>
          </a:p>
          <a:p>
            <a:pPr defTabSz="282575">
              <a:lnSpc>
                <a:spcPct val="90000"/>
              </a:lnSpc>
              <a:defRPr/>
            </a:pPr>
            <a:endParaRPr lang="en-US" altLang="ko-KR">
              <a:latin typeface="굴림체" pitchFamily="49" charset="-127"/>
              <a:ea typeface="굴림체" pitchFamily="49" charset="-127"/>
            </a:endParaRPr>
          </a:p>
          <a:p>
            <a:pPr defTabSz="282575">
              <a:lnSpc>
                <a:spcPct val="90000"/>
              </a:lnSpc>
              <a:buFont typeface="Wingdings" pitchFamily="2" charset="2"/>
              <a:buChar char="l"/>
              <a:defRPr/>
            </a:pPr>
            <a:r>
              <a:rPr lang="en-US" altLang="ko-KR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100 / 9  </a:t>
            </a:r>
            <a:r>
              <a:rPr lang="ko-KR" altLang="en-US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결과 값을 십의 자리까지 나타내고 일의 자리는 버리시오 </a:t>
            </a:r>
          </a:p>
          <a:p>
            <a:pPr defTabSz="282575"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ko-KR" altLang="en-US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   </a:t>
            </a:r>
            <a:r>
              <a:rPr lang="en-US" altLang="ko-KR">
                <a:latin typeface="굴림체" pitchFamily="49" charset="-127"/>
                <a:ea typeface="굴림체" pitchFamily="49" charset="-127"/>
              </a:rPr>
              <a:t>SELECT  ROUND(100 / 9 - 5, -1) RESULT FROM DUAL;</a:t>
            </a:r>
          </a:p>
          <a:p>
            <a:pPr defTabSz="282575">
              <a:lnSpc>
                <a:spcPct val="90000"/>
              </a:lnSpc>
              <a:buFont typeface="Wingdings" pitchFamily="2" charset="2"/>
              <a:buNone/>
              <a:defRPr/>
            </a:pPr>
            <a:endParaRPr lang="en-US" altLang="ko-KR">
              <a:solidFill>
                <a:srgbClr val="800000"/>
              </a:solidFill>
              <a:latin typeface="굴림체" pitchFamily="49" charset="-127"/>
              <a:ea typeface="굴림체" pitchFamily="49" charset="-127"/>
            </a:endParaRPr>
          </a:p>
          <a:p>
            <a:pPr defTabSz="282575">
              <a:lnSpc>
                <a:spcPct val="90000"/>
              </a:lnSpc>
              <a:buFont typeface="Wingdings" pitchFamily="2" charset="2"/>
              <a:buChar char="l"/>
              <a:defRPr/>
            </a:pPr>
            <a:r>
              <a:rPr lang="en-US" altLang="ko-KR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FLOOR</a:t>
            </a:r>
            <a:r>
              <a:rPr lang="ko-KR" altLang="en-US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함수 활용</a:t>
            </a:r>
          </a:p>
          <a:p>
            <a:pPr>
              <a:defRPr/>
            </a:pPr>
            <a:r>
              <a:rPr lang="en-US" altLang="ko-KR">
                <a:latin typeface="굴림체" pitchFamily="49" charset="-127"/>
                <a:ea typeface="굴림체" pitchFamily="49" charset="-127"/>
              </a:rPr>
              <a:t>SELECT 10000 / 7 FROM DUAL;</a:t>
            </a:r>
          </a:p>
          <a:p>
            <a:pPr>
              <a:defRPr/>
            </a:pPr>
            <a:r>
              <a:rPr lang="en-US" altLang="ko-KR">
                <a:latin typeface="굴림체" pitchFamily="49" charset="-127"/>
                <a:ea typeface="굴림체" pitchFamily="49" charset="-127"/>
              </a:rPr>
              <a:t>SELECT FLOOR(10000 / 7 * 1000) / 1000 FROM DUAL; </a:t>
            </a:r>
            <a:r>
              <a:rPr lang="en-US" altLang="ko-KR" i="1">
                <a:latin typeface="굴림체" pitchFamily="49" charset="-127"/>
                <a:ea typeface="굴림체" pitchFamily="49" charset="-127"/>
              </a:rPr>
              <a:t>--</a:t>
            </a:r>
            <a:r>
              <a:rPr lang="ko-KR" altLang="en-US" i="1">
                <a:latin typeface="굴림체" pitchFamily="49" charset="-127"/>
                <a:ea typeface="굴림체" pitchFamily="49" charset="-127"/>
              </a:rPr>
              <a:t>소수점</a:t>
            </a:r>
            <a:r>
              <a:rPr lang="en-US" altLang="ko-KR" i="1">
                <a:latin typeface="굴림체" pitchFamily="49" charset="-127"/>
                <a:ea typeface="굴림체" pitchFamily="49" charset="-127"/>
              </a:rPr>
              <a:t>3</a:t>
            </a:r>
            <a:r>
              <a:rPr lang="ko-KR" altLang="en-US" i="1" err="1">
                <a:latin typeface="굴림체" pitchFamily="49" charset="-127"/>
                <a:ea typeface="굴림체" pitchFamily="49" charset="-127"/>
              </a:rPr>
              <a:t>째자리</a:t>
            </a:r>
            <a:endParaRPr lang="ko-KR" altLang="en-US" i="1">
              <a:latin typeface="굴림체" pitchFamily="49" charset="-127"/>
              <a:ea typeface="굴림체" pitchFamily="49" charset="-127"/>
            </a:endParaRPr>
          </a:p>
          <a:p>
            <a:pPr>
              <a:defRPr/>
            </a:pPr>
            <a:r>
              <a:rPr lang="en-US" altLang="ko-KR">
                <a:latin typeface="굴림체" pitchFamily="49" charset="-127"/>
                <a:ea typeface="굴림체" pitchFamily="49" charset="-127"/>
              </a:rPr>
              <a:t>SELECT FLOOR(10000 / 7 * 100) / 100 FROM DUAL; </a:t>
            </a:r>
            <a:r>
              <a:rPr lang="en-US" altLang="ko-KR" i="1">
                <a:latin typeface="굴림체" pitchFamily="49" charset="-127"/>
                <a:ea typeface="굴림체" pitchFamily="49" charset="-127"/>
              </a:rPr>
              <a:t>--</a:t>
            </a:r>
            <a:r>
              <a:rPr lang="ko-KR" altLang="en-US" i="1">
                <a:latin typeface="굴림체" pitchFamily="49" charset="-127"/>
                <a:ea typeface="굴림체" pitchFamily="49" charset="-127"/>
              </a:rPr>
              <a:t>소수점</a:t>
            </a:r>
            <a:r>
              <a:rPr lang="en-US" altLang="ko-KR" i="1">
                <a:latin typeface="굴림체" pitchFamily="49" charset="-127"/>
                <a:ea typeface="굴림체" pitchFamily="49" charset="-127"/>
              </a:rPr>
              <a:t>2</a:t>
            </a:r>
            <a:r>
              <a:rPr lang="ko-KR" altLang="en-US" i="1" err="1">
                <a:latin typeface="굴림체" pitchFamily="49" charset="-127"/>
                <a:ea typeface="굴림체" pitchFamily="49" charset="-127"/>
              </a:rPr>
              <a:t>째자리</a:t>
            </a:r>
            <a:endParaRPr lang="ko-KR" altLang="en-US" i="1">
              <a:latin typeface="굴림체" pitchFamily="49" charset="-127"/>
              <a:ea typeface="굴림체" pitchFamily="49" charset="-127"/>
            </a:endParaRPr>
          </a:p>
          <a:p>
            <a:pPr>
              <a:defRPr/>
            </a:pPr>
            <a:r>
              <a:rPr lang="en-US" altLang="ko-KR">
                <a:latin typeface="굴림체" pitchFamily="49" charset="-127"/>
                <a:ea typeface="굴림체" pitchFamily="49" charset="-127"/>
              </a:rPr>
              <a:t>SELECT FLOOR(10000 / 7 * 10) / 10 FROM DUAL; </a:t>
            </a:r>
            <a:r>
              <a:rPr lang="en-US" altLang="ko-KR" i="1">
                <a:latin typeface="굴림체" pitchFamily="49" charset="-127"/>
                <a:ea typeface="굴림체" pitchFamily="49" charset="-127"/>
              </a:rPr>
              <a:t>--</a:t>
            </a:r>
            <a:r>
              <a:rPr lang="ko-KR" altLang="en-US" i="1">
                <a:latin typeface="굴림체" pitchFamily="49" charset="-127"/>
                <a:ea typeface="굴림체" pitchFamily="49" charset="-127"/>
              </a:rPr>
              <a:t>소수점</a:t>
            </a:r>
            <a:r>
              <a:rPr lang="en-US" altLang="ko-KR" i="1">
                <a:latin typeface="굴림체" pitchFamily="49" charset="-127"/>
                <a:ea typeface="굴림체" pitchFamily="49" charset="-127"/>
              </a:rPr>
              <a:t>1</a:t>
            </a:r>
            <a:r>
              <a:rPr lang="ko-KR" altLang="en-US" i="1" err="1">
                <a:latin typeface="굴림체" pitchFamily="49" charset="-127"/>
                <a:ea typeface="굴림체" pitchFamily="49" charset="-127"/>
              </a:rPr>
              <a:t>째자리</a:t>
            </a:r>
            <a:endParaRPr lang="ko-KR" altLang="en-US" i="1">
              <a:latin typeface="굴림체" pitchFamily="49" charset="-127"/>
              <a:ea typeface="굴림체" pitchFamily="49" charset="-127"/>
            </a:endParaRPr>
          </a:p>
          <a:p>
            <a:pPr>
              <a:defRPr/>
            </a:pPr>
            <a:r>
              <a:rPr lang="en-US" altLang="ko-KR">
                <a:latin typeface="굴림체" pitchFamily="49" charset="-127"/>
                <a:ea typeface="굴림체" pitchFamily="49" charset="-127"/>
              </a:rPr>
              <a:t>SELECT FLOOR(10000 / 7 ) FROM DUAL; </a:t>
            </a:r>
            <a:r>
              <a:rPr lang="en-US" altLang="ko-KR" i="1">
                <a:latin typeface="굴림체" pitchFamily="49" charset="-127"/>
                <a:ea typeface="굴림체" pitchFamily="49" charset="-127"/>
              </a:rPr>
              <a:t>--</a:t>
            </a:r>
            <a:r>
              <a:rPr lang="ko-KR" altLang="en-US" i="1">
                <a:latin typeface="굴림체" pitchFamily="49" charset="-127"/>
                <a:ea typeface="굴림체" pitchFamily="49" charset="-127"/>
              </a:rPr>
              <a:t>자연수</a:t>
            </a:r>
          </a:p>
          <a:p>
            <a:pPr>
              <a:defRPr/>
            </a:pPr>
            <a:r>
              <a:rPr lang="en-US" altLang="ko-KR">
                <a:latin typeface="굴림체" pitchFamily="49" charset="-127"/>
                <a:ea typeface="굴림체" pitchFamily="49" charset="-127"/>
              </a:rPr>
              <a:t>SELECT FLOOR(10000 / 7 / 10) * 10 FROM DUAL; </a:t>
            </a:r>
            <a:r>
              <a:rPr lang="en-US" altLang="ko-KR" i="1">
                <a:latin typeface="굴림체" pitchFamily="49" charset="-127"/>
                <a:ea typeface="굴림체" pitchFamily="49" charset="-127"/>
              </a:rPr>
              <a:t>--10</a:t>
            </a:r>
            <a:r>
              <a:rPr lang="ko-KR" altLang="en-US" i="1" err="1">
                <a:latin typeface="굴림체" pitchFamily="49" charset="-127"/>
                <a:ea typeface="굴림체" pitchFamily="49" charset="-127"/>
              </a:rPr>
              <a:t>째자리</a:t>
            </a:r>
            <a:endParaRPr lang="ko-KR" altLang="en-US" i="1">
              <a:latin typeface="굴림체" pitchFamily="49" charset="-127"/>
              <a:ea typeface="굴림체" pitchFamily="49" charset="-127"/>
            </a:endParaRPr>
          </a:p>
          <a:p>
            <a:pPr>
              <a:defRPr/>
            </a:pPr>
            <a:r>
              <a:rPr lang="en-US" altLang="ko-KR">
                <a:latin typeface="굴림체" pitchFamily="49" charset="-127"/>
                <a:ea typeface="굴림체" pitchFamily="49" charset="-127"/>
              </a:rPr>
              <a:t>SELECT FLOOR(10000 / 7 / 100) * 100 FROM DUAL; </a:t>
            </a:r>
            <a:r>
              <a:rPr lang="en-US" altLang="ko-KR" i="1">
                <a:latin typeface="굴림체" pitchFamily="49" charset="-127"/>
                <a:ea typeface="굴림체" pitchFamily="49" charset="-127"/>
              </a:rPr>
              <a:t>--100</a:t>
            </a:r>
            <a:r>
              <a:rPr lang="ko-KR" altLang="en-US" i="1" err="1">
                <a:latin typeface="굴림체" pitchFamily="49" charset="-127"/>
                <a:ea typeface="굴림체" pitchFamily="49" charset="-127"/>
              </a:rPr>
              <a:t>째자리</a:t>
            </a:r>
            <a:endParaRPr lang="ko-KR" altLang="en-US" i="1">
              <a:latin typeface="굴림체" pitchFamily="49" charset="-127"/>
              <a:ea typeface="굴림체" pitchFamily="49" charset="-127"/>
            </a:endParaRPr>
          </a:p>
          <a:p>
            <a:pPr>
              <a:defRPr/>
            </a:pPr>
            <a:r>
              <a:rPr lang="en-US" altLang="ko-KR">
                <a:latin typeface="굴림체" pitchFamily="49" charset="-127"/>
                <a:ea typeface="굴림체" pitchFamily="49" charset="-127"/>
              </a:rPr>
              <a:t>SELECT FLOOR(10000 / 7 / 1000) * 1000 FROM DUAL; </a:t>
            </a:r>
            <a:r>
              <a:rPr lang="en-US" altLang="ko-KR" i="1">
                <a:latin typeface="굴림체" pitchFamily="49" charset="-127"/>
                <a:ea typeface="굴림체" pitchFamily="49" charset="-127"/>
              </a:rPr>
              <a:t>--1000</a:t>
            </a:r>
            <a:r>
              <a:rPr lang="ko-KR" altLang="en-US" i="1" err="1">
                <a:latin typeface="굴림체" pitchFamily="49" charset="-127"/>
                <a:ea typeface="굴림체" pitchFamily="49" charset="-127"/>
              </a:rPr>
              <a:t>째자리</a:t>
            </a:r>
            <a:endParaRPr lang="en-US" altLang="ko-KR"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191493" name="Rectangle 5"/>
          <p:cNvSpPr>
            <a:spLocks noChangeArrowheads="1"/>
          </p:cNvSpPr>
          <p:nvPr/>
        </p:nvSpPr>
        <p:spPr bwMode="blackWhite">
          <a:xfrm>
            <a:off x="1147763" y="600075"/>
            <a:ext cx="6427787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함수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(</a:t>
            </a: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숫자열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)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118" name="Rectangle 6">
            <a:hlinkClick r:id="rId3"/>
          </p:cNvPr>
          <p:cNvSpPr>
            <a:spLocks noChangeArrowheads="1"/>
          </p:cNvSpPr>
          <p:nvPr/>
        </p:nvSpPr>
        <p:spPr bwMode="blackWhite">
          <a:xfrm>
            <a:off x="1119188" y="1200150"/>
            <a:ext cx="12091987" cy="6808788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상품테이블의 상품명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원가율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(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매입가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/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판매가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)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을  비율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(%)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로</a:t>
            </a:r>
          </a:p>
          <a:p>
            <a:pPr defTabSz="282575">
              <a:defRPr/>
            </a:pP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(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가공 없는 원래 결과와 소수 </a:t>
            </a:r>
            <a:r>
              <a:rPr lang="ko-KR" altLang="en-US" sz="2000" err="1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첫째자리까지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나타내고 </a:t>
            </a:r>
            <a:r>
              <a:rPr lang="ko-KR" altLang="en-US" sz="2000" err="1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둘째자리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</a:t>
            </a:r>
          </a:p>
          <a:p>
            <a:pPr defTabSz="282575">
              <a:defRPr/>
            </a:pP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  이하는 버린 결과 비교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)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검색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?</a:t>
            </a:r>
          </a:p>
          <a:p>
            <a:pPr defTabSz="282575"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(TRUNC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함수를 사용하면 쉽지만 여기서는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FLOOR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사용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)</a:t>
            </a:r>
          </a:p>
          <a:p>
            <a:pPr defTabSz="282575">
              <a:lnSpc>
                <a:spcPct val="90000"/>
              </a:lnSpc>
              <a:buFont typeface="Wingdings" pitchFamily="2" charset="2"/>
              <a:buNone/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90000"/>
              </a:lnSpc>
              <a:buFont typeface="Wingdings" pitchFamily="2" charset="2"/>
              <a:buNone/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90000"/>
              </a:lnSpc>
              <a:buFont typeface="Wingdings" pitchFamily="2" charset="2"/>
              <a:buNone/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90000"/>
              </a:lnSpc>
              <a:buFont typeface="Wingdings" pitchFamily="2" charset="2"/>
              <a:buNone/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90000"/>
              </a:lnSpc>
              <a:buFont typeface="Wingdings" pitchFamily="2" charset="2"/>
              <a:buNone/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90000"/>
              </a:lnSpc>
              <a:buFont typeface="Wingdings" pitchFamily="2" charset="2"/>
              <a:buNone/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90000"/>
              </a:lnSpc>
              <a:buFont typeface="Wingdings" pitchFamily="2" charset="2"/>
              <a:buNone/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90000"/>
              </a:lnSpc>
              <a:buFont typeface="Wingdings" pitchFamily="2" charset="2"/>
              <a:buNone/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90000"/>
              </a:lnSpc>
              <a:buFont typeface="Wingdings" pitchFamily="2" charset="2"/>
              <a:buNone/>
              <a:defRPr/>
            </a:pPr>
            <a:endParaRPr lang="en-US" altLang="ko-KR" sz="200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90000"/>
              </a:lnSpc>
              <a:buFont typeface="Wingdings" pitchFamily="2" charset="2"/>
              <a:buNone/>
              <a:defRPr/>
            </a:pPr>
            <a:endParaRPr lang="en-US" altLang="ko-KR" sz="200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90000"/>
              </a:lnSpc>
              <a:buFont typeface="Wingdings" pitchFamily="2" charset="2"/>
              <a:buNone/>
              <a:defRPr/>
            </a:pPr>
            <a:endParaRPr lang="en-US" altLang="ko-KR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192515" name="Rectangle 7"/>
          <p:cNvSpPr>
            <a:spLocks noChangeArrowheads="1"/>
          </p:cNvSpPr>
          <p:nvPr/>
        </p:nvSpPr>
        <p:spPr bwMode="blackWhite">
          <a:xfrm>
            <a:off x="1147763" y="600075"/>
            <a:ext cx="6427787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함수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(</a:t>
            </a: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숫자열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)</a:t>
            </a:r>
          </a:p>
        </p:txBody>
      </p:sp>
      <p:sp>
        <p:nvSpPr>
          <p:cNvPr id="192516" name="TextBox 3"/>
          <p:cNvSpPr txBox="1">
            <a:spLocks noChangeArrowheads="1"/>
          </p:cNvSpPr>
          <p:nvPr/>
        </p:nvSpPr>
        <p:spPr bwMode="auto">
          <a:xfrm>
            <a:off x="1368252" y="1584251"/>
            <a:ext cx="8097088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2400">
                <a:latin typeface="굴림체" pitchFamily="49" charset="-127"/>
                <a:ea typeface="굴림체" pitchFamily="49" charset="-127"/>
              </a:rPr>
              <a:t>*TRUNC(n, l) : ROUND</a:t>
            </a:r>
            <a:r>
              <a:rPr lang="ko-KR" altLang="en-US" sz="2400">
                <a:latin typeface="굴림체" pitchFamily="49" charset="-127"/>
                <a:ea typeface="굴림체" pitchFamily="49" charset="-127"/>
              </a:rPr>
              <a:t>와 동일</a:t>
            </a:r>
            <a:r>
              <a:rPr lang="en-US" altLang="ko-KR" sz="2400">
                <a:latin typeface="굴림체" pitchFamily="49" charset="-127"/>
                <a:ea typeface="굴림체" pitchFamily="49" charset="-127"/>
              </a:rPr>
              <a:t>.  </a:t>
            </a:r>
            <a:r>
              <a:rPr lang="ko-KR" altLang="en-US" sz="2400">
                <a:latin typeface="굴림체" pitchFamily="49" charset="-127"/>
                <a:ea typeface="굴림체" pitchFamily="49" charset="-127"/>
              </a:rPr>
              <a:t>단</a:t>
            </a:r>
            <a:r>
              <a:rPr lang="en-US" altLang="ko-KR" sz="2400"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2400">
                <a:latin typeface="굴림체" pitchFamily="49" charset="-127"/>
                <a:ea typeface="굴림체" pitchFamily="49" charset="-127"/>
              </a:rPr>
              <a:t>반올림이 아닌 절삭</a:t>
            </a:r>
          </a:p>
          <a:p>
            <a:r>
              <a:rPr lang="en-US" altLang="ko-KR" sz="2400">
                <a:latin typeface="굴림체" pitchFamily="49" charset="-127"/>
                <a:ea typeface="굴림체" pitchFamily="49" charset="-127"/>
              </a:rPr>
              <a:t>*FLOOR(n) : n</a:t>
            </a:r>
            <a:r>
              <a:rPr lang="ko-KR" altLang="en-US" sz="2400">
                <a:latin typeface="굴림체" pitchFamily="49" charset="-127"/>
                <a:ea typeface="굴림체" pitchFamily="49" charset="-127"/>
              </a:rPr>
              <a:t>과 같거나 작은 수 중에 가장 큰 정수</a:t>
            </a:r>
          </a:p>
        </p:txBody>
      </p:sp>
      <p:sp>
        <p:nvSpPr>
          <p:cNvPr id="192517" name="TextBox 4"/>
          <p:cNvSpPr txBox="1">
            <a:spLocks noChangeArrowheads="1"/>
          </p:cNvSpPr>
          <p:nvPr/>
        </p:nvSpPr>
        <p:spPr bwMode="auto">
          <a:xfrm>
            <a:off x="1439863" y="4492625"/>
            <a:ext cx="6567487" cy="1477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SELECT PROD_NAME AS </a:t>
            </a:r>
            <a:r>
              <a:rPr lang="ko-KR" altLang="en-US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상품명</a:t>
            </a:r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,</a:t>
            </a:r>
            <a:endParaRPr lang="ko-KR" altLang="en-US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  PROD_COST/PROD_SALE*100 AS </a:t>
            </a:r>
            <a:r>
              <a:rPr lang="ko-KR" altLang="en-US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원가율</a:t>
            </a:r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,</a:t>
            </a:r>
            <a:endParaRPr lang="ko-KR" altLang="en-US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  TRUNC(PROD_COST/PROD_SALE*100,1) AS </a:t>
            </a:r>
            <a:r>
              <a:rPr lang="ko-KR" altLang="en-US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원가율</a:t>
            </a:r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2,</a:t>
            </a:r>
            <a:endParaRPr lang="ko-KR" altLang="en-US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  (FLOOR(PROD_COST/PROD_SALE*100*10)/10) AS </a:t>
            </a:r>
            <a:r>
              <a:rPr lang="ko-KR" altLang="en-US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원가율</a:t>
            </a:r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3</a:t>
            </a:r>
          </a:p>
          <a:p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FROM PROD;</a:t>
            </a:r>
            <a:endParaRPr lang="ko-KR" altLang="en-US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241" name="Rectangle 33"/>
          <p:cNvSpPr>
            <a:spLocks noChangeArrowheads="1"/>
          </p:cNvSpPr>
          <p:nvPr/>
        </p:nvSpPr>
        <p:spPr bwMode="blackWhite">
          <a:xfrm>
            <a:off x="1119188" y="2225675"/>
            <a:ext cx="12153900" cy="4648200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defRPr/>
            </a:pP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- date + NUMBER : </a:t>
            </a:r>
            <a:r>
              <a:rPr lang="ko-KR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숫자만큼 일수가 더해진 날짜  </a:t>
            </a: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Return</a:t>
            </a:r>
          </a:p>
          <a:p>
            <a:pPr defTabSz="282575">
              <a:buFontTx/>
              <a:buChar char="-"/>
              <a:defRPr/>
            </a:pP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date - NUMBER  : </a:t>
            </a:r>
            <a:r>
              <a:rPr lang="ko-KR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숫자만큼 일수가 빠진 날짜  </a:t>
            </a: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Return</a:t>
            </a:r>
          </a:p>
          <a:p>
            <a:pPr defTabSz="282575">
              <a:defRPr/>
            </a:pP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- date - date           : </a:t>
            </a:r>
            <a:r>
              <a:rPr lang="ko-KR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두 날짜 사이의 일수 </a:t>
            </a: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Return</a:t>
            </a:r>
          </a:p>
          <a:p>
            <a:pPr defTabSz="282575">
              <a:defRPr/>
            </a:pP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- date + 1 / 24         : </a:t>
            </a:r>
            <a:r>
              <a:rPr lang="ko-KR" altLang="en-US" sz="2000" err="1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한시간을</a:t>
            </a:r>
            <a:r>
              <a:rPr lang="ko-KR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더한 날짜  </a:t>
            </a: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Return</a:t>
            </a:r>
          </a:p>
          <a:p>
            <a:pPr defTabSz="282575">
              <a:buFontTx/>
              <a:buChar char="-"/>
              <a:defRPr/>
            </a:pPr>
            <a:endParaRPr lang="en-US" altLang="ko-KR" sz="2000">
              <a:solidFill>
                <a:srgbClr val="800000"/>
              </a:solidFill>
              <a:latin typeface="굴림체" pitchFamily="49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 SELECT SYSDATE "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현재시간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", </a:t>
            </a:r>
          </a:p>
          <a:p>
            <a:pPr defTabSz="282575">
              <a:buFont typeface="Wingdings" pitchFamily="2" charset="2"/>
              <a:buNone/>
              <a:defRPr/>
            </a:pP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                    SYSDATE - 1  "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어제 </a:t>
            </a:r>
            <a:r>
              <a:rPr lang="ko-KR" altLang="en-US" sz="2000" err="1">
                <a:latin typeface="굴림체" pitchFamily="49" charset="-127"/>
                <a:ea typeface="굴림체" pitchFamily="49" charset="-127"/>
              </a:rPr>
              <a:t>이시간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", </a:t>
            </a:r>
          </a:p>
          <a:p>
            <a:pPr defTabSz="282575">
              <a:defRPr/>
            </a:pP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                    SYSDATE + 1 "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내일 </a:t>
            </a:r>
            <a:r>
              <a:rPr lang="ko-KR" altLang="en-US" sz="2000" err="1">
                <a:latin typeface="굴림체" pitchFamily="49" charset="-127"/>
                <a:ea typeface="굴림체" pitchFamily="49" charset="-127"/>
              </a:rPr>
              <a:t>이시간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"  </a:t>
            </a:r>
          </a:p>
          <a:p>
            <a:pPr defTabSz="282575">
              <a:defRPr/>
            </a:pP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 FROM DUAL;</a:t>
            </a:r>
          </a:p>
        </p:txBody>
      </p:sp>
      <p:sp>
        <p:nvSpPr>
          <p:cNvPr id="990243" name="Rectangle 35">
            <a:hlinkClick r:id="rId2"/>
          </p:cNvPr>
          <p:cNvSpPr>
            <a:spLocks noChangeArrowheads="1"/>
          </p:cNvSpPr>
          <p:nvPr/>
        </p:nvSpPr>
        <p:spPr bwMode="blackWhite">
          <a:xfrm>
            <a:off x="1119188" y="7100888"/>
            <a:ext cx="12153900" cy="2495550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회원테이블의 생일과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12000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일째 되는 날을 검색하시오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?</a:t>
            </a:r>
          </a:p>
          <a:p>
            <a:pPr defTabSz="282575"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  (Alias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는 회원명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생일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 12000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일째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)</a:t>
            </a:r>
          </a:p>
          <a:p>
            <a:pPr defTabSz="282575">
              <a:defRPr/>
            </a:pPr>
            <a:endParaRPr lang="en-US" altLang="ko-KR" sz="200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Char char="l"/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193540" name="Rectangle 36"/>
          <p:cNvSpPr>
            <a:spLocks noChangeArrowheads="1"/>
          </p:cNvSpPr>
          <p:nvPr/>
        </p:nvSpPr>
        <p:spPr bwMode="blackWhite">
          <a:xfrm>
            <a:off x="1147763" y="600075"/>
            <a:ext cx="6427787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함수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(</a:t>
            </a: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날짜열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)</a:t>
            </a:r>
          </a:p>
        </p:txBody>
      </p:sp>
      <p:graphicFrame>
        <p:nvGraphicFramePr>
          <p:cNvPr id="990265" name="Group 57"/>
          <p:cNvGraphicFramePr>
            <a:graphicFrameLocks noGrp="1"/>
          </p:cNvGraphicFramePr>
          <p:nvPr/>
        </p:nvGraphicFramePr>
        <p:xfrm>
          <a:off x="1128713" y="1317625"/>
          <a:ext cx="12144595" cy="1104138"/>
        </p:xfrm>
        <a:graphic>
          <a:graphicData uri="http://schemas.openxmlformats.org/drawingml/2006/table">
            <a:tbl>
              <a:tblPr/>
              <a:tblGrid>
                <a:gridCol w="316885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897573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11041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SYSDATE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시스템에서 제공하는 현재 날짜와 시간 값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93549" name="TextBox 5"/>
          <p:cNvSpPr txBox="1">
            <a:spLocks noChangeArrowheads="1"/>
          </p:cNvSpPr>
          <p:nvPr/>
        </p:nvSpPr>
        <p:spPr bwMode="auto">
          <a:xfrm>
            <a:off x="8064996" y="7200875"/>
            <a:ext cx="5438775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SELECT MEM_NAME AS </a:t>
            </a:r>
            <a:r>
              <a:rPr lang="ko-KR" altLang="en-US" err="1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회원명</a:t>
            </a:r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,</a:t>
            </a:r>
            <a:endParaRPr lang="ko-KR" altLang="en-US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  MEM_BIR  AS </a:t>
            </a:r>
            <a:r>
              <a:rPr lang="ko-KR" altLang="en-US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생일</a:t>
            </a:r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,</a:t>
            </a:r>
            <a:endParaRPr lang="ko-KR" altLang="en-US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  MEM_BIR + 12000 AS "</a:t>
            </a:r>
            <a:r>
              <a:rPr lang="ko-KR" altLang="en-US" err="1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태어난지</a:t>
            </a:r>
            <a:r>
              <a:rPr lang="ko-KR" altLang="en-US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12000</a:t>
            </a:r>
            <a:r>
              <a:rPr lang="ko-KR" altLang="en-US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일째</a:t>
            </a:r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FROM MEMBER;</a:t>
            </a:r>
            <a:endParaRPr lang="ko-KR" altLang="en-US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7" name="포인트가 5개인 별 6"/>
          <p:cNvSpPr/>
          <p:nvPr/>
        </p:nvSpPr>
        <p:spPr bwMode="auto">
          <a:xfrm>
            <a:off x="1352988" y="1656259"/>
            <a:ext cx="360040" cy="360040"/>
          </a:xfrm>
          <a:prstGeom prst="star5">
            <a:avLst/>
          </a:prstGeom>
          <a:solidFill>
            <a:srgbClr val="FF0066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휴먼둥근고딕" pitchFamily="2" charset="-127"/>
            </a:endParaRPr>
          </a:p>
        </p:txBody>
      </p:sp>
      <p:sp>
        <p:nvSpPr>
          <p:cNvPr id="8" name="포인트가 5개인 별 7"/>
          <p:cNvSpPr/>
          <p:nvPr/>
        </p:nvSpPr>
        <p:spPr bwMode="auto">
          <a:xfrm>
            <a:off x="1072778" y="1656259"/>
            <a:ext cx="360040" cy="360040"/>
          </a:xfrm>
          <a:prstGeom prst="star5">
            <a:avLst/>
          </a:prstGeom>
          <a:solidFill>
            <a:srgbClr val="FF0066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휴먼둥근고딕" pitchFamily="2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ext Box 2"/>
          <p:cNvSpPr txBox="1">
            <a:spLocks noChangeArrowheads="1"/>
          </p:cNvSpPr>
          <p:nvPr/>
        </p:nvSpPr>
        <p:spPr bwMode="auto">
          <a:xfrm>
            <a:off x="839788" y="2641600"/>
            <a:ext cx="12961937" cy="6002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457200" indent="-457200">
              <a:lnSpc>
                <a:spcPct val="130000"/>
              </a:lnSpc>
              <a:spcBef>
                <a:spcPct val="50000"/>
              </a:spcBef>
              <a:buClr>
                <a:srgbClr val="FF3300"/>
              </a:buClr>
              <a:buFont typeface="Wingdings" pitchFamily="2" charset="2"/>
              <a:buChar char="v"/>
            </a:pP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1960</a:t>
            </a: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년대 </a:t>
            </a: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(</a:t>
            </a: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초창기</a:t>
            </a: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)</a:t>
            </a:r>
          </a:p>
          <a:p>
            <a:pPr marL="457200" indent="-457200">
              <a:lnSpc>
                <a:spcPct val="130000"/>
              </a:lnSpc>
              <a:spcBef>
                <a:spcPct val="50000"/>
              </a:spcBef>
            </a:pP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    -  DBMS</a:t>
            </a: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는 메인 프레임 컴퓨터에 탑재되는 제품들을 중심으로 발전</a:t>
            </a:r>
          </a:p>
          <a:p>
            <a:pPr marL="457200" indent="-457200">
              <a:lnSpc>
                <a:spcPct val="130000"/>
              </a:lnSpc>
              <a:spcBef>
                <a:spcPct val="50000"/>
              </a:spcBef>
              <a:buClr>
                <a:srgbClr val="FF3300"/>
              </a:buClr>
              <a:buFont typeface="Wingdings" pitchFamily="2" charset="2"/>
              <a:buChar char="v"/>
            </a:pPr>
            <a:endParaRPr lang="ko-KR" altLang="en-US" sz="2800" b="0">
              <a:latin typeface="HY중고딕" pitchFamily="18" charset="-127"/>
              <a:ea typeface="HY중고딕" pitchFamily="18" charset="-127"/>
            </a:endParaRPr>
          </a:p>
          <a:p>
            <a:pPr marL="457200" indent="-457200">
              <a:lnSpc>
                <a:spcPct val="130000"/>
              </a:lnSpc>
              <a:spcBef>
                <a:spcPct val="50000"/>
              </a:spcBef>
              <a:buClr>
                <a:srgbClr val="FF3300"/>
              </a:buClr>
              <a:buFont typeface="Wingdings" pitchFamily="2" charset="2"/>
              <a:buChar char="v"/>
            </a:pP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1980</a:t>
            </a: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년대</a:t>
            </a:r>
          </a:p>
          <a:p>
            <a:pPr marL="457200" indent="-457200">
              <a:lnSpc>
                <a:spcPct val="130000"/>
              </a:lnSpc>
              <a:spcBef>
                <a:spcPct val="50000"/>
              </a:spcBef>
            </a:pP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    </a:t>
            </a: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-  </a:t>
            </a: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개인용 컴퓨터에 탑재 가능한 </a:t>
            </a: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DBMS </a:t>
            </a: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개발됨</a:t>
            </a:r>
          </a:p>
          <a:p>
            <a:pPr marL="457200" indent="-457200">
              <a:lnSpc>
                <a:spcPct val="130000"/>
              </a:lnSpc>
              <a:spcBef>
                <a:spcPct val="50000"/>
              </a:spcBef>
            </a:pPr>
            <a:endParaRPr lang="ko-KR" altLang="en-US" sz="2800" b="0">
              <a:latin typeface="HY중고딕" pitchFamily="18" charset="-127"/>
              <a:ea typeface="HY중고딕" pitchFamily="18" charset="-127"/>
            </a:endParaRPr>
          </a:p>
          <a:p>
            <a:pPr marL="457200" indent="-457200">
              <a:lnSpc>
                <a:spcPct val="130000"/>
              </a:lnSpc>
              <a:spcBef>
                <a:spcPct val="50000"/>
              </a:spcBef>
              <a:buClr>
                <a:srgbClr val="FF3300"/>
              </a:buClr>
              <a:buFont typeface="Wingdings" pitchFamily="2" charset="2"/>
              <a:buChar char="v"/>
            </a:pP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1980</a:t>
            </a: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년대 이후</a:t>
            </a:r>
          </a:p>
          <a:p>
            <a:pPr marL="457200" indent="-457200">
              <a:lnSpc>
                <a:spcPct val="130000"/>
              </a:lnSpc>
              <a:spcBef>
                <a:spcPct val="50000"/>
              </a:spcBef>
            </a:pP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    </a:t>
            </a: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-  GUI </a:t>
            </a: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환경을 채택한 제품들이 출시됨</a:t>
            </a:r>
          </a:p>
        </p:txBody>
      </p:sp>
      <p:sp>
        <p:nvSpPr>
          <p:cNvPr id="20483" name="Rectangle 4"/>
          <p:cNvSpPr>
            <a:spLocks noChangeArrowheads="1"/>
          </p:cNvSpPr>
          <p:nvPr/>
        </p:nvSpPr>
        <p:spPr bwMode="auto">
          <a:xfrm>
            <a:off x="239713" y="1450975"/>
            <a:ext cx="13801725" cy="86407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>
              <a:latin typeface="HY중고딕" pitchFamily="18" charset="-127"/>
            </a:endParaRPr>
          </a:p>
        </p:txBody>
      </p:sp>
      <p:sp>
        <p:nvSpPr>
          <p:cNvPr id="54277" name="Rectangle 5"/>
          <p:cNvSpPr>
            <a:spLocks noChangeArrowheads="1"/>
          </p:cNvSpPr>
          <p:nvPr/>
        </p:nvSpPr>
        <p:spPr bwMode="auto">
          <a:xfrm>
            <a:off x="960438" y="863600"/>
            <a:ext cx="11880850" cy="841375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rgbClr val="FFFF99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/>
          <a:p>
            <a:pPr>
              <a:defRPr/>
            </a:pPr>
            <a:r>
              <a:rPr lang="en-US" altLang="ko-KR" sz="2800">
                <a:solidFill>
                  <a:srgbClr val="A50021"/>
                </a:solidFill>
                <a:latin typeface="HY중고딕" pitchFamily="18" charset="-127"/>
                <a:ea typeface="HY중고딕" pitchFamily="18" charset="-127"/>
              </a:rPr>
              <a:t>5.1 </a:t>
            </a:r>
            <a:r>
              <a:rPr lang="ko-KR" altLang="en-US" sz="2800">
                <a:solidFill>
                  <a:srgbClr val="A50021"/>
                </a:solidFill>
                <a:latin typeface="HY중고딕" pitchFamily="18" charset="-127"/>
                <a:ea typeface="HY중고딕" pitchFamily="18" charset="-127"/>
              </a:rPr>
              <a:t>대형시스템에서 소형 시스템으로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747" name="Rectangle 35"/>
          <p:cNvSpPr>
            <a:spLocks noChangeArrowheads="1"/>
          </p:cNvSpPr>
          <p:nvPr/>
        </p:nvSpPr>
        <p:spPr bwMode="blackWhite">
          <a:xfrm>
            <a:off x="1128713" y="2565400"/>
            <a:ext cx="12144375" cy="1073150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9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>
                <a:latin typeface="HY중고딕" pitchFamily="18" charset="-127"/>
              </a:rPr>
              <a:t>SELECT ADD_MONTHS(SYSDATE, 5) FROM DUAL;</a:t>
            </a:r>
            <a:endParaRPr lang="en-US" altLang="ko-KR" sz="2000"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194563" name="Rectangle 45"/>
          <p:cNvSpPr>
            <a:spLocks noChangeArrowheads="1"/>
          </p:cNvSpPr>
          <p:nvPr/>
        </p:nvSpPr>
        <p:spPr bwMode="blackWhite">
          <a:xfrm>
            <a:off x="1147763" y="600075"/>
            <a:ext cx="6427787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함수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(</a:t>
            </a: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날짜열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)</a:t>
            </a:r>
          </a:p>
        </p:txBody>
      </p:sp>
      <p:graphicFrame>
        <p:nvGraphicFramePr>
          <p:cNvPr id="1259563" name="Group 43"/>
          <p:cNvGraphicFramePr>
            <a:graphicFrameLocks noGrp="1"/>
          </p:cNvGraphicFramePr>
          <p:nvPr/>
        </p:nvGraphicFramePr>
        <p:xfrm>
          <a:off x="1128713" y="1317625"/>
          <a:ext cx="12144595" cy="1130722"/>
        </p:xfrm>
        <a:graphic>
          <a:graphicData uri="http://schemas.openxmlformats.org/drawingml/2006/table">
            <a:tbl>
              <a:tblPr/>
              <a:tblGrid>
                <a:gridCol w="314116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00343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1130722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ADD_MONTHS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(date, n)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date</a:t>
                      </a:r>
                      <a:r>
                        <a:rPr kumimoji="1" lang="ko-KR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에 월을 더한 날짜 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259541" name="Rectangle 21"/>
          <p:cNvSpPr>
            <a:spLocks noChangeArrowheads="1"/>
          </p:cNvSpPr>
          <p:nvPr/>
        </p:nvSpPr>
        <p:spPr bwMode="blackWhite">
          <a:xfrm>
            <a:off x="1128713" y="6535738"/>
            <a:ext cx="12144375" cy="1587500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9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>
                <a:latin typeface="HY중고딕" pitchFamily="18" charset="-127"/>
              </a:rPr>
              <a:t>SELECT NEXT_DAY(SYSDATE, '</a:t>
            </a:r>
            <a:r>
              <a:rPr lang="ko-KR" altLang="en-US" sz="2000">
                <a:latin typeface="HY중고딕" pitchFamily="18" charset="-127"/>
              </a:rPr>
              <a:t>월요일</a:t>
            </a:r>
            <a:r>
              <a:rPr lang="en-US" altLang="ko-KR" sz="2000">
                <a:latin typeface="HY중고딕" pitchFamily="18" charset="-127"/>
              </a:rPr>
              <a:t>'), </a:t>
            </a:r>
          </a:p>
          <a:p>
            <a:pPr defTabSz="282575"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en-US" altLang="ko-KR" sz="2000">
                <a:latin typeface="HY중고딕" pitchFamily="18" charset="-127"/>
              </a:rPr>
              <a:t>                   LAST_DAY(SYSDATE) </a:t>
            </a:r>
          </a:p>
          <a:p>
            <a:pPr defTabSz="282575"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en-US" altLang="ko-KR" sz="2000">
                <a:latin typeface="HY중고딕" pitchFamily="18" charset="-127"/>
              </a:rPr>
              <a:t>      FROM DUAL;</a:t>
            </a:r>
          </a:p>
        </p:txBody>
      </p:sp>
      <p:graphicFrame>
        <p:nvGraphicFramePr>
          <p:cNvPr id="1259566" name="Group 46"/>
          <p:cNvGraphicFramePr>
            <a:graphicFrameLocks noGrp="1"/>
          </p:cNvGraphicFramePr>
          <p:nvPr/>
        </p:nvGraphicFramePr>
        <p:xfrm>
          <a:off x="1128713" y="3987800"/>
          <a:ext cx="12144595" cy="2469580"/>
        </p:xfrm>
        <a:graphic>
          <a:graphicData uri="http://schemas.openxmlformats.org/drawingml/2006/table">
            <a:tbl>
              <a:tblPr/>
              <a:tblGrid>
                <a:gridCol w="303730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10729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1472122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NEXT_DAY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(date, char)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해당 날짜 이후의 가장 빠른 요일의 날짜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char : </a:t>
                      </a:r>
                      <a:r>
                        <a:rPr kumimoji="1" lang="ko-KR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월</a:t>
                      </a: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, </a:t>
                      </a:r>
                      <a:r>
                        <a:rPr kumimoji="1" lang="ko-KR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월요일</a:t>
                      </a: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, …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886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LAST_DAY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(date)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월의 마지막 날짜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1259567" name="Rectangle 47">
            <a:hlinkClick r:id="rId2"/>
          </p:cNvPr>
          <p:cNvSpPr>
            <a:spLocks noChangeArrowheads="1"/>
          </p:cNvSpPr>
          <p:nvPr/>
        </p:nvSpPr>
        <p:spPr bwMode="blackWhite">
          <a:xfrm>
            <a:off x="1119188" y="8348663"/>
            <a:ext cx="12153900" cy="1703387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000" err="1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이번달이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며칠이 남았는지 검색하시오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?</a:t>
            </a:r>
          </a:p>
          <a:p>
            <a:pPr defTabSz="282575">
              <a:defRPr/>
            </a:pPr>
            <a:endParaRPr lang="en-US" altLang="ko-KR" sz="200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194585" name="TextBox 7"/>
          <p:cNvSpPr txBox="1">
            <a:spLocks noChangeArrowheads="1"/>
          </p:cNvSpPr>
          <p:nvPr/>
        </p:nvSpPr>
        <p:spPr bwMode="auto">
          <a:xfrm>
            <a:off x="5976938" y="8496300"/>
            <a:ext cx="7835799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SELECT </a:t>
            </a:r>
            <a:r>
              <a:rPr lang="en-US" altLang="ko-KR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SYSDATE </a:t>
            </a:r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AS </a:t>
            </a:r>
            <a:r>
              <a:rPr lang="ko-KR" altLang="en-US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오늘날짜</a:t>
            </a:r>
            <a:endParaRPr lang="ko-KR" altLang="en-US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      </a:t>
            </a:r>
            <a:r>
              <a:rPr lang="en-US" altLang="ko-KR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,    LAST_DAY(SYSDATE</a:t>
            </a:r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) </a:t>
            </a:r>
            <a:r>
              <a:rPr lang="en-US" altLang="ko-KR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     AS </a:t>
            </a:r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"</a:t>
            </a:r>
            <a:r>
              <a:rPr lang="ko-KR" altLang="en-US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이달 마지막 날짜</a:t>
            </a:r>
            <a:r>
              <a:rPr lang="en-US" altLang="ko-KR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      </a:t>
            </a:r>
            <a:r>
              <a:rPr lang="en-US" altLang="ko-KR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,    </a:t>
            </a:r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LAST_DAY(SYSDATE) - SYSDATE AS "</a:t>
            </a:r>
            <a:r>
              <a:rPr lang="ko-KR" altLang="en-US" err="1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이번달에</a:t>
            </a:r>
            <a:r>
              <a:rPr lang="ko-KR" altLang="en-US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남은 날짜</a:t>
            </a:r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FROM </a:t>
            </a:r>
            <a:r>
              <a:rPr lang="en-US" altLang="ko-KR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 DUAL</a:t>
            </a:r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;</a:t>
            </a:r>
            <a:endParaRPr lang="ko-KR" altLang="en-US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6" name="Rectangle 3"/>
          <p:cNvSpPr>
            <a:spLocks noChangeArrowheads="1"/>
          </p:cNvSpPr>
          <p:nvPr/>
        </p:nvSpPr>
        <p:spPr bwMode="blackWhite">
          <a:xfrm>
            <a:off x="1147763" y="600075"/>
            <a:ext cx="6427787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함수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(</a:t>
            </a: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날짜열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)</a:t>
            </a:r>
          </a:p>
        </p:txBody>
      </p:sp>
      <p:sp>
        <p:nvSpPr>
          <p:cNvPr id="1342476" name="Rectangle 12"/>
          <p:cNvSpPr>
            <a:spLocks noChangeArrowheads="1"/>
          </p:cNvSpPr>
          <p:nvPr/>
        </p:nvSpPr>
        <p:spPr bwMode="blackWhite">
          <a:xfrm>
            <a:off x="1120775" y="4679950"/>
            <a:ext cx="12144375" cy="3690938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9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>
                <a:latin typeface="HY중고딕" pitchFamily="18" charset="-127"/>
              </a:rPr>
              <a:t>SELECT </a:t>
            </a:r>
            <a:r>
              <a:rPr lang="en-US" altLang="ko-KR" sz="2000" smtClean="0">
                <a:latin typeface="HY중고딕" pitchFamily="18" charset="-127"/>
              </a:rPr>
              <a:t>    ROUND(SYSDATE</a:t>
            </a:r>
            <a:r>
              <a:rPr lang="en-US" altLang="ko-KR" sz="2000">
                <a:latin typeface="HY중고딕" pitchFamily="18" charset="-127"/>
              </a:rPr>
              <a:t>,'MM</a:t>
            </a:r>
            <a:r>
              <a:rPr lang="en-US" altLang="ko-KR" sz="2000" smtClean="0">
                <a:latin typeface="HY중고딕" pitchFamily="18" charset="-127"/>
              </a:rPr>
              <a:t>') </a:t>
            </a:r>
            <a:endParaRPr lang="en-US" altLang="ko-KR" sz="2000">
              <a:latin typeface="HY중고딕" pitchFamily="18" charset="-127"/>
            </a:endParaRPr>
          </a:p>
          <a:p>
            <a:pPr defTabSz="282575"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en-US" altLang="ko-KR" sz="2000">
                <a:latin typeface="HY중고딕" pitchFamily="18" charset="-127"/>
              </a:rPr>
              <a:t>              </a:t>
            </a:r>
            <a:r>
              <a:rPr lang="en-US" altLang="ko-KR" sz="2000" smtClean="0">
                <a:latin typeface="HY중고딕" pitchFamily="18" charset="-127"/>
              </a:rPr>
              <a:t>,     </a:t>
            </a:r>
            <a:r>
              <a:rPr lang="en-US" altLang="ko-KR" sz="2000">
                <a:latin typeface="HY중고딕" pitchFamily="18" charset="-127"/>
              </a:rPr>
              <a:t>TRUNC(SYSDATE, 'MM') </a:t>
            </a:r>
          </a:p>
          <a:p>
            <a:pPr defTabSz="282575"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en-US" altLang="ko-KR" sz="2000">
                <a:latin typeface="HY중고딕" pitchFamily="18" charset="-127"/>
              </a:rPr>
              <a:t>      FROM </a:t>
            </a:r>
            <a:r>
              <a:rPr lang="en-US" altLang="ko-KR" sz="2000" smtClean="0">
                <a:latin typeface="HY중고딕" pitchFamily="18" charset="-127"/>
              </a:rPr>
              <a:t>    DUAL</a:t>
            </a:r>
            <a:r>
              <a:rPr lang="en-US" altLang="ko-KR" sz="2000">
                <a:latin typeface="HY중고딕" pitchFamily="18" charset="-127"/>
              </a:rPr>
              <a:t>;</a:t>
            </a:r>
          </a:p>
          <a:p>
            <a:pPr defTabSz="282575">
              <a:lnSpc>
                <a:spcPct val="90000"/>
              </a:lnSpc>
              <a:buFont typeface="Wingdings" pitchFamily="2" charset="2"/>
              <a:buNone/>
              <a:defRPr/>
            </a:pPr>
            <a:endParaRPr lang="en-US" altLang="ko-KR" sz="2000">
              <a:latin typeface="HY중고딕" pitchFamily="18" charset="-127"/>
            </a:endParaRPr>
          </a:p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</a:rPr>
              <a:t> SELECT </a:t>
            </a:r>
            <a:r>
              <a:rPr lang="en-US" altLang="ko-KR" sz="2000" smtClean="0">
                <a:latin typeface="HY중고딕" pitchFamily="18" charset="-127"/>
              </a:rPr>
              <a:t>   ROUND(SYSDATE, 'YEAR')</a:t>
            </a:r>
            <a:endParaRPr lang="en-US" altLang="ko-KR" sz="2000">
              <a:latin typeface="HY중고딕" pitchFamily="18" charset="-127"/>
            </a:endParaRP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</a:rPr>
              <a:t>              </a:t>
            </a:r>
            <a:r>
              <a:rPr lang="en-US" altLang="ko-KR" sz="2000" smtClean="0">
                <a:latin typeface="HY중고딕" pitchFamily="18" charset="-127"/>
              </a:rPr>
              <a:t>,     </a:t>
            </a:r>
            <a:r>
              <a:rPr lang="en-US" altLang="ko-KR" sz="2000">
                <a:latin typeface="HY중고딕" pitchFamily="18" charset="-127"/>
              </a:rPr>
              <a:t>TRUNC(SYSDATE, 'YEAR') </a:t>
            </a: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</a:rPr>
              <a:t>      FROM </a:t>
            </a:r>
            <a:r>
              <a:rPr lang="en-US" altLang="ko-KR" sz="2000" smtClean="0">
                <a:latin typeface="HY중고딕" pitchFamily="18" charset="-127"/>
              </a:rPr>
              <a:t>   DUAL</a:t>
            </a:r>
            <a:r>
              <a:rPr lang="en-US" altLang="ko-KR" sz="2000">
                <a:latin typeface="HY중고딕" pitchFamily="18" charset="-127"/>
              </a:rPr>
              <a:t>;</a:t>
            </a:r>
          </a:p>
        </p:txBody>
      </p:sp>
      <p:graphicFrame>
        <p:nvGraphicFramePr>
          <p:cNvPr id="1342496" name="Group 32"/>
          <p:cNvGraphicFramePr>
            <a:graphicFrameLocks noGrp="1"/>
          </p:cNvGraphicFramePr>
          <p:nvPr/>
        </p:nvGraphicFramePr>
        <p:xfrm>
          <a:off x="1128713" y="1317625"/>
          <a:ext cx="12144595" cy="3264408"/>
        </p:xfrm>
        <a:graphic>
          <a:graphicData uri="http://schemas.openxmlformats.org/drawingml/2006/table">
            <a:tbl>
              <a:tblPr/>
              <a:tblGrid>
                <a:gridCol w="303730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10729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168021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ROUND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(date [, </a:t>
                      </a:r>
                      <a:r>
                        <a:rPr kumimoji="1" lang="en-US" altLang="ko-KR" sz="3200" b="1" i="0" u="none" strike="noStrike" cap="none" normalizeH="0" baseline="0" err="1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fmt</a:t>
                      </a:r>
                      <a:r>
                        <a:rPr kumimoji="1" lang="en-US" altLang="ko-KR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])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char </a:t>
                      </a:r>
                      <a:r>
                        <a:rPr kumimoji="1" lang="ko-KR" altLang="en-US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기준으로 날짜를 반올림한 날짜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3200" b="1" i="0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fmt</a:t>
                      </a:r>
                      <a:r>
                        <a:rPr kumimoji="1" lang="en-US" altLang="ko-KR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 : YEAR, MONTH, DA</a:t>
                      </a:r>
                      <a:r>
                        <a:rPr kumimoji="1" lang="ko-KR" altLang="en-US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월</a:t>
                      </a:r>
                      <a:r>
                        <a:rPr kumimoji="1" lang="en-US" altLang="ko-KR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, </a:t>
                      </a:r>
                      <a:r>
                        <a:rPr kumimoji="1" lang="ko-KR" altLang="en-US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월요일</a:t>
                      </a:r>
                      <a:r>
                        <a:rPr kumimoji="1" lang="en-US" altLang="ko-KR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, …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58419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TRUNC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(date [,</a:t>
                      </a:r>
                      <a:r>
                        <a:rPr kumimoji="1" lang="en-US" altLang="ko-KR" sz="3200" b="1" i="0" u="none" strike="noStrike" cap="none" normalizeH="0" baseline="0" err="1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fmt</a:t>
                      </a:r>
                      <a:r>
                        <a:rPr kumimoji="1" lang="en-US" altLang="ko-KR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])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3200" b="1" i="0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fmt</a:t>
                      </a:r>
                      <a:r>
                        <a:rPr kumimoji="1" lang="en-US" altLang="ko-KR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 </a:t>
                      </a:r>
                      <a:r>
                        <a:rPr kumimoji="1" lang="ko-KR" altLang="en-US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기준으로 날짜를 </a:t>
                      </a:r>
                      <a:r>
                        <a:rPr kumimoji="1" lang="ko-KR" altLang="en-US" sz="3200" b="1" i="0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버림한</a:t>
                      </a:r>
                      <a:r>
                        <a:rPr kumimoji="1" lang="ko-KR" altLang="en-US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 날짜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10" name="Rectangle 3"/>
          <p:cNvSpPr>
            <a:spLocks noChangeArrowheads="1"/>
          </p:cNvSpPr>
          <p:nvPr/>
        </p:nvSpPr>
        <p:spPr bwMode="blackWhite">
          <a:xfrm>
            <a:off x="1147763" y="600075"/>
            <a:ext cx="6427787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함수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(</a:t>
            </a: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날짜열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)</a:t>
            </a:r>
          </a:p>
        </p:txBody>
      </p:sp>
      <p:graphicFrame>
        <p:nvGraphicFramePr>
          <p:cNvPr id="1344667" name="Group 15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270135"/>
              </p:ext>
            </p:extLst>
          </p:nvPr>
        </p:nvGraphicFramePr>
        <p:xfrm>
          <a:off x="1128713" y="2338388"/>
          <a:ext cx="12144595" cy="7129894"/>
        </p:xfrm>
        <a:graphic>
          <a:graphicData uri="http://schemas.openxmlformats.org/drawingml/2006/table">
            <a:tbl>
              <a:tblPr/>
              <a:tblGrid>
                <a:gridCol w="448801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65658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67008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의 미 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FORMAT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6758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년도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CC, YEAR, YYYY, YYY, YY, Y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7008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분기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Q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7008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월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MONTH, MON, MM, RM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1041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주차</a:t>
                      </a:r>
                      <a:r>
                        <a:rPr kumimoji="1" lang="en-US" altLang="ko-KR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, </a:t>
                      </a:r>
                      <a:r>
                        <a:rPr kumimoji="1" lang="ko-KR" altLang="en-US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일차</a:t>
                      </a:r>
                      <a:r>
                        <a:rPr kumimoji="1" lang="en-US" altLang="ko-KR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, </a:t>
                      </a:r>
                      <a:r>
                        <a:rPr kumimoji="1" lang="ko-KR" altLang="en-US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요일</a:t>
                      </a:r>
                      <a:r>
                        <a:rPr kumimoji="1" lang="en-US" altLang="ko-KR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(</a:t>
                      </a:r>
                      <a:r>
                        <a:rPr kumimoji="1" lang="ko-KR" altLang="en-US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숫자</a:t>
                      </a:r>
                      <a:r>
                        <a:rPr kumimoji="1" lang="en-US" altLang="ko-KR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)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WW, IW, W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7008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일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DDD, DD, J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67008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주의 시작일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DAY, DY, D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66758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시간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HH, HH12, HH24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67008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분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MI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67008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초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SS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</a:tbl>
          </a:graphicData>
        </a:graphic>
      </p:graphicFrame>
      <p:sp>
        <p:nvSpPr>
          <p:cNvPr id="1344663" name="Rectangle 151"/>
          <p:cNvSpPr>
            <a:spLocks noChangeArrowheads="1"/>
          </p:cNvSpPr>
          <p:nvPr/>
        </p:nvSpPr>
        <p:spPr bwMode="blackWhite">
          <a:xfrm>
            <a:off x="1128713" y="1317625"/>
            <a:ext cx="12144375" cy="795338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9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>
                <a:latin typeface="HY중고딕" pitchFamily="18" charset="-127"/>
              </a:rPr>
              <a:t>ROUND/TRUNC</a:t>
            </a:r>
            <a:r>
              <a:rPr lang="ko-KR" altLang="en-US" sz="2000">
                <a:latin typeface="HY중고딕" pitchFamily="18" charset="-127"/>
              </a:rPr>
              <a:t>에서 사용하는 포멧       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3490" name="Rectangle 2"/>
          <p:cNvSpPr>
            <a:spLocks noChangeArrowheads="1"/>
          </p:cNvSpPr>
          <p:nvPr/>
        </p:nvSpPr>
        <p:spPr bwMode="blackWhite">
          <a:xfrm>
            <a:off x="1152525" y="3024188"/>
            <a:ext cx="12144375" cy="1474787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9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>
                <a:latin typeface="HY중고딕" pitchFamily="18" charset="-127"/>
              </a:rPr>
              <a:t>SELECT 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</a:rPr>
              <a:t>MONTHS_BETWEEN</a:t>
            </a:r>
            <a:r>
              <a:rPr lang="en-US" altLang="ko-KR" sz="2000">
                <a:latin typeface="HY중고딕" pitchFamily="18" charset="-127"/>
              </a:rPr>
              <a:t>(SYSDATE, '2000-01-01') </a:t>
            </a:r>
          </a:p>
          <a:p>
            <a:pPr defTabSz="282575"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en-US" altLang="ko-KR" sz="2000">
                <a:latin typeface="HY중고딕" pitchFamily="18" charset="-127"/>
              </a:rPr>
              <a:t>      FROM DUAL;</a:t>
            </a:r>
            <a:endParaRPr lang="en-US" altLang="ko-KR" sz="2000"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197635" name="Rectangle 3"/>
          <p:cNvSpPr>
            <a:spLocks noChangeArrowheads="1"/>
          </p:cNvSpPr>
          <p:nvPr/>
        </p:nvSpPr>
        <p:spPr bwMode="blackWhite">
          <a:xfrm>
            <a:off x="1147763" y="600075"/>
            <a:ext cx="6427787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함수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(</a:t>
            </a: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날짜열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)</a:t>
            </a:r>
          </a:p>
        </p:txBody>
      </p:sp>
      <p:graphicFrame>
        <p:nvGraphicFramePr>
          <p:cNvPr id="1343516" name="Group 28"/>
          <p:cNvGraphicFramePr>
            <a:graphicFrameLocks noGrp="1"/>
          </p:cNvGraphicFramePr>
          <p:nvPr/>
        </p:nvGraphicFramePr>
        <p:xfrm>
          <a:off x="1128713" y="1317625"/>
          <a:ext cx="12144594" cy="1584198"/>
        </p:xfrm>
        <a:graphic>
          <a:graphicData uri="http://schemas.openxmlformats.org/drawingml/2006/table">
            <a:tbl>
              <a:tblPr/>
              <a:tblGrid>
                <a:gridCol w="418898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95561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158419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MONTHS_BETWEEN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(date1, date2)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두 날짜 사이의 달수를 숫자로 리턴 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765" name="Rectangle 117"/>
          <p:cNvSpPr>
            <a:spLocks noChangeArrowheads="1"/>
          </p:cNvSpPr>
          <p:nvPr/>
        </p:nvSpPr>
        <p:spPr bwMode="blackWhite">
          <a:xfrm>
            <a:off x="1119188" y="3024411"/>
            <a:ext cx="12091987" cy="2149252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 typeface="Wingdings" pitchFamily="2" charset="2"/>
              <a:buChar char="l"/>
              <a:defRPr/>
            </a:pPr>
            <a:r>
              <a:rPr lang="ko-KR" altLang="ko-KR" sz="2400">
                <a:latin typeface="HY중고딕" pitchFamily="18" charset="-127"/>
                <a:ea typeface="HY중고딕" pitchFamily="18" charset="-127"/>
              </a:rPr>
              <a:t> SELECT </a:t>
            </a:r>
            <a:r>
              <a:rPr lang="en-US" altLang="ko-KR" sz="2400" smtClean="0">
                <a:latin typeface="HY중고딕" pitchFamily="18" charset="-127"/>
                <a:ea typeface="HY중고딕" pitchFamily="18" charset="-127"/>
              </a:rPr>
              <a:t>    </a:t>
            </a:r>
            <a:r>
              <a:rPr lang="ko-KR" altLang="ko-KR" sz="2400" smtClean="0">
                <a:latin typeface="HY중고딕" pitchFamily="18" charset="-127"/>
                <a:ea typeface="HY중고딕" pitchFamily="18" charset="-127"/>
              </a:rPr>
              <a:t>EXTRACT(YEAR </a:t>
            </a:r>
            <a:r>
              <a:rPr lang="ko-KR" altLang="ko-KR" sz="2400">
                <a:latin typeface="HY중고딕" pitchFamily="18" charset="-127"/>
                <a:ea typeface="HY중고딕" pitchFamily="18" charset="-127"/>
              </a:rPr>
              <a:t>FROM SYSDATE) </a:t>
            </a:r>
            <a:r>
              <a:rPr lang="en-US" altLang="ko-KR" sz="2400" smtClean="0">
                <a:latin typeface="HY중고딕" pitchFamily="18" charset="-127"/>
                <a:ea typeface="HY중고딕" pitchFamily="18" charset="-127"/>
              </a:rPr>
              <a:t>   AS </a:t>
            </a:r>
            <a:r>
              <a:rPr lang="ko-KR" altLang="ko-KR" sz="2400" smtClean="0">
                <a:latin typeface="HY중고딕" pitchFamily="18" charset="-127"/>
                <a:ea typeface="HY중고딕" pitchFamily="18" charset="-127"/>
              </a:rPr>
              <a:t>"</a:t>
            </a:r>
            <a:r>
              <a:rPr lang="ko-KR" altLang="ko-KR" sz="2400">
                <a:latin typeface="HY중고딕" pitchFamily="18" charset="-127"/>
                <a:ea typeface="HY중고딕" pitchFamily="18" charset="-127"/>
              </a:rPr>
              <a:t>년도</a:t>
            </a:r>
            <a:r>
              <a:rPr lang="ko-KR" altLang="ko-KR" sz="2400" smtClean="0">
                <a:latin typeface="HY중고딕" pitchFamily="18" charset="-127"/>
                <a:ea typeface="HY중고딕" pitchFamily="18" charset="-127"/>
              </a:rPr>
              <a:t>"</a:t>
            </a:r>
            <a:endParaRPr lang="ko-KR" altLang="ko-KR" sz="2400">
              <a:latin typeface="HY중고딕" pitchFamily="18" charset="-127"/>
              <a:ea typeface="HY중고딕" pitchFamily="18" charset="-127"/>
            </a:endParaRPr>
          </a:p>
          <a:p>
            <a:pPr defTabSz="282575">
              <a:defRPr/>
            </a:pPr>
            <a:r>
              <a:rPr lang="ko-KR" altLang="ko-KR" sz="2400">
                <a:latin typeface="HY중고딕" pitchFamily="18" charset="-127"/>
                <a:ea typeface="HY중고딕" pitchFamily="18" charset="-127"/>
              </a:rPr>
              <a:t>       </a:t>
            </a:r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       </a:t>
            </a:r>
            <a:r>
              <a:rPr lang="en-US" altLang="ko-KR" sz="2400" smtClean="0">
                <a:latin typeface="HY중고딕" pitchFamily="18" charset="-127"/>
                <a:ea typeface="HY중고딕" pitchFamily="18" charset="-127"/>
              </a:rPr>
              <a:t>,    </a:t>
            </a:r>
            <a:r>
              <a:rPr lang="ko-KR" altLang="ko-KR" sz="2400" smtClean="0">
                <a:latin typeface="HY중고딕" pitchFamily="18" charset="-127"/>
                <a:ea typeface="HY중고딕" pitchFamily="18" charset="-127"/>
              </a:rPr>
              <a:t> </a:t>
            </a:r>
            <a:r>
              <a:rPr lang="ko-KR" altLang="ko-KR" sz="2400">
                <a:latin typeface="HY중고딕" pitchFamily="18" charset="-127"/>
                <a:ea typeface="HY중고딕" pitchFamily="18" charset="-127"/>
              </a:rPr>
              <a:t>EXTRACT(MONTH FROM SYSDATE) </a:t>
            </a:r>
            <a:r>
              <a:rPr lang="en-US" altLang="ko-KR" sz="2400" smtClean="0">
                <a:latin typeface="HY중고딕" pitchFamily="18" charset="-127"/>
                <a:ea typeface="HY중고딕" pitchFamily="18" charset="-127"/>
              </a:rPr>
              <a:t>AS </a:t>
            </a:r>
            <a:r>
              <a:rPr lang="ko-KR" altLang="ko-KR" sz="2400" smtClean="0">
                <a:latin typeface="HY중고딕" pitchFamily="18" charset="-127"/>
                <a:ea typeface="HY중고딕" pitchFamily="18" charset="-127"/>
              </a:rPr>
              <a:t>"</a:t>
            </a:r>
            <a:r>
              <a:rPr lang="ko-KR" altLang="ko-KR" sz="2400">
                <a:latin typeface="HY중고딕" pitchFamily="18" charset="-127"/>
                <a:ea typeface="HY중고딕" pitchFamily="18" charset="-127"/>
              </a:rPr>
              <a:t>월</a:t>
            </a:r>
            <a:r>
              <a:rPr lang="ko-KR" altLang="ko-KR" sz="2400" smtClean="0">
                <a:latin typeface="HY중고딕" pitchFamily="18" charset="-127"/>
                <a:ea typeface="HY중고딕" pitchFamily="18" charset="-127"/>
              </a:rPr>
              <a:t>"</a:t>
            </a:r>
            <a:endParaRPr lang="ko-KR" altLang="ko-KR" sz="2400">
              <a:latin typeface="HY중고딕" pitchFamily="18" charset="-127"/>
              <a:ea typeface="HY중고딕" pitchFamily="18" charset="-127"/>
            </a:endParaRPr>
          </a:p>
          <a:p>
            <a:pPr defTabSz="282575">
              <a:defRPr/>
            </a:pPr>
            <a:r>
              <a:rPr lang="ko-KR" altLang="ko-KR" sz="2400">
                <a:latin typeface="HY중고딕" pitchFamily="18" charset="-127"/>
                <a:ea typeface="HY중고딕" pitchFamily="18" charset="-127"/>
              </a:rPr>
              <a:t>        </a:t>
            </a:r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      </a:t>
            </a:r>
            <a:r>
              <a:rPr lang="en-US" altLang="ko-KR" sz="2400" smtClean="0">
                <a:latin typeface="HY중고딕" pitchFamily="18" charset="-127"/>
                <a:ea typeface="HY중고딕" pitchFamily="18" charset="-127"/>
              </a:rPr>
              <a:t>,     </a:t>
            </a:r>
            <a:r>
              <a:rPr lang="ko-KR" altLang="ko-KR" sz="2400">
                <a:latin typeface="HY중고딕" pitchFamily="18" charset="-127"/>
                <a:ea typeface="HY중고딕" pitchFamily="18" charset="-127"/>
              </a:rPr>
              <a:t>EXTRACT(DAY FROM SYSDATE) </a:t>
            </a:r>
            <a:r>
              <a:rPr lang="en-US" altLang="ko-KR" sz="2400" smtClean="0">
                <a:latin typeface="HY중고딕" pitchFamily="18" charset="-127"/>
                <a:ea typeface="HY중고딕" pitchFamily="18" charset="-127"/>
              </a:rPr>
              <a:t>     AS </a:t>
            </a:r>
            <a:r>
              <a:rPr lang="ko-KR" altLang="ko-KR" sz="2400" smtClean="0">
                <a:latin typeface="HY중고딕" pitchFamily="18" charset="-127"/>
                <a:ea typeface="HY중고딕" pitchFamily="18" charset="-127"/>
              </a:rPr>
              <a:t>"</a:t>
            </a:r>
            <a:r>
              <a:rPr lang="ko-KR" altLang="ko-KR" sz="2400">
                <a:latin typeface="HY중고딕" pitchFamily="18" charset="-127"/>
                <a:ea typeface="HY중고딕" pitchFamily="18" charset="-127"/>
              </a:rPr>
              <a:t>일"</a:t>
            </a:r>
          </a:p>
          <a:p>
            <a:pPr defTabSz="282575">
              <a:defRPr/>
            </a:pPr>
            <a:r>
              <a:rPr lang="ko-KR" altLang="ko-KR" sz="2400">
                <a:latin typeface="HY중고딕" pitchFamily="18" charset="-127"/>
                <a:ea typeface="HY중고딕" pitchFamily="18" charset="-127"/>
              </a:rPr>
              <a:t>       FROM </a:t>
            </a:r>
            <a:r>
              <a:rPr lang="en-US" altLang="ko-KR" sz="2400" smtClean="0">
                <a:latin typeface="HY중고딕" pitchFamily="18" charset="-127"/>
                <a:ea typeface="HY중고딕" pitchFamily="18" charset="-127"/>
              </a:rPr>
              <a:t>   DUAL</a:t>
            </a:r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;</a:t>
            </a:r>
          </a:p>
        </p:txBody>
      </p:sp>
      <p:sp>
        <p:nvSpPr>
          <p:cNvPr id="198659" name="Rectangle 123"/>
          <p:cNvSpPr>
            <a:spLocks noChangeArrowheads="1"/>
          </p:cNvSpPr>
          <p:nvPr/>
        </p:nvSpPr>
        <p:spPr bwMode="blackWhite">
          <a:xfrm>
            <a:off x="1147763" y="600075"/>
            <a:ext cx="6427787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함수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(</a:t>
            </a: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날짜열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)</a:t>
            </a:r>
          </a:p>
        </p:txBody>
      </p:sp>
      <p:graphicFrame>
        <p:nvGraphicFramePr>
          <p:cNvPr id="411804" name="Group 156"/>
          <p:cNvGraphicFramePr>
            <a:graphicFrameLocks noGrp="1"/>
          </p:cNvGraphicFramePr>
          <p:nvPr/>
        </p:nvGraphicFramePr>
        <p:xfrm>
          <a:off x="1128713" y="1317625"/>
          <a:ext cx="12144595" cy="1704594"/>
        </p:xfrm>
        <a:graphic>
          <a:graphicData uri="http://schemas.openxmlformats.org/drawingml/2006/table">
            <a:tbl>
              <a:tblPr/>
              <a:tblGrid>
                <a:gridCol w="324502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889957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168021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EXTRACT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(</a:t>
                      </a:r>
                      <a:r>
                        <a:rPr kumimoji="1" lang="en-US" altLang="ko-KR" sz="3200" b="1" i="0" u="none" strike="noStrike" cap="none" normalizeH="0" baseline="0" err="1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fmt</a:t>
                      </a:r>
                      <a:r>
                        <a:rPr kumimoji="1" lang="en-US" altLang="ko-KR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 FROM date)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 </a:t>
                      </a:r>
                      <a:r>
                        <a:rPr kumimoji="1" lang="ko-KR" altLang="en-US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날짜에서 필요한 부분만 추출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(</a:t>
                      </a:r>
                      <a:r>
                        <a:rPr kumimoji="1" lang="en-US" altLang="ko-KR" sz="2900" b="1" i="0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fmt</a:t>
                      </a: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=YEAR, MONTH, DAY, HOUR, MINUTE, SECOND</a:t>
                      </a:r>
                      <a:r>
                        <a:rPr kumimoji="1" lang="en-US" altLang="ko-KR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)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411805" name="Rectangle 157">
            <a:hlinkClick r:id="rId2"/>
          </p:cNvPr>
          <p:cNvSpPr>
            <a:spLocks noChangeArrowheads="1"/>
          </p:cNvSpPr>
          <p:nvPr/>
        </p:nvSpPr>
        <p:spPr bwMode="blackWhite">
          <a:xfrm>
            <a:off x="1128713" y="5400675"/>
            <a:ext cx="12153900" cy="2268538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defRPr/>
            </a:pPr>
            <a:r>
              <a:rPr lang="en-US" altLang="ko-KR" sz="2200">
                <a:solidFill>
                  <a:srgbClr val="663300"/>
                </a:solidFill>
                <a:latin typeface="HY중고딕" pitchFamily="18" charset="-127"/>
                <a:ea typeface="HY중고딕" pitchFamily="18" charset="-127"/>
              </a:rPr>
              <a:t>- </a:t>
            </a:r>
            <a:r>
              <a:rPr lang="ko-KR" altLang="en-US" sz="2200">
                <a:solidFill>
                  <a:srgbClr val="663300"/>
                </a:solidFill>
                <a:latin typeface="HY중고딕" pitchFamily="18" charset="-127"/>
                <a:ea typeface="HY중고딕" pitchFamily="18" charset="-127"/>
              </a:rPr>
              <a:t>생일이 </a:t>
            </a:r>
            <a:r>
              <a:rPr lang="en-US" altLang="ko-KR" sz="2200">
                <a:solidFill>
                  <a:srgbClr val="663300"/>
                </a:solidFill>
                <a:latin typeface="HY중고딕" pitchFamily="18" charset="-127"/>
                <a:ea typeface="HY중고딕" pitchFamily="18" charset="-127"/>
              </a:rPr>
              <a:t>3</a:t>
            </a:r>
            <a:r>
              <a:rPr lang="ko-KR" altLang="en-US" sz="2200">
                <a:solidFill>
                  <a:srgbClr val="663300"/>
                </a:solidFill>
                <a:latin typeface="HY중고딕" pitchFamily="18" charset="-127"/>
                <a:ea typeface="HY중고딕" pitchFamily="18" charset="-127"/>
              </a:rPr>
              <a:t>월인 회원을 검색하시오</a:t>
            </a:r>
            <a:r>
              <a:rPr lang="en-US" altLang="ko-KR" sz="2200">
                <a:solidFill>
                  <a:srgbClr val="663300"/>
                </a:solidFill>
                <a:latin typeface="HY중고딕" pitchFamily="18" charset="-127"/>
                <a:ea typeface="HY중고딕" pitchFamily="18" charset="-127"/>
              </a:rPr>
              <a:t>?</a:t>
            </a:r>
          </a:p>
          <a:p>
            <a:pPr defTabSz="282575">
              <a:defRPr/>
            </a:pPr>
            <a:endParaRPr lang="en-US" altLang="ko-KR" sz="2200">
              <a:solidFill>
                <a:srgbClr val="663300"/>
              </a:solidFill>
              <a:latin typeface="HY중고딕" pitchFamily="18" charset="-127"/>
              <a:ea typeface="HY중고딕" pitchFamily="18" charset="-127"/>
            </a:endParaRPr>
          </a:p>
          <a:p>
            <a:pPr defTabSz="282575">
              <a:defRPr/>
            </a:pPr>
            <a:endParaRPr lang="en-US" altLang="ko-KR" sz="2200">
              <a:solidFill>
                <a:srgbClr val="663300"/>
              </a:solidFill>
              <a:latin typeface="HY중고딕" pitchFamily="18" charset="-127"/>
              <a:ea typeface="HY중고딕" pitchFamily="18" charset="-127"/>
            </a:endParaRPr>
          </a:p>
          <a:p>
            <a:pPr defTabSz="282575">
              <a:defRPr/>
            </a:pPr>
            <a:endParaRPr lang="en-US" altLang="ko-KR" sz="2200">
              <a:latin typeface="HY중고딕" pitchFamily="18" charset="-127"/>
              <a:ea typeface="HY중고딕" pitchFamily="18" charset="-127"/>
            </a:endParaRPr>
          </a:p>
        </p:txBody>
      </p:sp>
      <p:sp>
        <p:nvSpPr>
          <p:cNvPr id="198669" name="TextBox 5"/>
          <p:cNvSpPr txBox="1">
            <a:spLocks noChangeArrowheads="1"/>
          </p:cNvSpPr>
          <p:nvPr/>
        </p:nvSpPr>
        <p:spPr bwMode="auto">
          <a:xfrm>
            <a:off x="5905500" y="5616575"/>
            <a:ext cx="7443788" cy="1938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2400">
                <a:solidFill>
                  <a:srgbClr val="FF0000"/>
                </a:solidFill>
                <a:latin typeface="HY중고딕" pitchFamily="18" charset="-127"/>
                <a:ea typeface="HY중고딕" pitchFamily="18" charset="-127"/>
              </a:rPr>
              <a:t>SELECT </a:t>
            </a:r>
            <a:r>
              <a:rPr lang="en-US" altLang="ko-KR" sz="2400" smtClean="0">
                <a:solidFill>
                  <a:srgbClr val="FF0000"/>
                </a:solidFill>
                <a:latin typeface="HY중고딕" pitchFamily="18" charset="-127"/>
                <a:ea typeface="HY중고딕" pitchFamily="18" charset="-127"/>
              </a:rPr>
              <a:t> MEM_ID        AS “</a:t>
            </a:r>
            <a:r>
              <a:rPr lang="ko-KR" altLang="en-US" sz="2400" smtClean="0">
                <a:solidFill>
                  <a:srgbClr val="FF0000"/>
                </a:solidFill>
                <a:latin typeface="HY중고딕" pitchFamily="18" charset="-127"/>
                <a:ea typeface="HY중고딕" pitchFamily="18" charset="-127"/>
              </a:rPr>
              <a:t>회원</a:t>
            </a:r>
            <a:r>
              <a:rPr lang="en-US" altLang="ko-KR" sz="2400" smtClean="0">
                <a:solidFill>
                  <a:srgbClr val="FF0000"/>
                </a:solidFill>
                <a:latin typeface="HY중고딕" pitchFamily="18" charset="-127"/>
                <a:ea typeface="HY중고딕" pitchFamily="18" charset="-127"/>
              </a:rPr>
              <a:t>ID”</a:t>
            </a:r>
            <a:endParaRPr lang="en-US" altLang="ko-KR" sz="2400">
              <a:solidFill>
                <a:srgbClr val="FF0000"/>
              </a:solidFill>
              <a:latin typeface="HY중고딕" pitchFamily="18" charset="-127"/>
              <a:ea typeface="HY중고딕" pitchFamily="18" charset="-127"/>
            </a:endParaRPr>
          </a:p>
          <a:p>
            <a:r>
              <a:rPr lang="en-US" altLang="ko-KR" sz="2400">
                <a:solidFill>
                  <a:srgbClr val="FF0000"/>
                </a:solidFill>
                <a:latin typeface="HY중고딕" pitchFamily="18" charset="-127"/>
                <a:ea typeface="HY중고딕" pitchFamily="18" charset="-127"/>
              </a:rPr>
              <a:t>       </a:t>
            </a:r>
            <a:r>
              <a:rPr lang="en-US" altLang="ko-KR" sz="2400" smtClean="0">
                <a:solidFill>
                  <a:srgbClr val="FF0000"/>
                </a:solidFill>
                <a:latin typeface="HY중고딕" pitchFamily="18" charset="-127"/>
                <a:ea typeface="HY중고딕" pitchFamily="18" charset="-127"/>
              </a:rPr>
              <a:t>    ,  MEM_NAME </a:t>
            </a:r>
            <a:r>
              <a:rPr lang="en-US" altLang="ko-KR" sz="2400">
                <a:solidFill>
                  <a:srgbClr val="FF0000"/>
                </a:solidFill>
                <a:latin typeface="HY중고딕" pitchFamily="18" charset="-127"/>
                <a:ea typeface="HY중고딕" pitchFamily="18" charset="-127"/>
              </a:rPr>
              <a:t>AS </a:t>
            </a:r>
            <a:r>
              <a:rPr lang="en-US" altLang="ko-KR" sz="2400" smtClean="0">
                <a:solidFill>
                  <a:srgbClr val="FF0000"/>
                </a:solidFill>
                <a:latin typeface="HY중고딕" pitchFamily="18" charset="-127"/>
                <a:ea typeface="HY중고딕" pitchFamily="18" charset="-127"/>
              </a:rPr>
              <a:t>“</a:t>
            </a:r>
            <a:r>
              <a:rPr lang="ko-KR" altLang="en-US" sz="2400" err="1" smtClean="0">
                <a:solidFill>
                  <a:srgbClr val="FF0000"/>
                </a:solidFill>
                <a:latin typeface="HY중고딕" pitchFamily="18" charset="-127"/>
                <a:ea typeface="HY중고딕" pitchFamily="18" charset="-127"/>
              </a:rPr>
              <a:t>회원명</a:t>
            </a:r>
            <a:r>
              <a:rPr lang="en-US" altLang="ko-KR" sz="2400" smtClean="0">
                <a:solidFill>
                  <a:srgbClr val="FF0000"/>
                </a:solidFill>
                <a:latin typeface="HY중고딕" pitchFamily="18" charset="-127"/>
                <a:ea typeface="HY중고딕" pitchFamily="18" charset="-127"/>
              </a:rPr>
              <a:t>”</a:t>
            </a:r>
            <a:endParaRPr lang="ko-KR" altLang="en-US" sz="2400">
              <a:solidFill>
                <a:srgbClr val="FF0000"/>
              </a:solidFill>
              <a:latin typeface="HY중고딕" pitchFamily="18" charset="-127"/>
              <a:ea typeface="HY중고딕" pitchFamily="18" charset="-127"/>
            </a:endParaRPr>
          </a:p>
          <a:p>
            <a:r>
              <a:rPr lang="en-US" altLang="ko-KR" sz="2400">
                <a:solidFill>
                  <a:srgbClr val="FF0000"/>
                </a:solidFill>
                <a:latin typeface="HY중고딕" pitchFamily="18" charset="-127"/>
                <a:ea typeface="HY중고딕" pitchFamily="18" charset="-127"/>
              </a:rPr>
              <a:t>       </a:t>
            </a:r>
            <a:r>
              <a:rPr lang="en-US" altLang="ko-KR" sz="2400" smtClean="0">
                <a:solidFill>
                  <a:srgbClr val="FF0000"/>
                </a:solidFill>
                <a:latin typeface="HY중고딕" pitchFamily="18" charset="-127"/>
                <a:ea typeface="HY중고딕" pitchFamily="18" charset="-127"/>
              </a:rPr>
              <a:t>    ,  MEM_BIR     AS “</a:t>
            </a:r>
            <a:r>
              <a:rPr lang="ko-KR" altLang="en-US" sz="2400" smtClean="0">
                <a:solidFill>
                  <a:srgbClr val="FF0000"/>
                </a:solidFill>
                <a:latin typeface="HY중고딕" pitchFamily="18" charset="-127"/>
                <a:ea typeface="HY중고딕" pitchFamily="18" charset="-127"/>
              </a:rPr>
              <a:t>생일</a:t>
            </a:r>
            <a:r>
              <a:rPr lang="en-US" altLang="ko-KR" sz="2400" smtClean="0">
                <a:solidFill>
                  <a:srgbClr val="FF0000"/>
                </a:solidFill>
                <a:latin typeface="HY중고딕" pitchFamily="18" charset="-127"/>
                <a:ea typeface="HY중고딕" pitchFamily="18" charset="-127"/>
              </a:rPr>
              <a:t>”</a:t>
            </a:r>
            <a:endParaRPr lang="ko-KR" altLang="en-US" sz="2400">
              <a:solidFill>
                <a:srgbClr val="FF0000"/>
              </a:solidFill>
              <a:latin typeface="HY중고딕" pitchFamily="18" charset="-127"/>
              <a:ea typeface="HY중고딕" pitchFamily="18" charset="-127"/>
            </a:endParaRPr>
          </a:p>
          <a:p>
            <a:r>
              <a:rPr lang="en-US" altLang="ko-KR" sz="2400">
                <a:solidFill>
                  <a:srgbClr val="FF0000"/>
                </a:solidFill>
                <a:latin typeface="HY중고딕" pitchFamily="18" charset="-127"/>
                <a:ea typeface="HY중고딕" pitchFamily="18" charset="-127"/>
              </a:rPr>
              <a:t>FROM </a:t>
            </a:r>
            <a:r>
              <a:rPr lang="en-US" altLang="ko-KR" sz="2400" smtClean="0">
                <a:solidFill>
                  <a:srgbClr val="FF0000"/>
                </a:solidFill>
                <a:latin typeface="HY중고딕" pitchFamily="18" charset="-127"/>
                <a:ea typeface="HY중고딕" pitchFamily="18" charset="-127"/>
              </a:rPr>
              <a:t>    MEMBER</a:t>
            </a:r>
            <a:endParaRPr lang="en-US" altLang="ko-KR" sz="2400">
              <a:solidFill>
                <a:srgbClr val="FF0000"/>
              </a:solidFill>
              <a:latin typeface="HY중고딕" pitchFamily="18" charset="-127"/>
              <a:ea typeface="HY중고딕" pitchFamily="18" charset="-127"/>
            </a:endParaRPr>
          </a:p>
          <a:p>
            <a:r>
              <a:rPr lang="en-US" altLang="ko-KR" sz="2400">
                <a:solidFill>
                  <a:srgbClr val="FF0000"/>
                </a:solidFill>
                <a:latin typeface="HY중고딕" pitchFamily="18" charset="-127"/>
                <a:ea typeface="HY중고딕" pitchFamily="18" charset="-127"/>
              </a:rPr>
              <a:t>WHERE EXTRACT(MONTH FROM MEM_BIR) = 3;</a:t>
            </a:r>
            <a:endParaRPr lang="ko-KR" altLang="en-US" sz="2400">
              <a:solidFill>
                <a:srgbClr val="FF0000"/>
              </a:solidFill>
              <a:latin typeface="HY중고딕" pitchFamily="18" charset="-127"/>
              <a:ea typeface="HY중고딕" pitchFamily="18" charset="-127"/>
            </a:endParaRPr>
          </a:p>
        </p:txBody>
      </p:sp>
      <p:sp>
        <p:nvSpPr>
          <p:cNvPr id="7" name="포인트가 5개인 별 6"/>
          <p:cNvSpPr/>
          <p:nvPr/>
        </p:nvSpPr>
        <p:spPr bwMode="auto">
          <a:xfrm>
            <a:off x="1390222" y="1476239"/>
            <a:ext cx="360040" cy="360040"/>
          </a:xfrm>
          <a:prstGeom prst="star5">
            <a:avLst/>
          </a:prstGeom>
          <a:solidFill>
            <a:srgbClr val="FF0066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휴먼둥근고딕" pitchFamily="2" charset="-127"/>
            </a:endParaRPr>
          </a:p>
        </p:txBody>
      </p:sp>
      <p:sp>
        <p:nvSpPr>
          <p:cNvPr id="8" name="포인트가 5개인 별 7"/>
          <p:cNvSpPr/>
          <p:nvPr/>
        </p:nvSpPr>
        <p:spPr bwMode="auto">
          <a:xfrm>
            <a:off x="1110012" y="1476239"/>
            <a:ext cx="360040" cy="360040"/>
          </a:xfrm>
          <a:prstGeom prst="star5">
            <a:avLst/>
          </a:prstGeom>
          <a:solidFill>
            <a:srgbClr val="FF0066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휴먼둥근고딕" pitchFamily="2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82" name="Rectangle 1032"/>
          <p:cNvSpPr>
            <a:spLocks noChangeArrowheads="1"/>
          </p:cNvSpPr>
          <p:nvPr/>
        </p:nvSpPr>
        <p:spPr bwMode="blackWhite">
          <a:xfrm>
            <a:off x="1147763" y="600075"/>
            <a:ext cx="6427787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함수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(Conversion)</a:t>
            </a:r>
          </a:p>
        </p:txBody>
      </p:sp>
      <p:sp>
        <p:nvSpPr>
          <p:cNvPr id="199683" name="Rectangle 1033"/>
          <p:cNvSpPr>
            <a:spLocks noChangeArrowheads="1"/>
          </p:cNvSpPr>
          <p:nvPr/>
        </p:nvSpPr>
        <p:spPr bwMode="blackWhite">
          <a:xfrm>
            <a:off x="1147763" y="1277938"/>
            <a:ext cx="3022600" cy="719137"/>
          </a:xfrm>
          <a:prstGeom prst="rect">
            <a:avLst/>
          </a:prstGeom>
          <a:solidFill>
            <a:srgbClr val="DADCE6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HY중고딕" pitchFamily="18" charset="-127"/>
              </a:rPr>
              <a:t>항목</a:t>
            </a:r>
          </a:p>
        </p:txBody>
      </p:sp>
      <p:sp>
        <p:nvSpPr>
          <p:cNvPr id="199684" name="Rectangle 1034"/>
          <p:cNvSpPr>
            <a:spLocks noChangeArrowheads="1"/>
          </p:cNvSpPr>
          <p:nvPr/>
        </p:nvSpPr>
        <p:spPr bwMode="blackWhite">
          <a:xfrm>
            <a:off x="4170363" y="1277938"/>
            <a:ext cx="9067800" cy="719137"/>
          </a:xfrm>
          <a:prstGeom prst="rect">
            <a:avLst/>
          </a:prstGeom>
          <a:solidFill>
            <a:srgbClr val="DADCE6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HY중고딕" pitchFamily="18" charset="-127"/>
              </a:rPr>
              <a:t>내          용</a:t>
            </a:r>
          </a:p>
        </p:txBody>
      </p:sp>
      <p:sp>
        <p:nvSpPr>
          <p:cNvPr id="199685" name="Rectangle 1035"/>
          <p:cNvSpPr>
            <a:spLocks noChangeArrowheads="1"/>
          </p:cNvSpPr>
          <p:nvPr/>
        </p:nvSpPr>
        <p:spPr bwMode="blackWhite">
          <a:xfrm>
            <a:off x="1147763" y="1935163"/>
            <a:ext cx="3022600" cy="1309687"/>
          </a:xfrm>
          <a:prstGeom prst="rect">
            <a:avLst/>
          </a:prstGeom>
          <a:solidFill>
            <a:srgbClr val="EDEEF3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HY중고딕" pitchFamily="18" charset="-127"/>
              </a:rPr>
              <a:t>CAST</a:t>
            </a:r>
          </a:p>
          <a:p>
            <a:pPr algn="ctr"/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HY중고딕" pitchFamily="18" charset="-127"/>
              </a:rPr>
              <a:t>(</a:t>
            </a:r>
            <a:r>
              <a:rPr lang="en-US" altLang="ko-KR" sz="2000" err="1">
                <a:solidFill>
                  <a:srgbClr val="000066"/>
                </a:solidFill>
                <a:latin typeface="HY중고딕" pitchFamily="18" charset="-127"/>
                <a:ea typeface="HY중고딕" pitchFamily="18" charset="-127"/>
              </a:rPr>
              <a:t>expr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HY중고딕" pitchFamily="18" charset="-127"/>
              </a:rPr>
              <a:t> AS type)</a:t>
            </a:r>
          </a:p>
        </p:txBody>
      </p:sp>
      <p:sp>
        <p:nvSpPr>
          <p:cNvPr id="199686" name="Rectangle 1036"/>
          <p:cNvSpPr>
            <a:spLocks noChangeArrowheads="1"/>
          </p:cNvSpPr>
          <p:nvPr/>
        </p:nvSpPr>
        <p:spPr bwMode="blackWhite">
          <a:xfrm>
            <a:off x="4170363" y="1935163"/>
            <a:ext cx="9067800" cy="130968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r>
              <a:rPr lang="en-US" altLang="ko-KR" sz="2000">
                <a:latin typeface="HY중고딕" pitchFamily="18" charset="-127"/>
                <a:ea typeface="HY중고딕" pitchFamily="18" charset="-127"/>
              </a:rPr>
              <a:t> </a:t>
            </a:r>
            <a:r>
              <a:rPr lang="ko-KR" altLang="en-US" sz="2000">
                <a:latin typeface="HY중고딕" pitchFamily="18" charset="-127"/>
                <a:ea typeface="HY중고딕" pitchFamily="18" charset="-127"/>
              </a:rPr>
              <a:t>명시적으로 형 변환</a:t>
            </a:r>
          </a:p>
        </p:txBody>
      </p:sp>
      <p:sp>
        <p:nvSpPr>
          <p:cNvPr id="450603" name="Rectangle 1067"/>
          <p:cNvSpPr>
            <a:spLocks noChangeArrowheads="1"/>
          </p:cNvSpPr>
          <p:nvPr/>
        </p:nvSpPr>
        <p:spPr bwMode="blackWhite">
          <a:xfrm>
            <a:off x="1119188" y="3473450"/>
            <a:ext cx="12091987" cy="2154238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  SELECT '[' || CAST('Hello' AS CHAR(30)) || ']' </a:t>
            </a:r>
            <a:r>
              <a:rPr lang="en-US" altLang="ko-KR" sz="2400" smtClean="0">
                <a:latin typeface="HY중고딕" pitchFamily="18" charset="-127"/>
                <a:ea typeface="HY중고딕" pitchFamily="18" charset="-127"/>
              </a:rPr>
              <a:t> AS "</a:t>
            </a:r>
            <a:r>
              <a:rPr lang="ko-KR" altLang="en-US" sz="2400" err="1">
                <a:latin typeface="HY중고딕" pitchFamily="18" charset="-127"/>
                <a:ea typeface="HY중고딕" pitchFamily="18" charset="-127"/>
              </a:rPr>
              <a:t>형변환</a:t>
            </a:r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"</a:t>
            </a:r>
          </a:p>
          <a:p>
            <a:pPr defTabSz="282575">
              <a:buFont typeface="Wingdings" pitchFamily="2" charset="2"/>
              <a:buNone/>
              <a:defRPr/>
            </a:pPr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    </a:t>
            </a:r>
            <a:r>
              <a:rPr lang="en-US" altLang="ko-KR" sz="2400" smtClean="0">
                <a:latin typeface="HY중고딕" pitchFamily="18" charset="-127"/>
                <a:ea typeface="HY중고딕" pitchFamily="18" charset="-127"/>
              </a:rPr>
              <a:t>FROM </a:t>
            </a:r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DUAL;</a:t>
            </a:r>
          </a:p>
          <a:p>
            <a:pPr defTabSz="282575">
              <a:buFont typeface="Wingdings" pitchFamily="2" charset="2"/>
              <a:buNone/>
              <a:defRPr/>
            </a:pPr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 </a:t>
            </a:r>
          </a:p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 SELECT CAST('1997/12/25' AS DATE) FROM DUAL;</a:t>
            </a:r>
          </a:p>
        </p:txBody>
      </p:sp>
      <p:graphicFrame>
        <p:nvGraphicFramePr>
          <p:cNvPr id="450626" name="Group 1090"/>
          <p:cNvGraphicFramePr>
            <a:graphicFrameLocks noGrp="1"/>
          </p:cNvGraphicFramePr>
          <p:nvPr/>
        </p:nvGraphicFramePr>
        <p:xfrm>
          <a:off x="1128713" y="6196013"/>
          <a:ext cx="12144595" cy="2733054"/>
        </p:xfrm>
        <a:graphic>
          <a:graphicData uri="http://schemas.openxmlformats.org/drawingml/2006/table">
            <a:tbl>
              <a:tblPr/>
              <a:tblGrid>
                <a:gridCol w="303730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10729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96383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TO_CHAR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숫자</a:t>
                      </a: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, </a:t>
                      </a:r>
                      <a:r>
                        <a:rPr kumimoji="1" lang="ko-KR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문자</a:t>
                      </a: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, </a:t>
                      </a:r>
                      <a:r>
                        <a:rPr kumimoji="1" lang="ko-KR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날짜를 지정한 형식의 문자열 반환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6383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TO_NUMBER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숫자형식의 문자열을 숫자로 반환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0538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TO_DATE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날짜형식의 문자열을 날짜로 반환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450627" name="Rectangle 1091"/>
          <p:cNvSpPr>
            <a:spLocks noChangeArrowheads="1"/>
          </p:cNvSpPr>
          <p:nvPr/>
        </p:nvSpPr>
        <p:spPr bwMode="blackWhite">
          <a:xfrm>
            <a:off x="1128713" y="9256713"/>
            <a:ext cx="12144375" cy="795337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위 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3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가지 변환함수는 자주 사용함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.</a:t>
            </a:r>
          </a:p>
        </p:txBody>
      </p:sp>
      <p:sp>
        <p:nvSpPr>
          <p:cNvPr id="10" name="포인트가 5개인 별 9"/>
          <p:cNvSpPr/>
          <p:nvPr/>
        </p:nvSpPr>
        <p:spPr bwMode="auto">
          <a:xfrm>
            <a:off x="1152608" y="6480795"/>
            <a:ext cx="360040" cy="360040"/>
          </a:xfrm>
          <a:prstGeom prst="star5">
            <a:avLst/>
          </a:prstGeom>
          <a:solidFill>
            <a:srgbClr val="FF0066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휴먼둥근고딕" pitchFamily="2" charset="-127"/>
            </a:endParaRPr>
          </a:p>
        </p:txBody>
      </p:sp>
      <p:sp>
        <p:nvSpPr>
          <p:cNvPr id="11" name="포인트가 5개인 별 10"/>
          <p:cNvSpPr/>
          <p:nvPr/>
        </p:nvSpPr>
        <p:spPr bwMode="auto">
          <a:xfrm>
            <a:off x="872398" y="6480795"/>
            <a:ext cx="360040" cy="360040"/>
          </a:xfrm>
          <a:prstGeom prst="star5">
            <a:avLst/>
          </a:prstGeom>
          <a:solidFill>
            <a:srgbClr val="FF0066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휴먼둥근고딕" pitchFamily="2" charset="-127"/>
            </a:endParaRPr>
          </a:p>
        </p:txBody>
      </p:sp>
      <p:sp>
        <p:nvSpPr>
          <p:cNvPr id="12" name="포인트가 5개인 별 11"/>
          <p:cNvSpPr/>
          <p:nvPr/>
        </p:nvSpPr>
        <p:spPr bwMode="auto">
          <a:xfrm>
            <a:off x="1152608" y="7416899"/>
            <a:ext cx="360040" cy="360040"/>
          </a:xfrm>
          <a:prstGeom prst="star5">
            <a:avLst/>
          </a:prstGeom>
          <a:solidFill>
            <a:srgbClr val="FF0066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휴먼둥근고딕" pitchFamily="2" charset="-127"/>
            </a:endParaRPr>
          </a:p>
        </p:txBody>
      </p:sp>
      <p:sp>
        <p:nvSpPr>
          <p:cNvPr id="13" name="포인트가 5개인 별 12"/>
          <p:cNvSpPr/>
          <p:nvPr/>
        </p:nvSpPr>
        <p:spPr bwMode="auto">
          <a:xfrm>
            <a:off x="872398" y="7416899"/>
            <a:ext cx="360040" cy="360040"/>
          </a:xfrm>
          <a:prstGeom prst="star5">
            <a:avLst/>
          </a:prstGeom>
          <a:solidFill>
            <a:srgbClr val="FF0066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휴먼둥근고딕" pitchFamily="2" charset="-127"/>
            </a:endParaRPr>
          </a:p>
        </p:txBody>
      </p:sp>
      <p:sp>
        <p:nvSpPr>
          <p:cNvPr id="14" name="포인트가 5개인 별 13"/>
          <p:cNvSpPr/>
          <p:nvPr/>
        </p:nvSpPr>
        <p:spPr bwMode="auto">
          <a:xfrm>
            <a:off x="1152608" y="8353003"/>
            <a:ext cx="360040" cy="360040"/>
          </a:xfrm>
          <a:prstGeom prst="star5">
            <a:avLst/>
          </a:prstGeom>
          <a:solidFill>
            <a:srgbClr val="FF0066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휴먼둥근고딕" pitchFamily="2" charset="-127"/>
            </a:endParaRPr>
          </a:p>
        </p:txBody>
      </p:sp>
      <p:sp>
        <p:nvSpPr>
          <p:cNvPr id="15" name="포인트가 5개인 별 14"/>
          <p:cNvSpPr/>
          <p:nvPr/>
        </p:nvSpPr>
        <p:spPr bwMode="auto">
          <a:xfrm>
            <a:off x="872398" y="8353003"/>
            <a:ext cx="360040" cy="360040"/>
          </a:xfrm>
          <a:prstGeom prst="star5">
            <a:avLst/>
          </a:prstGeom>
          <a:solidFill>
            <a:srgbClr val="FF0066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휴먼둥근고딕" pitchFamily="2" charset="-127"/>
            </a:endParaRPr>
          </a:p>
        </p:txBody>
      </p:sp>
      <p:sp>
        <p:nvSpPr>
          <p:cNvPr id="16" name="포인트가 5개인 별 15"/>
          <p:cNvSpPr/>
          <p:nvPr/>
        </p:nvSpPr>
        <p:spPr bwMode="auto">
          <a:xfrm>
            <a:off x="512358" y="6480795"/>
            <a:ext cx="360040" cy="360040"/>
          </a:xfrm>
          <a:prstGeom prst="star5">
            <a:avLst/>
          </a:prstGeom>
          <a:solidFill>
            <a:srgbClr val="FF0066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휴먼둥근고딕" pitchFamily="2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Rectangle 10"/>
          <p:cNvSpPr>
            <a:spLocks noChangeArrowheads="1"/>
          </p:cNvSpPr>
          <p:nvPr/>
        </p:nvSpPr>
        <p:spPr bwMode="blackWhite">
          <a:xfrm>
            <a:off x="1147763" y="600075"/>
            <a:ext cx="6427787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함수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(Conversion)</a:t>
            </a:r>
          </a:p>
        </p:txBody>
      </p:sp>
      <p:graphicFrame>
        <p:nvGraphicFramePr>
          <p:cNvPr id="994424" name="Group 120"/>
          <p:cNvGraphicFramePr>
            <a:graphicFrameLocks noGrp="1"/>
          </p:cNvGraphicFramePr>
          <p:nvPr/>
        </p:nvGraphicFramePr>
        <p:xfrm>
          <a:off x="1128713" y="1317625"/>
          <a:ext cx="12144595" cy="8403532"/>
        </p:xfrm>
        <a:graphic>
          <a:graphicData uri="http://schemas.openxmlformats.org/drawingml/2006/table">
            <a:tbl>
              <a:tblPr/>
              <a:tblGrid>
                <a:gridCol w="408281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806177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63259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의 미 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날짜 및 시간 형식의 </a:t>
                      </a: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FORMAT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04235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세기 및 년도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AD, BC, CC, YEAR, YYYY, YYY, YY, Y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3259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분기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Q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3259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월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MONTH, MON, MM, RM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302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주차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W, WW, IW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3259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일</a:t>
                      </a: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, </a:t>
                      </a:r>
                      <a:r>
                        <a:rPr kumimoji="1" lang="ko-KR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일차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DD, DDD, J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63259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주의 요일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DAY, DY, D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6302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오전</a:t>
                      </a: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/</a:t>
                      </a:r>
                      <a:r>
                        <a:rPr kumimoji="1" lang="ko-KR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오후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AM, PM, A.M., P.M.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6302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시간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HH, HH12, HH24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63259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분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MI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104235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초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SS, SSSSS(</a:t>
                      </a:r>
                      <a:r>
                        <a:rPr kumimoji="1" lang="ko-KR" altLang="en-US" sz="2800" b="1" i="0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자정이후의</a:t>
                      </a:r>
                      <a:r>
                        <a:rPr kumimoji="1" lang="ko-KR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 초 </a:t>
                      </a: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0 -  86399)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63259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기타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" " (</a:t>
                      </a:r>
                      <a:r>
                        <a:rPr kumimoji="1" lang="ko-KR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문자열 직접출력</a:t>
                      </a: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)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</a:tbl>
          </a:graphicData>
        </a:graphic>
      </p:graphicFrame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730" name="Rectangle 2"/>
          <p:cNvSpPr>
            <a:spLocks noChangeArrowheads="1"/>
          </p:cNvSpPr>
          <p:nvPr/>
        </p:nvSpPr>
        <p:spPr bwMode="blackWhite">
          <a:xfrm>
            <a:off x="1147763" y="600075"/>
            <a:ext cx="6427787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함수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(Conversion)</a:t>
            </a:r>
          </a:p>
        </p:txBody>
      </p:sp>
      <p:graphicFrame>
        <p:nvGraphicFramePr>
          <p:cNvPr id="1348611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0021888"/>
              </p:ext>
            </p:extLst>
          </p:nvPr>
        </p:nvGraphicFramePr>
        <p:xfrm>
          <a:off x="1128713" y="2448347"/>
          <a:ext cx="12144595" cy="2979627"/>
        </p:xfrm>
        <a:graphic>
          <a:graphicData uri="http://schemas.openxmlformats.org/drawingml/2006/table">
            <a:tbl>
              <a:tblPr/>
              <a:tblGrid>
                <a:gridCol w="303730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10729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66072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TO_CHAR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숫자</a:t>
                      </a: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, </a:t>
                      </a:r>
                      <a:r>
                        <a:rPr kumimoji="1" lang="ko-KR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문자</a:t>
                      </a: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, </a:t>
                      </a:r>
                      <a:r>
                        <a:rPr kumimoji="1" lang="ko-KR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날짜를 지정한 형식의 문자열 변환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6072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(char)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CHAR, CLOB </a:t>
                      </a:r>
                      <a:r>
                        <a:rPr kumimoji="1" lang="ko-KR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타입을 </a:t>
                      </a: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VARCHAR2</a:t>
                      </a:r>
                      <a:r>
                        <a:rPr kumimoji="1" lang="ko-KR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로 변환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6072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(date [, </a:t>
                      </a:r>
                      <a:r>
                        <a:rPr kumimoji="1" lang="en-US" altLang="ko-KR" sz="2800" b="1" i="0" u="none" strike="noStrike" cap="none" normalizeH="0" baseline="0" err="1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fmt</a:t>
                      </a: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])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날짜를 특정 형식의 문자열로 변환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6072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(number [, </a:t>
                      </a:r>
                      <a:r>
                        <a:rPr kumimoji="1" lang="en-US" altLang="ko-KR" sz="2800" b="1" i="0" u="none" strike="noStrike" cap="none" normalizeH="0" baseline="0" err="1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fmt</a:t>
                      </a: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])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숫자를 특정 형식의 문자열로 변환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1348628" name="Rectangle 20"/>
          <p:cNvSpPr>
            <a:spLocks noChangeArrowheads="1"/>
          </p:cNvSpPr>
          <p:nvPr/>
        </p:nvSpPr>
        <p:spPr bwMode="blackWhite">
          <a:xfrm>
            <a:off x="1119188" y="6480795"/>
            <a:ext cx="12091987" cy="2087340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 SELECT TO_CHAR(SYSDATE, 'AD YYYY, CC"</a:t>
            </a:r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세기</a:t>
            </a:r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" ')</a:t>
            </a:r>
          </a:p>
          <a:p>
            <a:pPr defTabSz="282575">
              <a:buFont typeface="Wingdings" pitchFamily="2" charset="2"/>
              <a:buNone/>
              <a:defRPr/>
            </a:pPr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      FROM DUAL;</a:t>
            </a:r>
          </a:p>
          <a:p>
            <a:pPr defTabSz="282575">
              <a:buFont typeface="Wingdings" pitchFamily="2" charset="2"/>
              <a:buNone/>
              <a:defRPr/>
            </a:pPr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 </a:t>
            </a:r>
          </a:p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 SELECT  TO_CHAR(CAST('2008-12-25' AS DATE) , 'YYYY.MM.DD HH24:MI') </a:t>
            </a:r>
          </a:p>
          <a:p>
            <a:pPr defTabSz="282575">
              <a:buFont typeface="Wingdings" pitchFamily="2" charset="2"/>
              <a:buNone/>
              <a:defRPr/>
            </a:pPr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      FROM DUAL;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164" y="1872283"/>
            <a:ext cx="12695992" cy="49685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>
    <p:random/>
  </p:transition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54" name="Rectangle 2"/>
          <p:cNvSpPr>
            <a:spLocks noChangeArrowheads="1"/>
          </p:cNvSpPr>
          <p:nvPr/>
        </p:nvSpPr>
        <p:spPr bwMode="blackWhite">
          <a:xfrm>
            <a:off x="1147763" y="600075"/>
            <a:ext cx="6427787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함수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(Conversion)</a:t>
            </a:r>
          </a:p>
        </p:txBody>
      </p:sp>
      <p:sp>
        <p:nvSpPr>
          <p:cNvPr id="1349635" name="Rectangle 3"/>
          <p:cNvSpPr>
            <a:spLocks noChangeArrowheads="1"/>
          </p:cNvSpPr>
          <p:nvPr/>
        </p:nvSpPr>
        <p:spPr bwMode="blackWhite">
          <a:xfrm>
            <a:off x="1128713" y="5286375"/>
            <a:ext cx="12038012" cy="4989513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 typeface="Wingdings" pitchFamily="2" charset="2"/>
              <a:buNone/>
              <a:defRPr/>
            </a:pPr>
            <a:r>
              <a:rPr lang="en-US" altLang="ko-KR" sz="2400" dirty="0">
                <a:latin typeface="HY중고딕" pitchFamily="18" charset="-127"/>
                <a:ea typeface="HY중고딕" pitchFamily="18" charset="-127"/>
              </a:rPr>
              <a:t>- </a:t>
            </a:r>
            <a:r>
              <a:rPr lang="ko-KR" altLang="en-US" sz="2400" dirty="0">
                <a:latin typeface="HY중고딕" pitchFamily="18" charset="-127"/>
                <a:ea typeface="HY중고딕" pitchFamily="18" charset="-127"/>
              </a:rPr>
              <a:t>회원이름과 생일로 다음처럼  출력되게 작성하시오</a:t>
            </a:r>
            <a:r>
              <a:rPr lang="en-US" altLang="ko-KR" sz="2400" dirty="0">
                <a:latin typeface="HY중고딕" pitchFamily="18" charset="-127"/>
                <a:ea typeface="HY중고딕" pitchFamily="18" charset="-127"/>
              </a:rPr>
              <a:t>.</a:t>
            </a:r>
          </a:p>
          <a:p>
            <a:pPr defTabSz="282575">
              <a:buFont typeface="Wingdings" pitchFamily="2" charset="2"/>
              <a:buNone/>
              <a:defRPr/>
            </a:pPr>
            <a:r>
              <a:rPr lang="en-US" altLang="ko-KR" sz="2400" dirty="0">
                <a:latin typeface="HY중고딕" pitchFamily="18" charset="-127"/>
                <a:ea typeface="HY중고딕" pitchFamily="18" charset="-127"/>
              </a:rPr>
              <a:t> </a:t>
            </a:r>
          </a:p>
          <a:p>
            <a:pPr defTabSz="282575">
              <a:defRPr/>
            </a:pPr>
            <a:r>
              <a:rPr lang="en-US" altLang="ko-KR" sz="2400" dirty="0">
                <a:latin typeface="HY중고딕" pitchFamily="18" charset="-127"/>
                <a:ea typeface="HY중고딕" pitchFamily="18" charset="-127"/>
              </a:rPr>
              <a:t>  </a:t>
            </a:r>
            <a:r>
              <a:rPr lang="ko-KR" altLang="en-US" sz="2400" dirty="0" err="1">
                <a:latin typeface="HY중고딕" pitchFamily="18" charset="-127"/>
                <a:ea typeface="HY중고딕" pitchFamily="18" charset="-127"/>
              </a:rPr>
              <a:t>김은대님은</a:t>
            </a:r>
            <a:r>
              <a:rPr lang="ko-KR" altLang="en-US" sz="2400" dirty="0">
                <a:latin typeface="HY중고딕" pitchFamily="18" charset="-127"/>
                <a:ea typeface="HY중고딕" pitchFamily="18" charset="-127"/>
              </a:rPr>
              <a:t> </a:t>
            </a:r>
            <a:r>
              <a:rPr lang="en-US" altLang="ko-KR" sz="2400" dirty="0">
                <a:latin typeface="HY중고딕" pitchFamily="18" charset="-127"/>
                <a:ea typeface="HY중고딕" pitchFamily="18" charset="-127"/>
              </a:rPr>
              <a:t>1976</a:t>
            </a:r>
            <a:r>
              <a:rPr lang="ko-KR" altLang="en-US" sz="2400" dirty="0">
                <a:latin typeface="HY중고딕" pitchFamily="18" charset="-127"/>
                <a:ea typeface="HY중고딕" pitchFamily="18" charset="-127"/>
              </a:rPr>
              <a:t>년 </a:t>
            </a:r>
            <a:r>
              <a:rPr lang="en-US" altLang="ko-KR" sz="2400" dirty="0">
                <a:latin typeface="HY중고딕" pitchFamily="18" charset="-127"/>
                <a:ea typeface="HY중고딕" pitchFamily="18" charset="-127"/>
              </a:rPr>
              <a:t>1</a:t>
            </a:r>
            <a:r>
              <a:rPr lang="ko-KR" altLang="en-US" sz="2400" dirty="0">
                <a:latin typeface="HY중고딕" pitchFamily="18" charset="-127"/>
                <a:ea typeface="HY중고딕" pitchFamily="18" charset="-127"/>
              </a:rPr>
              <a:t>월 출생이고 태어난 요일은  목요일 </a:t>
            </a:r>
          </a:p>
          <a:p>
            <a:pPr defTabSz="282575">
              <a:defRPr/>
            </a:pPr>
            <a:r>
              <a:rPr lang="ko-KR" altLang="en-US" sz="2400" dirty="0">
                <a:latin typeface="HY중고딕" pitchFamily="18" charset="-127"/>
                <a:ea typeface="HY중고딕" pitchFamily="18" charset="-127"/>
              </a:rPr>
              <a:t>  </a:t>
            </a:r>
            <a:r>
              <a:rPr lang="ko-KR" altLang="en-US" sz="2400" dirty="0" err="1">
                <a:latin typeface="HY중고딕" pitchFamily="18" charset="-127"/>
                <a:ea typeface="HY중고딕" pitchFamily="18" charset="-127"/>
              </a:rPr>
              <a:t>이쁜이님은</a:t>
            </a:r>
            <a:r>
              <a:rPr lang="ko-KR" altLang="en-US" sz="2400" dirty="0">
                <a:latin typeface="HY중고딕" pitchFamily="18" charset="-127"/>
                <a:ea typeface="HY중고딕" pitchFamily="18" charset="-127"/>
              </a:rPr>
              <a:t> </a:t>
            </a:r>
            <a:r>
              <a:rPr lang="en-US" altLang="ko-KR" sz="2400" dirty="0">
                <a:latin typeface="HY중고딕" pitchFamily="18" charset="-127"/>
                <a:ea typeface="HY중고딕" pitchFamily="18" charset="-127"/>
              </a:rPr>
              <a:t>1974</a:t>
            </a:r>
            <a:r>
              <a:rPr lang="ko-KR" altLang="en-US" sz="2400" dirty="0">
                <a:latin typeface="HY중고딕" pitchFamily="18" charset="-127"/>
                <a:ea typeface="HY중고딕" pitchFamily="18" charset="-127"/>
              </a:rPr>
              <a:t>년 </a:t>
            </a:r>
            <a:r>
              <a:rPr lang="en-US" altLang="ko-KR" sz="2400" dirty="0">
                <a:latin typeface="HY중고딕" pitchFamily="18" charset="-127"/>
                <a:ea typeface="HY중고딕" pitchFamily="18" charset="-127"/>
              </a:rPr>
              <a:t>1</a:t>
            </a:r>
            <a:r>
              <a:rPr lang="ko-KR" altLang="en-US" sz="2400" dirty="0">
                <a:latin typeface="HY중고딕" pitchFamily="18" charset="-127"/>
                <a:ea typeface="HY중고딕" pitchFamily="18" charset="-127"/>
              </a:rPr>
              <a:t>월 출생이고 태어난 요일은  월요일 </a:t>
            </a:r>
          </a:p>
          <a:p>
            <a:pPr defTabSz="282575">
              <a:defRPr/>
            </a:pPr>
            <a:r>
              <a:rPr lang="ko-KR" altLang="en-US" sz="2400" dirty="0">
                <a:latin typeface="HY중고딕" pitchFamily="18" charset="-127"/>
                <a:ea typeface="HY중고딕" pitchFamily="18" charset="-127"/>
              </a:rPr>
              <a:t>  신용환님은 </a:t>
            </a:r>
            <a:r>
              <a:rPr lang="en-US" altLang="ko-KR" sz="2400" dirty="0">
                <a:latin typeface="HY중고딕" pitchFamily="18" charset="-127"/>
                <a:ea typeface="HY중고딕" pitchFamily="18" charset="-127"/>
              </a:rPr>
              <a:t>1974</a:t>
            </a:r>
            <a:r>
              <a:rPr lang="ko-KR" altLang="en-US" sz="2400" dirty="0">
                <a:latin typeface="HY중고딕" pitchFamily="18" charset="-127"/>
                <a:ea typeface="HY중고딕" pitchFamily="18" charset="-127"/>
              </a:rPr>
              <a:t>년 </a:t>
            </a:r>
            <a:r>
              <a:rPr lang="en-US" altLang="ko-KR" sz="2400" dirty="0">
                <a:latin typeface="HY중고딕" pitchFamily="18" charset="-127"/>
                <a:ea typeface="HY중고딕" pitchFamily="18" charset="-127"/>
              </a:rPr>
              <a:t>1</a:t>
            </a:r>
            <a:r>
              <a:rPr lang="ko-KR" altLang="en-US" sz="2400" dirty="0">
                <a:latin typeface="HY중고딕" pitchFamily="18" charset="-127"/>
                <a:ea typeface="HY중고딕" pitchFamily="18" charset="-127"/>
              </a:rPr>
              <a:t>월 출생이고 태어난 요일은  목요일 </a:t>
            </a:r>
          </a:p>
          <a:p>
            <a:pPr defTabSz="282575">
              <a:defRPr/>
            </a:pPr>
            <a:r>
              <a:rPr lang="ko-KR" altLang="en-US" sz="2400" dirty="0">
                <a:latin typeface="HY중고딕" pitchFamily="18" charset="-127"/>
                <a:ea typeface="HY중고딕" pitchFamily="18" charset="-127"/>
              </a:rPr>
              <a:t>    </a:t>
            </a:r>
            <a:r>
              <a:rPr lang="en-US" altLang="ko-KR" sz="2400" dirty="0">
                <a:latin typeface="HY중고딕" pitchFamily="18" charset="-127"/>
                <a:ea typeface="HY중고딕" pitchFamily="18" charset="-127"/>
              </a:rPr>
              <a:t>...</a:t>
            </a:r>
          </a:p>
          <a:p>
            <a:pPr defTabSz="282575">
              <a:defRPr/>
            </a:pPr>
            <a:endParaRPr lang="en-US" altLang="ko-KR" sz="2400" dirty="0">
              <a:latin typeface="HY중고딕" pitchFamily="18" charset="-127"/>
              <a:ea typeface="HY중고딕" pitchFamily="18" charset="-127"/>
            </a:endParaRPr>
          </a:p>
          <a:p>
            <a:pPr defTabSz="282575">
              <a:defRPr/>
            </a:pPr>
            <a:endParaRPr lang="en-US" altLang="ko-KR" sz="2400" dirty="0">
              <a:latin typeface="HY중고딕" pitchFamily="18" charset="-127"/>
              <a:ea typeface="HY중고딕" pitchFamily="18" charset="-127"/>
            </a:endParaRPr>
          </a:p>
          <a:p>
            <a:pPr defTabSz="282575">
              <a:defRPr/>
            </a:pPr>
            <a:endParaRPr lang="en-US" altLang="ko-KR" sz="2400" dirty="0">
              <a:latin typeface="HY중고딕" pitchFamily="18" charset="-127"/>
              <a:ea typeface="HY중고딕" pitchFamily="18" charset="-127"/>
            </a:endParaRPr>
          </a:p>
          <a:p>
            <a:pPr defTabSz="282575">
              <a:defRPr/>
            </a:pPr>
            <a:endParaRPr lang="en-US" altLang="ko-KR" sz="2400" dirty="0">
              <a:latin typeface="HY중고딕" pitchFamily="18" charset="-127"/>
              <a:ea typeface="HY중고딕" pitchFamily="18" charset="-127"/>
            </a:endParaRPr>
          </a:p>
          <a:p>
            <a:pPr defTabSz="282575">
              <a:defRPr/>
            </a:pPr>
            <a:endParaRPr lang="en-US" altLang="ko-KR" sz="2400" dirty="0">
              <a:latin typeface="HY중고딕" pitchFamily="18" charset="-127"/>
              <a:ea typeface="HY중고딕" pitchFamily="18" charset="-127"/>
            </a:endParaRPr>
          </a:p>
        </p:txBody>
      </p:sp>
      <p:sp>
        <p:nvSpPr>
          <p:cNvPr id="1349636" name="Rectangle 4"/>
          <p:cNvSpPr>
            <a:spLocks noChangeArrowheads="1"/>
          </p:cNvSpPr>
          <p:nvPr/>
        </p:nvSpPr>
        <p:spPr bwMode="blackWhite">
          <a:xfrm>
            <a:off x="1119188" y="1317625"/>
            <a:ext cx="12047537" cy="3743325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Tx/>
              <a:buChar char="-"/>
              <a:defRPr/>
            </a:pPr>
            <a:endParaRPr lang="en-US" altLang="ko-KR" sz="2400">
              <a:latin typeface="HY중고딕" pitchFamily="18" charset="-127"/>
              <a:ea typeface="굴림체" pitchFamily="49" charset="-127"/>
            </a:endParaRPr>
          </a:p>
          <a:p>
            <a:pPr defTabSz="282575">
              <a:buFontTx/>
              <a:buChar char="-"/>
              <a:defRPr/>
            </a:pPr>
            <a:endParaRPr lang="en-US" altLang="ko-KR" sz="2400">
              <a:latin typeface="HY중고딕" pitchFamily="18" charset="-127"/>
              <a:ea typeface="굴림체" pitchFamily="49" charset="-127"/>
            </a:endParaRPr>
          </a:p>
          <a:p>
            <a:pPr defTabSz="282575">
              <a:buFontTx/>
              <a:buChar char="-"/>
              <a:defRPr/>
            </a:pPr>
            <a:r>
              <a:rPr lang="ko-KR" altLang="en-US" sz="2400">
                <a:latin typeface="HY중고딕" pitchFamily="18" charset="-127"/>
                <a:ea typeface="굴림체" pitchFamily="49" charset="-127"/>
              </a:rPr>
              <a:t>상품테이블에서 상품입고일을 </a:t>
            </a: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'2008-09-28' </a:t>
            </a:r>
          </a:p>
          <a:p>
            <a:pPr defTabSz="282575">
              <a:defRPr/>
            </a:pP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  </a:t>
            </a:r>
            <a:r>
              <a:rPr lang="ko-KR" altLang="en-US" sz="2400">
                <a:latin typeface="HY중고딕" pitchFamily="18" charset="-127"/>
                <a:ea typeface="굴림체" pitchFamily="49" charset="-127"/>
              </a:rPr>
              <a:t>형식으로 나오게 검색하시오</a:t>
            </a: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.</a:t>
            </a:r>
          </a:p>
          <a:p>
            <a:pPr defTabSz="282575">
              <a:defRPr/>
            </a:pPr>
            <a:r>
              <a:rPr lang="ko-KR" altLang="en-US" sz="2400"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(Alias </a:t>
            </a:r>
            <a:r>
              <a:rPr lang="ko-KR" altLang="en-US" sz="2400">
                <a:latin typeface="HY중고딕" pitchFamily="18" charset="-127"/>
                <a:ea typeface="굴림체" pitchFamily="49" charset="-127"/>
              </a:rPr>
              <a:t>상품명</a:t>
            </a: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400">
                <a:latin typeface="HY중고딕" pitchFamily="18" charset="-127"/>
                <a:ea typeface="굴림체" pitchFamily="49" charset="-127"/>
              </a:rPr>
              <a:t>상품판매가</a:t>
            </a: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400">
                <a:latin typeface="HY중고딕" pitchFamily="18" charset="-127"/>
                <a:ea typeface="굴림체" pitchFamily="49" charset="-127"/>
              </a:rPr>
              <a:t>입고일</a:t>
            </a: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)</a:t>
            </a:r>
          </a:p>
          <a:p>
            <a:pPr defTabSz="282575">
              <a:defRPr/>
            </a:pPr>
            <a:endParaRPr lang="en-US" altLang="ko-KR" sz="24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4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400">
              <a:latin typeface="HY중고딕" pitchFamily="18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Char char="l"/>
              <a:defRPr/>
            </a:pPr>
            <a:endParaRPr lang="en-US" altLang="ko-KR" sz="2400">
              <a:latin typeface="HY중고딕" pitchFamily="18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Char char="l"/>
              <a:defRPr/>
            </a:pPr>
            <a:endParaRPr lang="en-US" altLang="ko-KR" sz="2400">
              <a:latin typeface="HY중고딕" pitchFamily="18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Char char="l"/>
              <a:defRPr/>
            </a:pPr>
            <a:endParaRPr lang="en-US" altLang="ko-KR" sz="2400">
              <a:latin typeface="HY중고딕" pitchFamily="18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Char char="l"/>
              <a:defRPr/>
            </a:pPr>
            <a:endParaRPr lang="en-US" altLang="ko-KR" sz="2400">
              <a:latin typeface="HY중고딕" pitchFamily="18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Char char="l"/>
              <a:defRPr/>
            </a:pPr>
            <a:endParaRPr lang="en-US" altLang="ko-KR" sz="2400">
              <a:latin typeface="HY중고딕" pitchFamily="18" charset="-127"/>
            </a:endParaRPr>
          </a:p>
        </p:txBody>
      </p:sp>
      <p:sp>
        <p:nvSpPr>
          <p:cNvPr id="202757" name="TextBox 4"/>
          <p:cNvSpPr txBox="1">
            <a:spLocks noChangeArrowheads="1"/>
          </p:cNvSpPr>
          <p:nvPr/>
        </p:nvSpPr>
        <p:spPr bwMode="auto">
          <a:xfrm>
            <a:off x="3024188" y="3024188"/>
            <a:ext cx="10474342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2400">
                <a:solidFill>
                  <a:srgbClr val="FF0000"/>
                </a:solidFill>
                <a:latin typeface="HY중고딕" pitchFamily="18" charset="-127"/>
                <a:ea typeface="HY중고딕" pitchFamily="18" charset="-127"/>
              </a:rPr>
              <a:t>SELECT </a:t>
            </a:r>
            <a:r>
              <a:rPr lang="en-US" altLang="ko-KR" sz="2400" smtClean="0">
                <a:solidFill>
                  <a:srgbClr val="FF0000"/>
                </a:solidFill>
                <a:latin typeface="HY중고딕" pitchFamily="18" charset="-127"/>
                <a:ea typeface="HY중고딕" pitchFamily="18" charset="-127"/>
              </a:rPr>
              <a:t>   PROD_NAME      AS “</a:t>
            </a:r>
            <a:r>
              <a:rPr lang="ko-KR" altLang="en-US" sz="2400" smtClean="0">
                <a:solidFill>
                  <a:srgbClr val="FF0000"/>
                </a:solidFill>
                <a:latin typeface="HY중고딕" pitchFamily="18" charset="-127"/>
                <a:ea typeface="HY중고딕" pitchFamily="18" charset="-127"/>
              </a:rPr>
              <a:t>상품명</a:t>
            </a:r>
            <a:r>
              <a:rPr lang="en-US" altLang="ko-KR" sz="2400" smtClean="0">
                <a:solidFill>
                  <a:srgbClr val="FF0000"/>
                </a:solidFill>
                <a:latin typeface="HY중고딕" pitchFamily="18" charset="-127"/>
                <a:ea typeface="HY중고딕" pitchFamily="18" charset="-127"/>
              </a:rPr>
              <a:t>”</a:t>
            </a:r>
            <a:endParaRPr lang="ko-KR" altLang="en-US" sz="2400">
              <a:solidFill>
                <a:srgbClr val="FF0000"/>
              </a:solidFill>
              <a:latin typeface="HY중고딕" pitchFamily="18" charset="-127"/>
              <a:ea typeface="HY중고딕" pitchFamily="18" charset="-127"/>
            </a:endParaRPr>
          </a:p>
          <a:p>
            <a:r>
              <a:rPr lang="en-US" altLang="ko-KR" sz="2400">
                <a:solidFill>
                  <a:srgbClr val="FF0000"/>
                </a:solidFill>
                <a:latin typeface="HY중고딕" pitchFamily="18" charset="-127"/>
                <a:ea typeface="HY중고딕" pitchFamily="18" charset="-127"/>
              </a:rPr>
              <a:t>           </a:t>
            </a:r>
            <a:r>
              <a:rPr lang="en-US" altLang="ko-KR" sz="2400" smtClean="0">
                <a:solidFill>
                  <a:srgbClr val="FF0000"/>
                </a:solidFill>
                <a:latin typeface="HY중고딕" pitchFamily="18" charset="-127"/>
                <a:ea typeface="HY중고딕" pitchFamily="18" charset="-127"/>
              </a:rPr>
              <a:t>,    PROD_SALE       AS “</a:t>
            </a:r>
            <a:r>
              <a:rPr lang="ko-KR" altLang="en-US" sz="2400" smtClean="0">
                <a:solidFill>
                  <a:srgbClr val="FF0000"/>
                </a:solidFill>
                <a:latin typeface="HY중고딕" pitchFamily="18" charset="-127"/>
                <a:ea typeface="HY중고딕" pitchFamily="18" charset="-127"/>
              </a:rPr>
              <a:t>상품판매가</a:t>
            </a:r>
            <a:r>
              <a:rPr lang="en-US" altLang="ko-KR" sz="2400" smtClean="0">
                <a:solidFill>
                  <a:srgbClr val="FF0000"/>
                </a:solidFill>
                <a:latin typeface="HY중고딕" pitchFamily="18" charset="-127"/>
                <a:ea typeface="HY중고딕" pitchFamily="18" charset="-127"/>
              </a:rPr>
              <a:t>”</a:t>
            </a:r>
            <a:endParaRPr lang="ko-KR" altLang="en-US" sz="2400">
              <a:solidFill>
                <a:srgbClr val="FF0000"/>
              </a:solidFill>
              <a:latin typeface="HY중고딕" pitchFamily="18" charset="-127"/>
              <a:ea typeface="HY중고딕" pitchFamily="18" charset="-127"/>
            </a:endParaRPr>
          </a:p>
          <a:p>
            <a:r>
              <a:rPr lang="en-US" altLang="ko-KR" sz="2400">
                <a:solidFill>
                  <a:srgbClr val="FF0000"/>
                </a:solidFill>
                <a:latin typeface="HY중고딕" pitchFamily="18" charset="-127"/>
                <a:ea typeface="HY중고딕" pitchFamily="18" charset="-127"/>
              </a:rPr>
              <a:t>           </a:t>
            </a:r>
            <a:r>
              <a:rPr lang="en-US" altLang="ko-KR" sz="2400" smtClean="0">
                <a:solidFill>
                  <a:srgbClr val="FF0000"/>
                </a:solidFill>
                <a:latin typeface="HY중고딕" pitchFamily="18" charset="-127"/>
                <a:ea typeface="HY중고딕" pitchFamily="18" charset="-127"/>
              </a:rPr>
              <a:t>,    TO_CHAR(PROD_INSDATE</a:t>
            </a:r>
            <a:r>
              <a:rPr lang="en-US" altLang="ko-KR" sz="2400">
                <a:solidFill>
                  <a:srgbClr val="FF0000"/>
                </a:solidFill>
                <a:latin typeface="HY중고딕" pitchFamily="18" charset="-127"/>
                <a:ea typeface="HY중고딕" pitchFamily="18" charset="-127"/>
              </a:rPr>
              <a:t>,'YYYY-MM-DD') </a:t>
            </a:r>
            <a:r>
              <a:rPr lang="en-US" altLang="ko-KR" sz="2400" smtClean="0">
                <a:solidFill>
                  <a:srgbClr val="FF0000"/>
                </a:solidFill>
                <a:latin typeface="HY중고딕" pitchFamily="18" charset="-127"/>
                <a:ea typeface="HY중고딕" pitchFamily="18" charset="-127"/>
              </a:rPr>
              <a:t> AS “</a:t>
            </a:r>
            <a:r>
              <a:rPr lang="ko-KR" altLang="en-US" sz="2400" smtClean="0">
                <a:solidFill>
                  <a:srgbClr val="FF0000"/>
                </a:solidFill>
                <a:latin typeface="HY중고딕" pitchFamily="18" charset="-127"/>
                <a:ea typeface="HY중고딕" pitchFamily="18" charset="-127"/>
              </a:rPr>
              <a:t>입고일</a:t>
            </a:r>
            <a:r>
              <a:rPr lang="en-US" altLang="ko-KR" sz="2400" smtClean="0">
                <a:solidFill>
                  <a:srgbClr val="FF0000"/>
                </a:solidFill>
                <a:latin typeface="HY중고딕" pitchFamily="18" charset="-127"/>
                <a:ea typeface="HY중고딕" pitchFamily="18" charset="-127"/>
              </a:rPr>
              <a:t>”</a:t>
            </a:r>
            <a:endParaRPr lang="ko-KR" altLang="en-US" sz="2400">
              <a:solidFill>
                <a:srgbClr val="FF0000"/>
              </a:solidFill>
              <a:latin typeface="HY중고딕" pitchFamily="18" charset="-127"/>
              <a:ea typeface="HY중고딕" pitchFamily="18" charset="-127"/>
            </a:endParaRPr>
          </a:p>
          <a:p>
            <a:r>
              <a:rPr lang="en-US" altLang="ko-KR" sz="2400">
                <a:solidFill>
                  <a:srgbClr val="FF0000"/>
                </a:solidFill>
                <a:latin typeface="HY중고딕" pitchFamily="18" charset="-127"/>
                <a:ea typeface="HY중고딕" pitchFamily="18" charset="-127"/>
              </a:rPr>
              <a:t>FROM </a:t>
            </a:r>
            <a:r>
              <a:rPr lang="en-US" altLang="ko-KR" sz="2400" smtClean="0">
                <a:solidFill>
                  <a:srgbClr val="FF0000"/>
                </a:solidFill>
                <a:latin typeface="HY중고딕" pitchFamily="18" charset="-127"/>
                <a:ea typeface="HY중고딕" pitchFamily="18" charset="-127"/>
              </a:rPr>
              <a:t>      PROD</a:t>
            </a:r>
            <a:r>
              <a:rPr lang="en-US" altLang="ko-KR" sz="2400">
                <a:solidFill>
                  <a:srgbClr val="FF0000"/>
                </a:solidFill>
                <a:latin typeface="HY중고딕" pitchFamily="18" charset="-127"/>
                <a:ea typeface="HY중고딕" pitchFamily="18" charset="-127"/>
              </a:rPr>
              <a:t>;</a:t>
            </a:r>
            <a:endParaRPr lang="ko-KR" altLang="en-US" sz="2400">
              <a:solidFill>
                <a:srgbClr val="FF0000"/>
              </a:solidFill>
              <a:latin typeface="HY중고딕" pitchFamily="18" charset="-127"/>
              <a:ea typeface="HY중고딕" pitchFamily="18" charset="-127"/>
            </a:endParaRPr>
          </a:p>
        </p:txBody>
      </p:sp>
      <p:sp>
        <p:nvSpPr>
          <p:cNvPr id="202758" name="TextBox 5"/>
          <p:cNvSpPr txBox="1">
            <a:spLocks noChangeArrowheads="1"/>
          </p:cNvSpPr>
          <p:nvPr/>
        </p:nvSpPr>
        <p:spPr bwMode="auto">
          <a:xfrm>
            <a:off x="1008063" y="8569325"/>
            <a:ext cx="12736179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SELECT MEM_NAME </a:t>
            </a:r>
            <a:r>
              <a:rPr lang="en-US" altLang="ko-KR" sz="200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AS “</a:t>
            </a:r>
            <a:r>
              <a:rPr lang="ko-KR" altLang="en-US" sz="200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회원이름</a:t>
            </a:r>
            <a:r>
              <a:rPr lang="en-US" altLang="ko-KR" sz="200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”</a:t>
            </a:r>
            <a:endParaRPr lang="ko-KR" altLang="en-US" sz="2000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     </a:t>
            </a:r>
            <a:r>
              <a:rPr lang="en-US" altLang="ko-KR" sz="200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,  MEM_BIR     AS “</a:t>
            </a:r>
            <a:r>
              <a:rPr lang="ko-KR" altLang="en-US" sz="200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회원생일</a:t>
            </a:r>
            <a:r>
              <a:rPr lang="en-US" altLang="ko-KR" sz="200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”</a:t>
            </a:r>
            <a:r>
              <a:rPr lang="ko-KR" altLang="en-US" sz="200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</a:t>
            </a:r>
            <a:endParaRPr lang="ko-KR" altLang="en-US" sz="2000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    </a:t>
            </a:r>
            <a:r>
              <a:rPr lang="en-US" altLang="ko-KR" sz="200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,  </a:t>
            </a:r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MEM_NAME || '</a:t>
            </a:r>
            <a:r>
              <a:rPr lang="ko-KR" altLang="en-US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님은</a:t>
            </a:r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'</a:t>
            </a:r>
            <a:r>
              <a:rPr lang="ko-KR" altLang="en-US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||TO_CHAR(MEM_BIR, ‘YYYY"</a:t>
            </a:r>
            <a:r>
              <a:rPr lang="ko-KR" altLang="en-US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년</a:t>
            </a:r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" MM"</a:t>
            </a:r>
            <a:r>
              <a:rPr lang="ko-KR" altLang="en-US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월 출생이고 태어난 요일은 </a:t>
            </a:r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" DAY')</a:t>
            </a:r>
          </a:p>
          <a:p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FROM </a:t>
            </a:r>
            <a:r>
              <a:rPr lang="en-US" altLang="ko-KR" sz="200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MEMBER</a:t>
            </a:r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;</a:t>
            </a:r>
            <a:endParaRPr lang="ko-KR" altLang="en-US" sz="2000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직사각형 3"/>
          <p:cNvSpPr>
            <a:spLocks noChangeArrowheads="1"/>
          </p:cNvSpPr>
          <p:nvPr/>
        </p:nvSpPr>
        <p:spPr bwMode="auto">
          <a:xfrm>
            <a:off x="3528492" y="4680595"/>
            <a:ext cx="7366000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ko-KR" altLang="en-US" sz="5400">
                <a:latin typeface="HY중고딕" pitchFamily="18" charset="-127"/>
                <a:ea typeface="HY중고딕" pitchFamily="18" charset="-127"/>
              </a:rPr>
              <a:t>데이터베이스 개론 시작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ext Box 1026"/>
          <p:cNvSpPr txBox="1">
            <a:spLocks noChangeArrowheads="1"/>
          </p:cNvSpPr>
          <p:nvPr/>
        </p:nvSpPr>
        <p:spPr bwMode="auto">
          <a:xfrm>
            <a:off x="239713" y="2497138"/>
            <a:ext cx="5040312" cy="6556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457200" indent="-457200">
              <a:lnSpc>
                <a:spcPct val="130000"/>
              </a:lnSpc>
              <a:spcBef>
                <a:spcPct val="50000"/>
              </a:spcBef>
              <a:buClr>
                <a:srgbClr val="FF3300"/>
              </a:buClr>
              <a:buFont typeface="Wingdings" pitchFamily="2" charset="2"/>
              <a:buChar char="v"/>
            </a:pPr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개인용 데이터베이스</a:t>
            </a:r>
          </a:p>
          <a:p>
            <a:pPr marL="457200" indent="-457200">
              <a:lnSpc>
                <a:spcPct val="130000"/>
              </a:lnSpc>
              <a:spcBef>
                <a:spcPct val="50000"/>
              </a:spcBef>
              <a:buClr>
                <a:srgbClr val="FF3300"/>
              </a:buClr>
              <a:buFont typeface="Wingdings" pitchFamily="2" charset="2"/>
              <a:buChar char="v"/>
            </a:pPr>
            <a:endParaRPr lang="ko-KR" altLang="en-US" sz="2400">
              <a:latin typeface="HY중고딕" pitchFamily="18" charset="-127"/>
              <a:ea typeface="HY중고딕" pitchFamily="18" charset="-127"/>
            </a:endParaRPr>
          </a:p>
          <a:p>
            <a:pPr marL="457200" indent="-457200">
              <a:lnSpc>
                <a:spcPct val="130000"/>
              </a:lnSpc>
              <a:spcBef>
                <a:spcPct val="50000"/>
              </a:spcBef>
              <a:buClr>
                <a:srgbClr val="FF3300"/>
              </a:buClr>
              <a:buFont typeface="Wingdings" pitchFamily="2" charset="2"/>
              <a:buChar char="v"/>
            </a:pPr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워크그룹 데이터베이스</a:t>
            </a:r>
          </a:p>
          <a:p>
            <a:pPr marL="457200" indent="-457200">
              <a:lnSpc>
                <a:spcPct val="130000"/>
              </a:lnSpc>
              <a:spcBef>
                <a:spcPct val="50000"/>
              </a:spcBef>
            </a:pPr>
            <a:endParaRPr lang="ko-KR" altLang="en-US" sz="2400">
              <a:latin typeface="HY중고딕" pitchFamily="18" charset="-127"/>
              <a:ea typeface="HY중고딕" pitchFamily="18" charset="-127"/>
            </a:endParaRPr>
          </a:p>
          <a:p>
            <a:pPr marL="457200" indent="-457200">
              <a:lnSpc>
                <a:spcPct val="130000"/>
              </a:lnSpc>
              <a:spcBef>
                <a:spcPct val="50000"/>
              </a:spcBef>
            </a:pPr>
            <a:endParaRPr lang="ko-KR" altLang="en-US" sz="2400">
              <a:latin typeface="HY중고딕" pitchFamily="18" charset="-127"/>
              <a:ea typeface="HY중고딕" pitchFamily="18" charset="-127"/>
            </a:endParaRPr>
          </a:p>
          <a:p>
            <a:pPr marL="457200" indent="-457200">
              <a:lnSpc>
                <a:spcPct val="130000"/>
              </a:lnSpc>
              <a:spcBef>
                <a:spcPct val="50000"/>
              </a:spcBef>
            </a:pPr>
            <a:endParaRPr lang="ko-KR" altLang="en-US" sz="2400">
              <a:latin typeface="HY중고딕" pitchFamily="18" charset="-127"/>
              <a:ea typeface="HY중고딕" pitchFamily="18" charset="-127"/>
            </a:endParaRPr>
          </a:p>
          <a:p>
            <a:pPr marL="457200" indent="-457200">
              <a:lnSpc>
                <a:spcPct val="130000"/>
              </a:lnSpc>
              <a:spcBef>
                <a:spcPct val="50000"/>
              </a:spcBef>
            </a:pPr>
            <a:endParaRPr lang="ko-KR" altLang="en-US" sz="2400">
              <a:latin typeface="HY중고딕" pitchFamily="18" charset="-127"/>
              <a:ea typeface="HY중고딕" pitchFamily="18" charset="-127"/>
            </a:endParaRPr>
          </a:p>
          <a:p>
            <a:pPr marL="457200" indent="-457200">
              <a:lnSpc>
                <a:spcPct val="130000"/>
              </a:lnSpc>
              <a:spcBef>
                <a:spcPct val="50000"/>
              </a:spcBef>
            </a:pPr>
            <a:endParaRPr lang="ko-KR" altLang="en-US" sz="2400">
              <a:latin typeface="HY중고딕" pitchFamily="18" charset="-127"/>
              <a:ea typeface="HY중고딕" pitchFamily="18" charset="-127"/>
            </a:endParaRPr>
          </a:p>
          <a:p>
            <a:pPr marL="457200" indent="-457200">
              <a:lnSpc>
                <a:spcPct val="130000"/>
              </a:lnSpc>
              <a:spcBef>
                <a:spcPct val="50000"/>
              </a:spcBef>
            </a:pPr>
            <a:endParaRPr lang="ko-KR" altLang="en-US" sz="2400">
              <a:latin typeface="HY중고딕" pitchFamily="18" charset="-127"/>
              <a:ea typeface="HY중고딕" pitchFamily="18" charset="-127"/>
            </a:endParaRPr>
          </a:p>
          <a:p>
            <a:pPr marL="457200" indent="-457200">
              <a:lnSpc>
                <a:spcPct val="130000"/>
              </a:lnSpc>
              <a:spcBef>
                <a:spcPct val="50000"/>
              </a:spcBef>
              <a:buClr>
                <a:srgbClr val="FF3300"/>
              </a:buClr>
              <a:buFont typeface="Wingdings" pitchFamily="2" charset="2"/>
              <a:buNone/>
            </a:pPr>
            <a:endParaRPr lang="en-US" altLang="ko-KR" sz="2400">
              <a:latin typeface="HY중고딕" pitchFamily="18" charset="-127"/>
              <a:ea typeface="HY중고딕" pitchFamily="18" charset="-127"/>
            </a:endParaRPr>
          </a:p>
        </p:txBody>
      </p:sp>
      <p:sp>
        <p:nvSpPr>
          <p:cNvPr id="21507" name="Rectangle 1027"/>
          <p:cNvSpPr>
            <a:spLocks noChangeArrowheads="1"/>
          </p:cNvSpPr>
          <p:nvPr/>
        </p:nvSpPr>
        <p:spPr bwMode="auto">
          <a:xfrm>
            <a:off x="239713" y="1450975"/>
            <a:ext cx="13801725" cy="86407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>
              <a:latin typeface="HY중고딕" pitchFamily="18" charset="-127"/>
            </a:endParaRPr>
          </a:p>
        </p:txBody>
      </p:sp>
      <p:sp>
        <p:nvSpPr>
          <p:cNvPr id="66564" name="Rectangle 1028"/>
          <p:cNvSpPr>
            <a:spLocks noChangeArrowheads="1"/>
          </p:cNvSpPr>
          <p:nvPr/>
        </p:nvSpPr>
        <p:spPr bwMode="auto">
          <a:xfrm>
            <a:off x="960438" y="863600"/>
            <a:ext cx="11880850" cy="841375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rgbClr val="FFFF99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/>
          <a:p>
            <a:pPr>
              <a:defRPr/>
            </a:pPr>
            <a:r>
              <a:rPr lang="ko-KR" altLang="en-US" sz="2800">
                <a:solidFill>
                  <a:srgbClr val="A50021"/>
                </a:solidFill>
                <a:latin typeface="HY중고딕" pitchFamily="18" charset="-127"/>
                <a:ea typeface="HY중고딕" pitchFamily="18" charset="-127"/>
              </a:rPr>
              <a:t>크기에 따른 데이터베이스 분류</a:t>
            </a:r>
          </a:p>
        </p:txBody>
      </p:sp>
      <p:pic>
        <p:nvPicPr>
          <p:cNvPr id="21509" name="Picture 1029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9425" y="5291138"/>
            <a:ext cx="4216400" cy="287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10" name="Picture 103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40313" y="3538538"/>
            <a:ext cx="3711575" cy="5761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11" name="Picture 103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880475" y="3538538"/>
            <a:ext cx="4991100" cy="5656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512" name="Text Box 1032"/>
          <p:cNvSpPr txBox="1">
            <a:spLocks noChangeArrowheads="1"/>
          </p:cNvSpPr>
          <p:nvPr/>
        </p:nvSpPr>
        <p:spPr bwMode="auto">
          <a:xfrm>
            <a:off x="5060950" y="2338388"/>
            <a:ext cx="3071813" cy="573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  <a:spcBef>
                <a:spcPct val="50000"/>
              </a:spcBef>
              <a:buClr>
                <a:srgbClr val="FF3300"/>
              </a:buClr>
              <a:buFont typeface="Wingdings" pitchFamily="2" charset="2"/>
              <a:buChar char="v"/>
            </a:pPr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 </a:t>
            </a:r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부서 데이터베이스</a:t>
            </a:r>
          </a:p>
        </p:txBody>
      </p:sp>
      <p:sp>
        <p:nvSpPr>
          <p:cNvPr id="21513" name="Text Box 1033"/>
          <p:cNvSpPr txBox="1">
            <a:spLocks noChangeArrowheads="1"/>
          </p:cNvSpPr>
          <p:nvPr/>
        </p:nvSpPr>
        <p:spPr bwMode="auto">
          <a:xfrm>
            <a:off x="9361488" y="2338388"/>
            <a:ext cx="3373437" cy="573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  <a:spcBef>
                <a:spcPct val="50000"/>
              </a:spcBef>
              <a:buClr>
                <a:srgbClr val="FF3300"/>
              </a:buClr>
              <a:buFont typeface="Wingdings" pitchFamily="2" charset="2"/>
              <a:buChar char="v"/>
            </a:pPr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 </a:t>
            </a:r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전사적 데이터베이스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778" name="Rectangle 2"/>
          <p:cNvSpPr>
            <a:spLocks noChangeArrowheads="1"/>
          </p:cNvSpPr>
          <p:nvPr/>
        </p:nvSpPr>
        <p:spPr bwMode="blackWhite">
          <a:xfrm>
            <a:off x="1147763" y="600075"/>
            <a:ext cx="6427787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함수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(Conversion)</a:t>
            </a:r>
          </a:p>
        </p:txBody>
      </p:sp>
      <p:graphicFrame>
        <p:nvGraphicFramePr>
          <p:cNvPr id="1350709" name="Group 53"/>
          <p:cNvGraphicFramePr>
            <a:graphicFrameLocks noGrp="1"/>
          </p:cNvGraphicFramePr>
          <p:nvPr/>
        </p:nvGraphicFramePr>
        <p:xfrm>
          <a:off x="1128713" y="1317625"/>
          <a:ext cx="12144375" cy="5893629"/>
        </p:xfrm>
        <a:graphic>
          <a:graphicData uri="http://schemas.openxmlformats.org/drawingml/2006/table">
            <a:tbl>
              <a:tblPr/>
              <a:tblGrid>
                <a:gridCol w="335121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879316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7604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숫자 </a:t>
                      </a: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FORMAT 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내 용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7604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9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출력형식의 자리</a:t>
                      </a: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, </a:t>
                      </a:r>
                      <a:r>
                        <a:rPr kumimoji="1" lang="ko-KR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유효한 숫자인 경우 출력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7604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0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출력형식의 자리</a:t>
                      </a: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, </a:t>
                      </a:r>
                      <a:r>
                        <a:rPr kumimoji="1" lang="ko-KR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무효한 숫자인 경우  </a:t>
                      </a: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0</a:t>
                      </a:r>
                      <a:r>
                        <a:rPr kumimoji="1" lang="ko-KR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출력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556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$, L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달러 및 지역 화폐기호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7604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MI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음수인 경우 우측에 마이너스 표시</a:t>
                      </a: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, </a:t>
                      </a:r>
                      <a:r>
                        <a:rPr kumimoji="1" lang="ko-KR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우측에 표시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7604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PR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음수인 경우 </a:t>
                      </a: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"&lt; &gt;" </a:t>
                      </a:r>
                      <a:r>
                        <a:rPr kumimoji="1" lang="ko-KR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괄호로 묶는다</a:t>
                      </a: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, </a:t>
                      </a:r>
                      <a:r>
                        <a:rPr kumimoji="1" lang="ko-KR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우측에 표시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7604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,(comma)  .(dot)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해당위치에 </a:t>
                      </a: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"," </a:t>
                      </a:r>
                      <a:r>
                        <a:rPr kumimoji="1" lang="ko-KR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표시</a:t>
                      </a: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,  </a:t>
                      </a:r>
                      <a:r>
                        <a:rPr kumimoji="1" lang="ko-KR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소수점 기준 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7604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X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해당 숫자를 </a:t>
                      </a:r>
                      <a:r>
                        <a:rPr kumimoji="1" lang="en-US" altLang="ko-KR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16</a:t>
                      </a:r>
                      <a:r>
                        <a:rPr kumimoji="1" lang="ko-KR" altLang="en-US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진수로 출력</a:t>
                      </a:r>
                      <a:r>
                        <a:rPr kumimoji="1" lang="en-US" altLang="ko-KR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. </a:t>
                      </a:r>
                      <a:r>
                        <a:rPr kumimoji="1" lang="ko-KR" altLang="en-US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단독으로 사용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1350710" name="Rectangle 54"/>
          <p:cNvSpPr>
            <a:spLocks noChangeArrowheads="1"/>
          </p:cNvSpPr>
          <p:nvPr/>
        </p:nvSpPr>
        <p:spPr bwMode="blackWhite">
          <a:xfrm>
            <a:off x="1128713" y="7416800"/>
            <a:ext cx="12144375" cy="2859088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>
                <a:latin typeface="HY중고딕" pitchFamily="18" charset="-127"/>
              </a:rPr>
              <a:t>SELECT  TO_CHAR( 1234.6, '99,999.00')</a:t>
            </a: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</a:rPr>
              <a:t>      FROM DUAL;</a:t>
            </a: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</a:rPr>
              <a:t> SELECT  TO_CHAR( -1234.6, 'L9999.00PR')</a:t>
            </a: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</a:rPr>
              <a:t>      FROM DUAL;</a:t>
            </a:r>
          </a:p>
          <a:p>
            <a:pPr defTabSz="282575">
              <a:defRPr/>
            </a:pPr>
            <a:endParaRPr lang="en-US" altLang="ko-KR" sz="2000">
              <a:latin typeface="HY중고딕" pitchFamily="18" charset="-127"/>
            </a:endParaRPr>
          </a:p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</a:rPr>
              <a:t> SELECT  TO_CHAR(255, 'XXX')  FROM DUAL;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02" name="Rectangle 2"/>
          <p:cNvSpPr>
            <a:spLocks noChangeArrowheads="1"/>
          </p:cNvSpPr>
          <p:nvPr/>
        </p:nvSpPr>
        <p:spPr bwMode="blackWhite">
          <a:xfrm>
            <a:off x="1147763" y="600075"/>
            <a:ext cx="6427787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함수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(Conversion)</a:t>
            </a:r>
          </a:p>
        </p:txBody>
      </p:sp>
      <p:sp>
        <p:nvSpPr>
          <p:cNvPr id="1258498" name="Rectangle 2"/>
          <p:cNvSpPr>
            <a:spLocks noChangeArrowheads="1"/>
          </p:cNvSpPr>
          <p:nvPr/>
        </p:nvSpPr>
        <p:spPr bwMode="blackWhite">
          <a:xfrm>
            <a:off x="1119188" y="1317625"/>
            <a:ext cx="12047537" cy="3062288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Tx/>
              <a:buChar char="-"/>
              <a:defRPr/>
            </a:pPr>
            <a:endParaRPr lang="en-US" altLang="ko-KR" sz="2400">
              <a:latin typeface="HY중고딕" pitchFamily="18" charset="-127"/>
              <a:ea typeface="굴림체" pitchFamily="49" charset="-127"/>
            </a:endParaRPr>
          </a:p>
          <a:p>
            <a:pPr defTabSz="282575">
              <a:buFontTx/>
              <a:buChar char="-"/>
              <a:defRPr/>
            </a:pPr>
            <a:endParaRPr lang="en-US" altLang="ko-KR" sz="2400">
              <a:latin typeface="HY중고딕" pitchFamily="18" charset="-127"/>
              <a:ea typeface="굴림체" pitchFamily="49" charset="-127"/>
            </a:endParaRPr>
          </a:p>
          <a:p>
            <a:pPr defTabSz="282575">
              <a:buFontTx/>
              <a:buChar char="-"/>
              <a:defRPr/>
            </a:pPr>
            <a:r>
              <a:rPr lang="ko-KR" altLang="en-US" sz="2400">
                <a:latin typeface="HY중고딕" pitchFamily="18" charset="-127"/>
                <a:ea typeface="굴림체" pitchFamily="49" charset="-127"/>
              </a:rPr>
              <a:t>상품테이블에서 상품코드</a:t>
            </a: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400">
                <a:latin typeface="HY중고딕" pitchFamily="18" charset="-127"/>
                <a:ea typeface="굴림체" pitchFamily="49" charset="-127"/>
              </a:rPr>
              <a:t>상품명</a:t>
            </a: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400">
                <a:latin typeface="HY중고딕" pitchFamily="18" charset="-127"/>
                <a:ea typeface="굴림체" pitchFamily="49" charset="-127"/>
              </a:rPr>
              <a:t>매입가격</a:t>
            </a: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, </a:t>
            </a:r>
          </a:p>
          <a:p>
            <a:pPr defTabSz="282575">
              <a:defRPr/>
            </a:pP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400">
                <a:latin typeface="HY중고딕" pitchFamily="18" charset="-127"/>
                <a:ea typeface="굴림체" pitchFamily="49" charset="-127"/>
              </a:rPr>
              <a:t>소비자가격</a:t>
            </a: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400">
                <a:latin typeface="HY중고딕" pitchFamily="18" charset="-127"/>
                <a:ea typeface="굴림체" pitchFamily="49" charset="-127"/>
              </a:rPr>
              <a:t>판매가격을 출력하시오</a:t>
            </a: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. </a:t>
            </a:r>
          </a:p>
          <a:p>
            <a:pPr defTabSz="282575">
              <a:defRPr/>
            </a:pP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 (</a:t>
            </a:r>
            <a:r>
              <a:rPr lang="ko-KR" altLang="en-US" sz="2400">
                <a:latin typeface="HY중고딕" pitchFamily="18" charset="-127"/>
                <a:ea typeface="굴림체" pitchFamily="49" charset="-127"/>
              </a:rPr>
              <a:t>단</a:t>
            </a: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400">
                <a:latin typeface="HY중고딕" pitchFamily="18" charset="-127"/>
                <a:ea typeface="굴림체" pitchFamily="49" charset="-127"/>
              </a:rPr>
              <a:t>가격은 </a:t>
            </a:r>
            <a:r>
              <a:rPr lang="ko-KR" altLang="en-US" sz="2400" err="1">
                <a:latin typeface="HY중고딕" pitchFamily="18" charset="-127"/>
                <a:ea typeface="굴림체" pitchFamily="49" charset="-127"/>
              </a:rPr>
              <a:t>천단위</a:t>
            </a:r>
            <a:r>
              <a:rPr lang="ko-KR" altLang="en-US" sz="2400">
                <a:latin typeface="HY중고딕" pitchFamily="18" charset="-127"/>
                <a:ea typeface="굴림체" pitchFamily="49" charset="-127"/>
              </a:rPr>
              <a:t> 구분 및 원화표시</a:t>
            </a: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)</a:t>
            </a:r>
          </a:p>
          <a:p>
            <a:pPr defTabSz="282575">
              <a:defRPr/>
            </a:pPr>
            <a:endParaRPr lang="en-US" altLang="ko-KR" sz="24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400">
              <a:latin typeface="HY중고딕" pitchFamily="18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Char char="l"/>
              <a:defRPr/>
            </a:pPr>
            <a:endParaRPr lang="en-US" altLang="ko-KR" sz="2400">
              <a:latin typeface="HY중고딕" pitchFamily="18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Char char="l"/>
              <a:defRPr/>
            </a:pPr>
            <a:endParaRPr lang="en-US" altLang="ko-KR" sz="2400">
              <a:latin typeface="HY중고딕" pitchFamily="18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Char char="l"/>
              <a:defRPr/>
            </a:pPr>
            <a:endParaRPr lang="en-US" altLang="ko-KR" sz="2400">
              <a:latin typeface="HY중고딕" pitchFamily="18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Char char="l"/>
              <a:defRPr/>
            </a:pPr>
            <a:endParaRPr lang="en-US" altLang="ko-KR" sz="2400">
              <a:latin typeface="HY중고딕" pitchFamily="18" charset="-127"/>
            </a:endParaRPr>
          </a:p>
        </p:txBody>
      </p:sp>
      <p:sp>
        <p:nvSpPr>
          <p:cNvPr id="1258499" name="Rectangle 3"/>
          <p:cNvSpPr>
            <a:spLocks noChangeArrowheads="1"/>
          </p:cNvSpPr>
          <p:nvPr/>
        </p:nvSpPr>
        <p:spPr bwMode="blackWhite">
          <a:xfrm>
            <a:off x="1128713" y="6421438"/>
            <a:ext cx="12091987" cy="3854450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>
                <a:latin typeface="HY중고딕" pitchFamily="18" charset="-127"/>
              </a:rPr>
              <a:t>SELECT  TO_NUMBER( '3.1415')</a:t>
            </a: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</a:rPr>
              <a:t>      FROM DUAL;</a:t>
            </a: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</a:rPr>
              <a:t> SELECT  TO_NUMBER('</a:t>
            </a:r>
            <a:r>
              <a:rPr lang="ko-KR" altLang="en-US" sz="2000">
                <a:latin typeface="HY중고딕" pitchFamily="18" charset="-127"/>
              </a:rPr>
              <a:t>￦</a:t>
            </a:r>
            <a:r>
              <a:rPr lang="en-US" altLang="ko-KR" sz="2000">
                <a:latin typeface="HY중고딕" pitchFamily="18" charset="-127"/>
              </a:rPr>
              <a:t>1,200')</a:t>
            </a: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</a:rPr>
              <a:t>      FROM DUAL;</a:t>
            </a:r>
          </a:p>
          <a:p>
            <a:pPr defTabSz="282575">
              <a:defRPr/>
            </a:pPr>
            <a:endParaRPr lang="en-US" altLang="ko-KR" sz="2000">
              <a:latin typeface="HY중고딕" pitchFamily="18" charset="-127"/>
            </a:endParaRPr>
          </a:p>
          <a:p>
            <a:pPr defTabSz="282575">
              <a:buFont typeface="Wingdings" pitchFamily="2" charset="2"/>
              <a:buNone/>
              <a:defRPr/>
            </a:pPr>
            <a:r>
              <a:rPr lang="en-US" altLang="ko-KR" sz="2000">
                <a:latin typeface="HY중고딕" pitchFamily="18" charset="-127"/>
              </a:rPr>
              <a:t>- </a:t>
            </a:r>
            <a:r>
              <a:rPr lang="ko-KR" altLang="en-US" sz="2000" err="1">
                <a:latin typeface="HY중고딕" pitchFamily="18" charset="-127"/>
              </a:rPr>
              <a:t>두번째</a:t>
            </a:r>
            <a:r>
              <a:rPr lang="ko-KR" altLang="en-US" sz="2000">
                <a:latin typeface="HY중고딕" pitchFamily="18" charset="-127"/>
              </a:rPr>
              <a:t> 실행문장은 무엇을 해야 할까요</a:t>
            </a:r>
            <a:r>
              <a:rPr lang="en-US" altLang="ko-KR" sz="2000">
                <a:latin typeface="HY중고딕" pitchFamily="18" charset="-127"/>
              </a:rPr>
              <a:t>?</a:t>
            </a:r>
          </a:p>
        </p:txBody>
      </p:sp>
      <p:graphicFrame>
        <p:nvGraphicFramePr>
          <p:cNvPr id="1258520" name="Group 24"/>
          <p:cNvGraphicFramePr>
            <a:graphicFrameLocks noGrp="1"/>
          </p:cNvGraphicFramePr>
          <p:nvPr/>
        </p:nvGraphicFramePr>
        <p:xfrm>
          <a:off x="1128713" y="4721225"/>
          <a:ext cx="12144595" cy="1543546"/>
        </p:xfrm>
        <a:graphic>
          <a:graphicData uri="http://schemas.openxmlformats.org/drawingml/2006/table">
            <a:tbl>
              <a:tblPr/>
              <a:tblGrid>
                <a:gridCol w="303730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10729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77177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TO_NUMBER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숫자형식의 문자열을 숫자로 반환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77177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(char [, </a:t>
                      </a:r>
                      <a:r>
                        <a:rPr kumimoji="1" lang="en-US" altLang="ko-KR" sz="2400" b="1" i="0" u="none" strike="noStrike" cap="none" normalizeH="0" baseline="0" err="1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fmt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] )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fmt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는 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TO_CHAR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에서 사용했던 숫자형식과 동일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204816" name="TextBox 5"/>
          <p:cNvSpPr txBox="1">
            <a:spLocks noChangeArrowheads="1"/>
          </p:cNvSpPr>
          <p:nvPr/>
        </p:nvSpPr>
        <p:spPr bwMode="auto">
          <a:xfrm>
            <a:off x="6553200" y="2087563"/>
            <a:ext cx="7678705" cy="1938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SELECT </a:t>
            </a:r>
            <a:r>
              <a:rPr lang="en-US" altLang="ko-KR" sz="200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PROD_ID      AS “</a:t>
            </a:r>
            <a:r>
              <a:rPr lang="ko-KR" altLang="en-US" sz="200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상품코드</a:t>
            </a:r>
            <a:r>
              <a:rPr lang="en-US" altLang="ko-KR" sz="200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”</a:t>
            </a:r>
            <a:endParaRPr lang="ko-KR" altLang="en-US" sz="2000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</a:t>
            </a:r>
            <a:r>
              <a:rPr lang="en-US" altLang="ko-KR" sz="200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,  </a:t>
            </a:r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PROD_NAME </a:t>
            </a:r>
            <a:r>
              <a:rPr lang="en-US" altLang="ko-KR" sz="200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AS “</a:t>
            </a:r>
            <a:r>
              <a:rPr lang="ko-KR" altLang="en-US" sz="200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상품명</a:t>
            </a:r>
            <a:r>
              <a:rPr lang="en-US" altLang="ko-KR" sz="200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”</a:t>
            </a:r>
            <a:endParaRPr lang="ko-KR" altLang="en-US" sz="2000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</a:t>
            </a:r>
            <a:r>
              <a:rPr lang="en-US" altLang="ko-KR" sz="200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,  </a:t>
            </a:r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TO_CHAR(PROD_COST,'L99,999,999') </a:t>
            </a:r>
            <a:r>
              <a:rPr lang="en-US" altLang="ko-KR" sz="200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AS “</a:t>
            </a:r>
            <a:r>
              <a:rPr lang="ko-KR" altLang="en-US" sz="200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매입가격</a:t>
            </a:r>
            <a:r>
              <a:rPr lang="en-US" altLang="ko-KR" sz="200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”</a:t>
            </a:r>
            <a:endParaRPr lang="ko-KR" altLang="en-US" sz="2000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</a:t>
            </a:r>
            <a:r>
              <a:rPr lang="en-US" altLang="ko-KR" sz="200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,  </a:t>
            </a:r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TO_CHAR(PROD_PRICE,'L99,999,999') AS </a:t>
            </a:r>
            <a:r>
              <a:rPr lang="en-US" altLang="ko-KR" sz="200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“</a:t>
            </a:r>
            <a:r>
              <a:rPr lang="ko-KR" altLang="en-US" sz="200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소비자가격</a:t>
            </a:r>
            <a:r>
              <a:rPr lang="en-US" altLang="ko-KR" sz="200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”</a:t>
            </a:r>
            <a:endParaRPr lang="ko-KR" altLang="en-US" sz="2000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</a:t>
            </a:r>
            <a:r>
              <a:rPr lang="en-US" altLang="ko-KR" sz="200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,  </a:t>
            </a:r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TO_CHAR(PROD_SALE,'L99,999,999') </a:t>
            </a:r>
            <a:r>
              <a:rPr lang="en-US" altLang="ko-KR" sz="200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AS “</a:t>
            </a:r>
            <a:r>
              <a:rPr lang="ko-KR" altLang="en-US" sz="200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판매가격</a:t>
            </a:r>
            <a:r>
              <a:rPr lang="en-US" altLang="ko-KR" sz="200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”</a:t>
            </a:r>
            <a:endParaRPr lang="ko-KR" altLang="en-US" sz="2000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FROM </a:t>
            </a:r>
            <a:r>
              <a:rPr lang="en-US" altLang="ko-KR" sz="200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PROD</a:t>
            </a:r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;</a:t>
            </a:r>
            <a:endParaRPr lang="ko-KR" altLang="en-US" sz="2000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204817" name="TextBox 6"/>
          <p:cNvSpPr txBox="1">
            <a:spLocks noChangeArrowheads="1"/>
          </p:cNvSpPr>
          <p:nvPr/>
        </p:nvSpPr>
        <p:spPr bwMode="auto">
          <a:xfrm>
            <a:off x="6264275" y="9144000"/>
            <a:ext cx="4995863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>
                <a:solidFill>
                  <a:srgbClr val="FF0000"/>
                </a:solidFill>
                <a:latin typeface="HY중고딕" pitchFamily="18" charset="-127"/>
              </a:rPr>
              <a:t>SELECT TO_NUMBER('</a:t>
            </a:r>
            <a:r>
              <a:rPr lang="ko-KR" altLang="en-US">
                <a:solidFill>
                  <a:srgbClr val="FF0000"/>
                </a:solidFill>
                <a:latin typeface="HY중고딕" pitchFamily="18" charset="-127"/>
              </a:rPr>
              <a:t>￦</a:t>
            </a:r>
            <a:r>
              <a:rPr lang="en-US" altLang="ko-KR">
                <a:solidFill>
                  <a:srgbClr val="FF0000"/>
                </a:solidFill>
                <a:latin typeface="HY중고딕" pitchFamily="18" charset="-127"/>
              </a:rPr>
              <a:t>3,200','L999,999') </a:t>
            </a:r>
          </a:p>
          <a:p>
            <a:r>
              <a:rPr lang="en-US" altLang="ko-KR">
                <a:solidFill>
                  <a:srgbClr val="FF0000"/>
                </a:solidFill>
                <a:latin typeface="HY중고딕" pitchFamily="18" charset="-127"/>
              </a:rPr>
              <a:t>FROM DUAL;</a:t>
            </a:r>
            <a:endParaRPr lang="ko-KR" altLang="en-US">
              <a:solidFill>
                <a:srgbClr val="FF0000"/>
              </a:solidFill>
              <a:latin typeface="HY중고딕" pitchFamily="18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358" name="Rectangle 6">
            <a:hlinkClick r:id="rId2"/>
          </p:cNvPr>
          <p:cNvSpPr>
            <a:spLocks noChangeArrowheads="1"/>
          </p:cNvSpPr>
          <p:nvPr/>
        </p:nvSpPr>
        <p:spPr bwMode="blackWhite">
          <a:xfrm>
            <a:off x="1119188" y="1320800"/>
            <a:ext cx="12091987" cy="9001125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defRPr/>
            </a:pP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회원테이블에서 </a:t>
            </a:r>
            <a:r>
              <a:rPr lang="ko-KR" altLang="en-US" sz="2000" dirty="0" err="1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이쁜이회원의</a:t>
            </a:r>
            <a:r>
              <a:rPr lang="ko-KR" altLang="en-US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회원</a:t>
            </a: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Id 2~4 </a:t>
            </a:r>
            <a:r>
              <a:rPr lang="ko-KR" altLang="en-US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문자열을 </a:t>
            </a:r>
            <a:r>
              <a:rPr lang="ko-KR" altLang="en-US" sz="2000" dirty="0" err="1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숫자형으로</a:t>
            </a:r>
            <a:r>
              <a:rPr lang="ko-KR" altLang="en-US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</a:t>
            </a:r>
          </a:p>
          <a:p>
            <a:pPr defTabSz="282575">
              <a:defRPr/>
            </a:pPr>
            <a:r>
              <a:rPr lang="ko-KR" altLang="en-US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치환한 후 </a:t>
            </a: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10</a:t>
            </a:r>
            <a:r>
              <a:rPr lang="ko-KR" altLang="en-US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을 더하여 새로운 회원</a:t>
            </a: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ID</a:t>
            </a:r>
            <a:r>
              <a:rPr lang="ko-KR" altLang="en-US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로 조합하시오 </a:t>
            </a: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?</a:t>
            </a:r>
          </a:p>
          <a:p>
            <a:pPr defTabSz="282575">
              <a:defRPr/>
            </a:pP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 (Alias</a:t>
            </a:r>
            <a:r>
              <a:rPr lang="ko-KR" altLang="en-US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는 회원</a:t>
            </a: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ID, </a:t>
            </a:r>
            <a:r>
              <a:rPr lang="ko-KR" altLang="en-US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조합회원</a:t>
            </a: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ID)</a:t>
            </a:r>
          </a:p>
          <a:p>
            <a:pPr defTabSz="282575">
              <a:defRPr/>
            </a:pPr>
            <a:endParaRPr lang="en-US" altLang="ko-KR" sz="2000" dirty="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           </a:t>
            </a:r>
            <a:r>
              <a:rPr lang="ko-KR" altLang="en-US" sz="2000" dirty="0">
                <a:latin typeface="HY중고딕" pitchFamily="18" charset="-127"/>
                <a:ea typeface="굴림체" pitchFamily="49" charset="-127"/>
              </a:rPr>
              <a:t>회원</a:t>
            </a: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ID      </a:t>
            </a:r>
            <a:r>
              <a:rPr lang="ko-KR" altLang="en-US" sz="2000" dirty="0">
                <a:latin typeface="HY중고딕" pitchFamily="18" charset="-127"/>
                <a:ea typeface="굴림체" pitchFamily="49" charset="-127"/>
              </a:rPr>
              <a:t>조합회원</a:t>
            </a: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ID </a:t>
            </a:r>
          </a:p>
          <a:p>
            <a:pPr defTabSz="282575">
              <a:defRPr/>
            </a:pP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         ------------- -----------------</a:t>
            </a:r>
          </a:p>
          <a:p>
            <a:pPr defTabSz="282575">
              <a:defRPr/>
            </a:pP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             b001           b011</a:t>
            </a:r>
          </a:p>
          <a:p>
            <a:pPr defTabSz="282575">
              <a:defRPr/>
            </a:pPr>
            <a:endParaRPr lang="en-US" altLang="ko-KR" sz="2000" dirty="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        (1 row(s) affected)</a:t>
            </a:r>
          </a:p>
          <a:p>
            <a:pPr defTabSz="282575">
              <a:defRPr/>
            </a:pPr>
            <a:endParaRPr lang="en-US" altLang="ko-KR" sz="2000" dirty="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dirty="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dirty="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dirty="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dirty="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dirty="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dirty="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dirty="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b="0" dirty="0">
              <a:latin typeface="HY중고딕" pitchFamily="18" charset="-127"/>
            </a:endParaRPr>
          </a:p>
        </p:txBody>
      </p:sp>
      <p:sp>
        <p:nvSpPr>
          <p:cNvPr id="205827" name="Rectangle 7"/>
          <p:cNvSpPr>
            <a:spLocks noChangeArrowheads="1"/>
          </p:cNvSpPr>
          <p:nvPr/>
        </p:nvSpPr>
        <p:spPr bwMode="blackWhite">
          <a:xfrm>
            <a:off x="1147763" y="600075"/>
            <a:ext cx="6427787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함수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(Conversion)</a:t>
            </a:r>
          </a:p>
        </p:txBody>
      </p:sp>
      <p:sp>
        <p:nvSpPr>
          <p:cNvPr id="205828" name="TextBox 3"/>
          <p:cNvSpPr txBox="1">
            <a:spLocks noChangeArrowheads="1"/>
          </p:cNvSpPr>
          <p:nvPr/>
        </p:nvSpPr>
        <p:spPr bwMode="auto">
          <a:xfrm>
            <a:off x="1584276" y="6264771"/>
            <a:ext cx="9793088" cy="2862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SELECT MEM_ID </a:t>
            </a:r>
            <a:r>
              <a:rPr lang="ko-KR" altLang="en-US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회원</a:t>
            </a:r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ID</a:t>
            </a:r>
          </a:p>
          <a:p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, SUBSTR(MEM_ID,1,1)  </a:t>
            </a:r>
            <a:r>
              <a:rPr lang="ko-KR" altLang="en-US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조합회원</a:t>
            </a:r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ID</a:t>
            </a:r>
          </a:p>
          <a:p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, SUBSTR(MEM_ID,2)</a:t>
            </a:r>
          </a:p>
          <a:p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, TO_CHAR(SUBSTR(MEM_ID,2) + 10,'000')</a:t>
            </a:r>
          </a:p>
          <a:p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, LPAD(SUBSTR(MEM_ID,2) + 10,3,'0')</a:t>
            </a:r>
          </a:p>
          <a:p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, SUBSTR((1000+TO_NUMBER(SUBSTR(MEM_ID,2))+10),2)</a:t>
            </a:r>
          </a:p>
          <a:p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, REPLACE(SUBSTR(MEM_ID,2) + 10,'11','011')</a:t>
            </a:r>
          </a:p>
          <a:p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FROM   MEMBER</a:t>
            </a:r>
          </a:p>
          <a:p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WHERE  MEM_NAME='</a:t>
            </a:r>
            <a:r>
              <a:rPr lang="ko-KR" altLang="en-US" sz="2000" err="1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이쁜이</a:t>
            </a:r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';</a:t>
            </a:r>
            <a:endParaRPr lang="ko-KR" altLang="en-US" sz="2000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0" name="Rectangle 2"/>
          <p:cNvSpPr>
            <a:spLocks noChangeArrowheads="1"/>
          </p:cNvSpPr>
          <p:nvPr/>
        </p:nvSpPr>
        <p:spPr bwMode="blackWhite">
          <a:xfrm>
            <a:off x="1147763" y="600075"/>
            <a:ext cx="6427787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함수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(Conversion)</a:t>
            </a:r>
          </a:p>
        </p:txBody>
      </p:sp>
      <p:sp>
        <p:nvSpPr>
          <p:cNvPr id="1366020" name="Rectangle 4"/>
          <p:cNvSpPr>
            <a:spLocks noChangeArrowheads="1"/>
          </p:cNvSpPr>
          <p:nvPr/>
        </p:nvSpPr>
        <p:spPr bwMode="blackWhite">
          <a:xfrm>
            <a:off x="1128713" y="3816350"/>
            <a:ext cx="12091987" cy="3856038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 dirty="0">
                <a:latin typeface="굴림체" pitchFamily="49" charset="-127"/>
                <a:ea typeface="굴림체" pitchFamily="49" charset="-127"/>
              </a:rPr>
              <a:t> SELECT  TO_DATE('2009-03-05') + 3</a:t>
            </a:r>
          </a:p>
          <a:p>
            <a:pPr defTabSz="282575">
              <a:defRPr/>
            </a:pPr>
            <a:r>
              <a:rPr lang="en-US" altLang="ko-KR" sz="2000" dirty="0">
                <a:latin typeface="굴림체" pitchFamily="49" charset="-127"/>
                <a:ea typeface="굴림체" pitchFamily="49" charset="-127"/>
              </a:rPr>
              <a:t>      FROM DUAL;</a:t>
            </a:r>
          </a:p>
          <a:p>
            <a:pPr defTabSz="282575">
              <a:defRPr/>
            </a:pPr>
            <a:endParaRPr lang="en-US" altLang="ko-KR" sz="2000" dirty="0">
              <a:latin typeface="굴림체" pitchFamily="49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 dirty="0">
                <a:latin typeface="굴림체" pitchFamily="49" charset="-127"/>
                <a:ea typeface="굴림체" pitchFamily="49" charset="-127"/>
              </a:rPr>
              <a:t> SELECT  TO_DATE('200803101234', 'YYYYMMDDHH24MI')</a:t>
            </a:r>
          </a:p>
          <a:p>
            <a:pPr defTabSz="282575">
              <a:defRPr/>
            </a:pPr>
            <a:r>
              <a:rPr lang="en-US" altLang="ko-KR" sz="2000" dirty="0">
                <a:latin typeface="굴림체" pitchFamily="49" charset="-127"/>
                <a:ea typeface="굴림체" pitchFamily="49" charset="-127"/>
              </a:rPr>
              <a:t>      FROM DUAL;</a:t>
            </a:r>
          </a:p>
          <a:p>
            <a:pPr defTabSz="282575">
              <a:defRPr/>
            </a:pPr>
            <a:endParaRPr lang="en-US" altLang="ko-KR" sz="2000" dirty="0">
              <a:latin typeface="굴림체" pitchFamily="49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 dirty="0">
                <a:latin typeface="굴림체" pitchFamily="49" charset="-127"/>
                <a:ea typeface="굴림체" pitchFamily="49" charset="-127"/>
              </a:rPr>
              <a:t> </a:t>
            </a:r>
            <a:r>
              <a:rPr lang="ko-KR" altLang="en-US" sz="2000" dirty="0" err="1">
                <a:latin typeface="굴림체" pitchFamily="49" charset="-127"/>
                <a:ea typeface="굴림체" pitchFamily="49" charset="-127"/>
              </a:rPr>
              <a:t>두번째</a:t>
            </a:r>
            <a:r>
              <a:rPr lang="ko-KR" altLang="en-US" sz="2000" dirty="0">
                <a:latin typeface="굴림체" pitchFamily="49" charset="-127"/>
                <a:ea typeface="굴림체" pitchFamily="49" charset="-127"/>
              </a:rPr>
              <a:t> 실행문장은 무엇을 해야 할까요</a:t>
            </a:r>
            <a:r>
              <a:rPr lang="en-US" altLang="ko-KR" sz="2000" dirty="0">
                <a:latin typeface="굴림체" pitchFamily="49" charset="-127"/>
                <a:ea typeface="굴림체" pitchFamily="49" charset="-127"/>
              </a:rPr>
              <a:t>?</a:t>
            </a:r>
          </a:p>
        </p:txBody>
      </p:sp>
      <p:graphicFrame>
        <p:nvGraphicFramePr>
          <p:cNvPr id="1366037" name="Group 21"/>
          <p:cNvGraphicFramePr>
            <a:graphicFrameLocks noGrp="1"/>
          </p:cNvGraphicFramePr>
          <p:nvPr/>
        </p:nvGraphicFramePr>
        <p:xfrm>
          <a:off x="1128713" y="1317625"/>
          <a:ext cx="12144595" cy="2208276"/>
        </p:xfrm>
        <a:graphic>
          <a:graphicData uri="http://schemas.openxmlformats.org/drawingml/2006/table">
            <a:tbl>
              <a:tblPr/>
              <a:tblGrid>
                <a:gridCol w="303730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10729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11041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TO_DATE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날짜형식의 문자열을  </a:t>
                      </a:r>
                      <a:r>
                        <a:rPr kumimoji="1" lang="en-US" altLang="ko-KR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DATE</a:t>
                      </a:r>
                      <a:r>
                        <a:rPr kumimoji="1" lang="ko-KR" altLang="en-US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형으로 반환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1041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(char [, </a:t>
                      </a:r>
                      <a:r>
                        <a:rPr kumimoji="1" lang="en-US" altLang="ko-KR" sz="3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fmt</a:t>
                      </a:r>
                      <a:r>
                        <a:rPr kumimoji="1" lang="en-US" altLang="ko-KR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] )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3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fmt</a:t>
                      </a:r>
                      <a:r>
                        <a:rPr kumimoji="1" lang="ko-KR" altLang="en-US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는 </a:t>
                      </a:r>
                      <a:r>
                        <a:rPr kumimoji="1" lang="en-US" altLang="ko-KR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TO_CHAR</a:t>
                      </a:r>
                      <a:r>
                        <a:rPr kumimoji="1" lang="ko-KR" altLang="en-US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에서 사용했던 날짜형식과 동일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795" name="Rectangle 11">
            <a:hlinkClick r:id="rId2"/>
          </p:cNvPr>
          <p:cNvSpPr>
            <a:spLocks noChangeArrowheads="1"/>
          </p:cNvSpPr>
          <p:nvPr/>
        </p:nvSpPr>
        <p:spPr bwMode="blackWhite">
          <a:xfrm>
            <a:off x="1119188" y="1317625"/>
            <a:ext cx="12091987" cy="4108450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defRPr/>
            </a:pPr>
            <a:r>
              <a:rPr lang="en-US" altLang="ko-KR" sz="2000" dirty="0" smtClean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000" dirty="0" smtClean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회원테이블에서 주민등록번호</a:t>
            </a:r>
            <a:r>
              <a:rPr lang="en-US" altLang="ko-KR" sz="2000" dirty="0" smtClean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1</a:t>
            </a:r>
            <a:r>
              <a:rPr lang="ko-KR" altLang="en-US" sz="2000" dirty="0" smtClean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을 날짜로 치환한 후 검색하시오</a:t>
            </a:r>
          </a:p>
          <a:p>
            <a:pPr defTabSz="282575">
              <a:defRPr/>
            </a:pPr>
            <a:r>
              <a:rPr lang="ko-KR" altLang="en-US" sz="2000" dirty="0" smtClean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 </a:t>
            </a:r>
            <a:r>
              <a:rPr lang="en-US" altLang="ko-KR" sz="2000" dirty="0" smtClean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(Alias</a:t>
            </a:r>
            <a:r>
              <a:rPr lang="ko-KR" altLang="en-US" sz="2000" dirty="0" smtClean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는 회원명</a:t>
            </a:r>
            <a:r>
              <a:rPr lang="en-US" altLang="ko-KR" sz="2000" dirty="0" smtClean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 dirty="0" smtClean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주민등록번호</a:t>
            </a:r>
            <a:r>
              <a:rPr lang="en-US" altLang="ko-KR" sz="2000" dirty="0" smtClean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1, </a:t>
            </a:r>
            <a:r>
              <a:rPr lang="ko-KR" altLang="en-US" sz="2000" dirty="0" smtClean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치환날짜</a:t>
            </a:r>
            <a:r>
              <a:rPr lang="en-US" altLang="ko-KR" sz="2000" dirty="0" smtClean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)</a:t>
            </a:r>
          </a:p>
          <a:p>
            <a:pPr defTabSz="282575">
              <a:defRPr/>
            </a:pPr>
            <a:endParaRPr lang="en-US" altLang="ko-KR" sz="2000" dirty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dirty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dirty="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dirty="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dirty="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dirty="0"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207875" name="Rectangle 15"/>
          <p:cNvSpPr>
            <a:spLocks noChangeArrowheads="1"/>
          </p:cNvSpPr>
          <p:nvPr/>
        </p:nvSpPr>
        <p:spPr bwMode="blackWhite">
          <a:xfrm>
            <a:off x="1147763" y="600075"/>
            <a:ext cx="6427787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함수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(Conversion)</a:t>
            </a:r>
          </a:p>
        </p:txBody>
      </p:sp>
      <p:sp>
        <p:nvSpPr>
          <p:cNvPr id="207876" name="TextBox 3"/>
          <p:cNvSpPr txBox="1">
            <a:spLocks noChangeArrowheads="1"/>
          </p:cNvSpPr>
          <p:nvPr/>
        </p:nvSpPr>
        <p:spPr bwMode="auto">
          <a:xfrm>
            <a:off x="1368425" y="3244850"/>
            <a:ext cx="8493031" cy="15542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19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SELECT MEM_NAME   </a:t>
            </a:r>
            <a:r>
              <a:rPr lang="ko-KR" altLang="en-US" sz="1900" err="1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회원명</a:t>
            </a:r>
            <a:endParaRPr lang="ko-KR" altLang="en-US" sz="1900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ko-KR" altLang="en-US" sz="19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</a:t>
            </a:r>
            <a:r>
              <a:rPr lang="en-US" altLang="ko-KR" sz="19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, MEM_REGNO1 </a:t>
            </a:r>
            <a:r>
              <a:rPr lang="ko-KR" altLang="en-US" sz="19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주민등록번호</a:t>
            </a:r>
            <a:r>
              <a:rPr lang="en-US" altLang="ko-KR" sz="19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1</a:t>
            </a:r>
          </a:p>
          <a:p>
            <a:r>
              <a:rPr lang="en-US" altLang="ko-KR" sz="19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, '19'||TO_DATE(MEM_REGNO1,'YYMMDD') </a:t>
            </a:r>
            <a:r>
              <a:rPr lang="ko-KR" altLang="en-US" sz="19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치환날짜</a:t>
            </a:r>
            <a:r>
              <a:rPr lang="en-US" altLang="ko-KR" sz="19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2</a:t>
            </a:r>
          </a:p>
          <a:p>
            <a:r>
              <a:rPr lang="en-US" altLang="ko-KR" sz="19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, TO_CHAR(TO_DATE(MEM_REGNO1,'YYMMDD'),'"19"YY-MM-DD') </a:t>
            </a:r>
            <a:r>
              <a:rPr lang="ko-KR" altLang="en-US" sz="19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치환날짜</a:t>
            </a:r>
            <a:r>
              <a:rPr lang="en-US" altLang="ko-KR" sz="19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3</a:t>
            </a:r>
          </a:p>
          <a:p>
            <a:r>
              <a:rPr lang="en-US" altLang="ko-KR" sz="19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FROM   MEMBER;</a:t>
            </a:r>
            <a:endParaRPr lang="ko-KR" altLang="en-US" sz="1900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98" name="Rectangle 2"/>
          <p:cNvSpPr>
            <a:spLocks noChangeArrowheads="1"/>
          </p:cNvSpPr>
          <p:nvPr/>
        </p:nvSpPr>
        <p:spPr bwMode="blackWhite">
          <a:xfrm>
            <a:off x="1119188" y="600075"/>
            <a:ext cx="6427787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함수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(</a:t>
            </a:r>
            <a:r>
              <a:rPr lang="en-US" altLang="ko-KR" sz="2000" smtClean="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GROUP)P.93</a:t>
            </a:r>
            <a:endParaRPr lang="en-US" altLang="ko-KR" sz="2000">
              <a:solidFill>
                <a:srgbClr val="000066"/>
              </a:solidFill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208899" name="Rectangle 3"/>
          <p:cNvSpPr>
            <a:spLocks noChangeArrowheads="1"/>
          </p:cNvSpPr>
          <p:nvPr/>
        </p:nvSpPr>
        <p:spPr bwMode="blackWhite">
          <a:xfrm>
            <a:off x="1119188" y="1277938"/>
            <a:ext cx="3024187" cy="566737"/>
          </a:xfrm>
          <a:prstGeom prst="rect">
            <a:avLst/>
          </a:prstGeom>
          <a:solidFill>
            <a:srgbClr val="DADCE6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sz="2000" dirty="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항목</a:t>
            </a:r>
          </a:p>
        </p:txBody>
      </p:sp>
      <p:sp>
        <p:nvSpPr>
          <p:cNvPr id="208900" name="Rectangle 4"/>
          <p:cNvSpPr>
            <a:spLocks noChangeArrowheads="1"/>
          </p:cNvSpPr>
          <p:nvPr/>
        </p:nvSpPr>
        <p:spPr bwMode="blackWhite">
          <a:xfrm>
            <a:off x="4143375" y="1277938"/>
            <a:ext cx="9067800" cy="566737"/>
          </a:xfrm>
          <a:prstGeom prst="rect">
            <a:avLst/>
          </a:prstGeom>
          <a:solidFill>
            <a:srgbClr val="DADCE6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내          용</a:t>
            </a:r>
          </a:p>
        </p:txBody>
      </p:sp>
      <p:sp>
        <p:nvSpPr>
          <p:cNvPr id="208901" name="Rectangle 5"/>
          <p:cNvSpPr>
            <a:spLocks noChangeArrowheads="1"/>
          </p:cNvSpPr>
          <p:nvPr/>
        </p:nvSpPr>
        <p:spPr bwMode="blackWhite">
          <a:xfrm>
            <a:off x="1119188" y="1827213"/>
            <a:ext cx="3024187" cy="2733675"/>
          </a:xfrm>
          <a:prstGeom prst="rect">
            <a:avLst/>
          </a:prstGeom>
          <a:solidFill>
            <a:srgbClr val="EDEEF3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altLang="ko-KR" sz="2000" dirty="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AVG(column)</a:t>
            </a:r>
          </a:p>
        </p:txBody>
      </p:sp>
      <p:sp>
        <p:nvSpPr>
          <p:cNvPr id="208902" name="Rectangle 6"/>
          <p:cNvSpPr>
            <a:spLocks noChangeArrowheads="1"/>
          </p:cNvSpPr>
          <p:nvPr/>
        </p:nvSpPr>
        <p:spPr bwMode="blackWhite">
          <a:xfrm>
            <a:off x="4143375" y="1827213"/>
            <a:ext cx="9067800" cy="273367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r>
              <a:rPr lang="ko-KR" altLang="en-US" sz="2000" dirty="0">
                <a:latin typeface="HY중고딕" pitchFamily="18" charset="-127"/>
                <a:ea typeface="굴림체" pitchFamily="49" charset="-127"/>
              </a:rPr>
              <a:t>조회 범위 내 해당 </a:t>
            </a:r>
            <a:r>
              <a:rPr lang="ko-KR" altLang="en-US" sz="2000" dirty="0" err="1">
                <a:latin typeface="HY중고딕" pitchFamily="18" charset="-127"/>
                <a:ea typeface="굴림체" pitchFamily="49" charset="-127"/>
              </a:rPr>
              <a:t>컬럼</a:t>
            </a:r>
            <a:r>
              <a:rPr lang="ko-KR" altLang="en-US" sz="2000" dirty="0">
                <a:latin typeface="HY중고딕" pitchFamily="18" charset="-127"/>
                <a:ea typeface="굴림체" pitchFamily="49" charset="-127"/>
              </a:rPr>
              <a:t> 들의 평균값</a:t>
            </a:r>
          </a:p>
          <a:p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- DISTINCT : </a:t>
            </a:r>
            <a:r>
              <a:rPr lang="ko-KR" altLang="en-US" sz="2000" dirty="0">
                <a:latin typeface="HY중고딕" pitchFamily="18" charset="-127"/>
                <a:ea typeface="굴림체" pitchFamily="49" charset="-127"/>
              </a:rPr>
              <a:t>중복된 값은 제외</a:t>
            </a:r>
          </a:p>
          <a:p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- ALL : Default</a:t>
            </a:r>
            <a:r>
              <a:rPr lang="ko-KR" altLang="en-US" sz="2000" dirty="0">
                <a:latin typeface="HY중고딕" pitchFamily="18" charset="-127"/>
                <a:ea typeface="굴림체" pitchFamily="49" charset="-127"/>
              </a:rPr>
              <a:t>로써 모든 값을 포함</a:t>
            </a:r>
          </a:p>
          <a:p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- Column</a:t>
            </a:r>
            <a:r>
              <a:rPr lang="ko-KR" altLang="en-US" sz="2000" dirty="0">
                <a:latin typeface="HY중고딕" pitchFamily="18" charset="-127"/>
                <a:ea typeface="굴림체" pitchFamily="49" charset="-127"/>
              </a:rPr>
              <a:t>명 </a:t>
            </a: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: NULL</a:t>
            </a:r>
            <a:r>
              <a:rPr lang="ko-KR" altLang="en-US" sz="2000" dirty="0">
                <a:latin typeface="HY중고딕" pitchFamily="18" charset="-127"/>
                <a:ea typeface="굴림체" pitchFamily="49" charset="-127"/>
              </a:rPr>
              <a:t>값은 제외</a:t>
            </a:r>
          </a:p>
          <a:p>
            <a:r>
              <a:rPr lang="ko-KR" altLang="en-US" sz="2000" dirty="0">
                <a:latin typeface="HY중고딕" pitchFamily="18" charset="-127"/>
                <a:ea typeface="굴림체" pitchFamily="49" charset="-127"/>
              </a:rPr>
              <a:t>* </a:t>
            </a: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: NULL</a:t>
            </a:r>
            <a:r>
              <a:rPr lang="ko-KR" altLang="en-US" sz="2000" dirty="0">
                <a:latin typeface="HY중고딕" pitchFamily="18" charset="-127"/>
                <a:ea typeface="굴림체" pitchFamily="49" charset="-127"/>
              </a:rPr>
              <a:t>값도 포함</a:t>
            </a: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( COUNT</a:t>
            </a:r>
            <a:r>
              <a:rPr lang="ko-KR" altLang="en-US" sz="2000" dirty="0">
                <a:latin typeface="HY중고딕" pitchFamily="18" charset="-127"/>
                <a:ea typeface="굴림체" pitchFamily="49" charset="-127"/>
              </a:rPr>
              <a:t>함수만 사용</a:t>
            </a: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)</a:t>
            </a:r>
          </a:p>
        </p:txBody>
      </p:sp>
      <p:sp>
        <p:nvSpPr>
          <p:cNvPr id="1367047" name="Rectangle 7"/>
          <p:cNvSpPr>
            <a:spLocks noChangeArrowheads="1"/>
          </p:cNvSpPr>
          <p:nvPr/>
        </p:nvSpPr>
        <p:spPr bwMode="blackWhite">
          <a:xfrm>
            <a:off x="1119188" y="4679950"/>
            <a:ext cx="12091987" cy="4691063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>
              <a:buFont typeface="Wingdings" pitchFamily="2" charset="2"/>
              <a:buChar char="l"/>
              <a:defRPr/>
            </a:pPr>
            <a:r>
              <a:rPr lang="en-US" altLang="ko-KR" sz="2000" dirty="0">
                <a:latin typeface="굴림체" pitchFamily="49" charset="-127"/>
                <a:ea typeface="굴림체" pitchFamily="49" charset="-127"/>
              </a:rPr>
              <a:t> SELECT </a:t>
            </a:r>
            <a:r>
              <a:rPr lang="en-US" altLang="ko-KR" sz="2000" dirty="0" smtClean="0">
                <a:latin typeface="굴림체" pitchFamily="49" charset="-127"/>
                <a:ea typeface="굴림체" pitchFamily="49" charset="-127"/>
              </a:rPr>
              <a:t>  AVG(DISTINCT </a:t>
            </a:r>
            <a:r>
              <a:rPr lang="en-US" altLang="ko-KR" sz="2000" dirty="0">
                <a:latin typeface="굴림체" pitchFamily="49" charset="-127"/>
                <a:ea typeface="굴림체" pitchFamily="49" charset="-127"/>
              </a:rPr>
              <a:t>PROD_COST) </a:t>
            </a:r>
            <a:r>
              <a:rPr lang="en-US" altLang="ko-KR" sz="2000" dirty="0" smtClean="0">
                <a:latin typeface="굴림체" pitchFamily="49" charset="-127"/>
                <a:ea typeface="굴림체" pitchFamily="49" charset="-127"/>
              </a:rPr>
              <a:t> AS </a:t>
            </a:r>
            <a:r>
              <a:rPr lang="en-US" altLang="ko-KR" sz="2000" dirty="0">
                <a:latin typeface="굴림체" pitchFamily="49" charset="-127"/>
                <a:ea typeface="굴림체" pitchFamily="49" charset="-127"/>
              </a:rPr>
              <a:t>"</a:t>
            </a:r>
            <a:r>
              <a:rPr lang="ko-KR" altLang="en-US" sz="2000" dirty="0">
                <a:latin typeface="굴림체" pitchFamily="49" charset="-127"/>
                <a:ea typeface="굴림체" pitchFamily="49" charset="-127"/>
              </a:rPr>
              <a:t>중복된 값은 제외</a:t>
            </a:r>
            <a:r>
              <a:rPr lang="en-US" altLang="ko-KR" sz="2000" dirty="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 dirty="0">
              <a:latin typeface="굴림체" pitchFamily="49" charset="-127"/>
              <a:ea typeface="굴림체" pitchFamily="49" charset="-127"/>
            </a:endParaRPr>
          </a:p>
          <a:p>
            <a:pPr>
              <a:defRPr/>
            </a:pPr>
            <a:r>
              <a:rPr lang="en-US" altLang="ko-KR" sz="2000" dirty="0">
                <a:latin typeface="굴림체" pitchFamily="49" charset="-127"/>
                <a:ea typeface="굴림체" pitchFamily="49" charset="-127"/>
              </a:rPr>
              <a:t>              </a:t>
            </a:r>
            <a:r>
              <a:rPr lang="en-US" altLang="ko-KR" sz="2000" dirty="0" smtClean="0">
                <a:latin typeface="굴림체" pitchFamily="49" charset="-127"/>
                <a:ea typeface="굴림체" pitchFamily="49" charset="-127"/>
              </a:rPr>
              <a:t>,   AVG(All </a:t>
            </a:r>
            <a:r>
              <a:rPr lang="en-US" altLang="ko-KR" sz="2000" dirty="0">
                <a:latin typeface="굴림체" pitchFamily="49" charset="-127"/>
                <a:ea typeface="굴림체" pitchFamily="49" charset="-127"/>
              </a:rPr>
              <a:t>PROD_COST) </a:t>
            </a:r>
            <a:r>
              <a:rPr lang="en-US" altLang="ko-KR" sz="2000" dirty="0" smtClean="0">
                <a:latin typeface="굴림체" pitchFamily="49" charset="-127"/>
                <a:ea typeface="굴림체" pitchFamily="49" charset="-127"/>
              </a:rPr>
              <a:t>           AS </a:t>
            </a:r>
            <a:r>
              <a:rPr lang="en-US" altLang="ko-KR" sz="2000" dirty="0">
                <a:latin typeface="굴림체" pitchFamily="49" charset="-127"/>
                <a:ea typeface="굴림체" pitchFamily="49" charset="-127"/>
              </a:rPr>
              <a:t>"DEFALT</a:t>
            </a:r>
            <a:r>
              <a:rPr lang="ko-KR" altLang="en-US" sz="2000" dirty="0">
                <a:latin typeface="굴림체" pitchFamily="49" charset="-127"/>
                <a:ea typeface="굴림체" pitchFamily="49" charset="-127"/>
              </a:rPr>
              <a:t>로써 모든 값을 포함</a:t>
            </a:r>
            <a:r>
              <a:rPr lang="en-US" altLang="ko-KR" sz="2000" dirty="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 dirty="0">
              <a:latin typeface="굴림체" pitchFamily="49" charset="-127"/>
              <a:ea typeface="굴림체" pitchFamily="49" charset="-127"/>
            </a:endParaRPr>
          </a:p>
          <a:p>
            <a:pPr>
              <a:defRPr/>
            </a:pPr>
            <a:r>
              <a:rPr lang="en-US" altLang="ko-KR" sz="2000" dirty="0">
                <a:latin typeface="굴림체" pitchFamily="49" charset="-127"/>
                <a:ea typeface="굴림체" pitchFamily="49" charset="-127"/>
              </a:rPr>
              <a:t>             </a:t>
            </a:r>
            <a:r>
              <a:rPr lang="en-US" altLang="ko-KR" sz="2000" dirty="0" smtClean="0">
                <a:latin typeface="굴림체" pitchFamily="49" charset="-127"/>
                <a:ea typeface="굴림체" pitchFamily="49" charset="-127"/>
              </a:rPr>
              <a:t> ,   AVG(PROD_COST</a:t>
            </a:r>
            <a:r>
              <a:rPr lang="en-US" altLang="ko-KR" sz="2000" dirty="0">
                <a:latin typeface="굴림체" pitchFamily="49" charset="-127"/>
                <a:ea typeface="굴림체" pitchFamily="49" charset="-127"/>
              </a:rPr>
              <a:t>) </a:t>
            </a:r>
            <a:r>
              <a:rPr lang="en-US" altLang="ko-KR" sz="2000" dirty="0" smtClean="0">
                <a:latin typeface="굴림체" pitchFamily="49" charset="-127"/>
                <a:ea typeface="굴림체" pitchFamily="49" charset="-127"/>
              </a:rPr>
              <a:t>                AS </a:t>
            </a:r>
            <a:r>
              <a:rPr lang="en-US" altLang="ko-KR" sz="2000" dirty="0">
                <a:latin typeface="굴림체" pitchFamily="49" charset="-127"/>
                <a:ea typeface="굴림체" pitchFamily="49" charset="-127"/>
              </a:rPr>
              <a:t>"</a:t>
            </a:r>
            <a:r>
              <a:rPr lang="ko-KR" altLang="en-US" sz="2000" dirty="0">
                <a:latin typeface="굴림체" pitchFamily="49" charset="-127"/>
                <a:ea typeface="굴림체" pitchFamily="49" charset="-127"/>
              </a:rPr>
              <a:t>매입가 평균</a:t>
            </a:r>
            <a:r>
              <a:rPr lang="en-US" altLang="ko-KR" sz="2000" dirty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 dirty="0">
              <a:latin typeface="굴림체" pitchFamily="49" charset="-127"/>
              <a:ea typeface="굴림체" pitchFamily="49" charset="-127"/>
            </a:endParaRPr>
          </a:p>
          <a:p>
            <a:pPr>
              <a:defRPr/>
            </a:pPr>
            <a:r>
              <a:rPr lang="en-US" altLang="ko-KR" sz="2000" dirty="0">
                <a:latin typeface="굴림체" pitchFamily="49" charset="-127"/>
                <a:ea typeface="굴림체" pitchFamily="49" charset="-127"/>
              </a:rPr>
              <a:t>    FROM </a:t>
            </a:r>
            <a:r>
              <a:rPr lang="en-US" altLang="ko-KR" sz="2000" dirty="0" smtClean="0">
                <a:latin typeface="굴림체" pitchFamily="49" charset="-127"/>
                <a:ea typeface="굴림체" pitchFamily="49" charset="-127"/>
              </a:rPr>
              <a:t>    PROD</a:t>
            </a:r>
            <a:r>
              <a:rPr lang="en-US" altLang="ko-KR" sz="2000" dirty="0">
                <a:latin typeface="굴림체" pitchFamily="49" charset="-127"/>
                <a:ea typeface="굴림체" pitchFamily="49" charset="-127"/>
              </a:rPr>
              <a:t>;</a:t>
            </a:r>
          </a:p>
          <a:p>
            <a:pPr>
              <a:defRPr/>
            </a:pPr>
            <a:endParaRPr lang="en-US" altLang="ko-KR" sz="2000" dirty="0">
              <a:latin typeface="굴림체" pitchFamily="49" charset="-127"/>
              <a:ea typeface="굴림체" pitchFamily="49" charset="-127"/>
            </a:endParaRPr>
          </a:p>
          <a:p>
            <a:pPr>
              <a:buFont typeface="Wingdings" pitchFamily="2" charset="2"/>
              <a:buChar char="l"/>
              <a:defRPr/>
            </a:pPr>
            <a:r>
              <a:rPr lang="en-US" altLang="ko-KR" sz="2000" dirty="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</a:t>
            </a:r>
            <a:r>
              <a:rPr lang="ko-KR" altLang="en-US" sz="2000" dirty="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상품테이블의 </a:t>
            </a:r>
            <a:r>
              <a:rPr lang="ko-KR" altLang="en-US" sz="2000" dirty="0" err="1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상품분류별</a:t>
            </a:r>
            <a:r>
              <a:rPr lang="ko-KR" altLang="en-US" sz="2000" dirty="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매입가격 평균 값</a:t>
            </a:r>
          </a:p>
          <a:p>
            <a:pPr>
              <a:defRPr/>
            </a:pPr>
            <a:r>
              <a:rPr lang="en-US" altLang="ko-KR" sz="2000" dirty="0">
                <a:latin typeface="굴림체" pitchFamily="49" charset="-127"/>
                <a:ea typeface="굴림체" pitchFamily="49" charset="-127"/>
              </a:rPr>
              <a:t>SELECT </a:t>
            </a:r>
            <a:r>
              <a:rPr lang="en-US" altLang="ko-KR" sz="2000" dirty="0" smtClean="0">
                <a:latin typeface="굴림체" pitchFamily="49" charset="-127"/>
                <a:ea typeface="굴림체" pitchFamily="49" charset="-127"/>
              </a:rPr>
              <a:t>     PROD_LGU</a:t>
            </a:r>
            <a:endParaRPr lang="en-US" altLang="ko-KR" sz="2000" dirty="0">
              <a:latin typeface="굴림체" pitchFamily="49" charset="-127"/>
              <a:ea typeface="굴림체" pitchFamily="49" charset="-127"/>
            </a:endParaRPr>
          </a:p>
          <a:p>
            <a:pPr>
              <a:defRPr/>
            </a:pPr>
            <a:r>
              <a:rPr lang="en-US" altLang="ko-KR" sz="2000" dirty="0">
                <a:latin typeface="굴림체" pitchFamily="49" charset="-127"/>
                <a:ea typeface="굴림체" pitchFamily="49" charset="-127"/>
              </a:rPr>
              <a:t>           </a:t>
            </a:r>
            <a:r>
              <a:rPr lang="en-US" altLang="ko-KR" sz="2000" dirty="0" smtClean="0">
                <a:latin typeface="굴림체" pitchFamily="49" charset="-127"/>
                <a:ea typeface="굴림체" pitchFamily="49" charset="-127"/>
              </a:rPr>
              <a:t>,      ROUND(AVG(PROD_COST</a:t>
            </a:r>
            <a:r>
              <a:rPr lang="en-US" altLang="ko-KR" sz="2000" dirty="0">
                <a:latin typeface="굴림체" pitchFamily="49" charset="-127"/>
                <a:ea typeface="굴림체" pitchFamily="49" charset="-127"/>
              </a:rPr>
              <a:t>), 2) AS "</a:t>
            </a:r>
            <a:r>
              <a:rPr lang="ko-KR" altLang="en-US" sz="2000" dirty="0" err="1">
                <a:latin typeface="굴림체" pitchFamily="49" charset="-127"/>
                <a:ea typeface="굴림체" pitchFamily="49" charset="-127"/>
              </a:rPr>
              <a:t>분류별</a:t>
            </a:r>
            <a:r>
              <a:rPr lang="ko-KR" altLang="en-US" sz="2000" dirty="0">
                <a:latin typeface="굴림체" pitchFamily="49" charset="-127"/>
                <a:ea typeface="굴림체" pitchFamily="49" charset="-127"/>
              </a:rPr>
              <a:t> 매입가격 평균</a:t>
            </a:r>
            <a:r>
              <a:rPr lang="en-US" altLang="ko-KR" sz="2000" dirty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 dirty="0">
              <a:latin typeface="굴림체" pitchFamily="49" charset="-127"/>
              <a:ea typeface="굴림체" pitchFamily="49" charset="-127"/>
            </a:endParaRPr>
          </a:p>
          <a:p>
            <a:pPr>
              <a:defRPr/>
            </a:pPr>
            <a:r>
              <a:rPr lang="en-US" altLang="ko-KR" sz="2000" dirty="0">
                <a:latin typeface="굴림체" pitchFamily="49" charset="-127"/>
                <a:ea typeface="굴림체" pitchFamily="49" charset="-127"/>
              </a:rPr>
              <a:t>FROM </a:t>
            </a:r>
            <a:r>
              <a:rPr lang="en-US" altLang="ko-KR" sz="2000" dirty="0" smtClean="0">
                <a:latin typeface="굴림체" pitchFamily="49" charset="-127"/>
                <a:ea typeface="굴림체" pitchFamily="49" charset="-127"/>
              </a:rPr>
              <a:t>        PROD</a:t>
            </a:r>
            <a:endParaRPr lang="en-US" altLang="ko-KR" sz="2000" dirty="0">
              <a:latin typeface="굴림체" pitchFamily="49" charset="-127"/>
              <a:ea typeface="굴림체" pitchFamily="49" charset="-127"/>
            </a:endParaRPr>
          </a:p>
          <a:p>
            <a:pPr>
              <a:defRPr/>
            </a:pPr>
            <a:r>
              <a:rPr lang="en-US" altLang="ko-KR" sz="2000" dirty="0">
                <a:latin typeface="굴림체" pitchFamily="49" charset="-127"/>
                <a:ea typeface="굴림체" pitchFamily="49" charset="-127"/>
              </a:rPr>
              <a:t>GROUP BY PROD_LGU;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8066" name="Rectangle 2">
            <a:hlinkClick r:id="rId2"/>
          </p:cNvPr>
          <p:cNvSpPr>
            <a:spLocks noChangeArrowheads="1"/>
          </p:cNvSpPr>
          <p:nvPr/>
        </p:nvSpPr>
        <p:spPr bwMode="blackWhite">
          <a:xfrm>
            <a:off x="1119188" y="1200150"/>
            <a:ext cx="12091987" cy="4560888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defRPr/>
            </a:pP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상품테이블의 총 판매가격 평균 값을 구하시오 </a:t>
            </a: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?</a:t>
            </a:r>
          </a:p>
          <a:p>
            <a:pPr defTabSz="282575">
              <a:defRPr/>
            </a:pP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 (Alias</a:t>
            </a:r>
            <a:r>
              <a:rPr lang="ko-KR" altLang="en-US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는 상품총판매가격평균</a:t>
            </a: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)</a:t>
            </a:r>
          </a:p>
          <a:p>
            <a:pPr defTabSz="282575">
              <a:defRPr/>
            </a:pPr>
            <a:endParaRPr lang="en-US" altLang="ko-KR" sz="2000" dirty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dirty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dirty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dirty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dirty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dirty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dirty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1368067" name="Rectangle 3">
            <a:hlinkClick r:id="rId3"/>
          </p:cNvPr>
          <p:cNvSpPr>
            <a:spLocks noChangeArrowheads="1"/>
          </p:cNvSpPr>
          <p:nvPr/>
        </p:nvSpPr>
        <p:spPr bwMode="blackWhite">
          <a:xfrm>
            <a:off x="1119188" y="5880100"/>
            <a:ext cx="12091987" cy="4441825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defRPr/>
            </a:pP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상품테이블의 </a:t>
            </a:r>
            <a:r>
              <a:rPr lang="ko-KR" altLang="en-US" sz="2000" dirty="0" err="1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상품분류별</a:t>
            </a:r>
            <a:r>
              <a:rPr lang="ko-KR" altLang="en-US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판매가격 평균 값을 구하시오 </a:t>
            </a: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?</a:t>
            </a:r>
          </a:p>
          <a:p>
            <a:pPr defTabSz="282575">
              <a:defRPr/>
            </a:pP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 (Alias</a:t>
            </a:r>
            <a:r>
              <a:rPr lang="ko-KR" altLang="en-US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는 상품분류</a:t>
            </a: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 dirty="0" err="1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상품분류별판매가격평균</a:t>
            </a: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)</a:t>
            </a:r>
          </a:p>
          <a:p>
            <a:pPr defTabSz="282575">
              <a:defRPr/>
            </a:pPr>
            <a:endParaRPr lang="en-US" altLang="ko-KR" sz="2000" dirty="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dirty="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dirty="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dirty="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dirty="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dirty="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dirty="0"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209924" name="Rectangle 4"/>
          <p:cNvSpPr>
            <a:spLocks noChangeArrowheads="1"/>
          </p:cNvSpPr>
          <p:nvPr/>
        </p:nvSpPr>
        <p:spPr bwMode="blackWhite">
          <a:xfrm>
            <a:off x="1119188" y="600075"/>
            <a:ext cx="6427787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함수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(GROUP)</a:t>
            </a:r>
          </a:p>
        </p:txBody>
      </p:sp>
      <p:sp>
        <p:nvSpPr>
          <p:cNvPr id="209925" name="TextBox 4"/>
          <p:cNvSpPr txBox="1">
            <a:spLocks noChangeArrowheads="1"/>
          </p:cNvSpPr>
          <p:nvPr/>
        </p:nvSpPr>
        <p:spPr bwMode="auto">
          <a:xfrm>
            <a:off x="6984876" y="2736379"/>
            <a:ext cx="5981700" cy="2139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19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SELECT AVG(PROD_SALE) AS “</a:t>
            </a:r>
            <a:r>
              <a:rPr lang="ko-KR" altLang="en-US" sz="19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총 판매가격평균</a:t>
            </a:r>
            <a:r>
              <a:rPr lang="en-US" altLang="ko-KR" sz="19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"</a:t>
            </a:r>
            <a:r>
              <a:rPr lang="ko-KR" altLang="en-US" sz="19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</a:t>
            </a:r>
          </a:p>
          <a:p>
            <a:r>
              <a:rPr lang="en-US" altLang="ko-KR" sz="19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FROM </a:t>
            </a:r>
            <a:r>
              <a:rPr lang="en-US" altLang="ko-KR" sz="190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PROD</a:t>
            </a:r>
            <a:r>
              <a:rPr lang="en-US" altLang="ko-KR" sz="19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;</a:t>
            </a:r>
          </a:p>
          <a:p>
            <a:endParaRPr lang="ko-KR" altLang="en-US" sz="1900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endParaRPr lang="ko-KR" altLang="en-US" sz="1900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19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SELECT AVG(ALL PROD_SALE) AS “</a:t>
            </a:r>
            <a:r>
              <a:rPr lang="ko-KR" altLang="en-US" sz="19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총 판매가격평균</a:t>
            </a:r>
            <a:r>
              <a:rPr lang="en-US" altLang="ko-KR" sz="19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"</a:t>
            </a:r>
            <a:r>
              <a:rPr lang="ko-KR" altLang="en-US" sz="19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</a:t>
            </a:r>
          </a:p>
          <a:p>
            <a:r>
              <a:rPr lang="en-US" altLang="ko-KR" sz="19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FROM </a:t>
            </a:r>
            <a:r>
              <a:rPr lang="en-US" altLang="ko-KR" sz="190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PROD</a:t>
            </a:r>
            <a:r>
              <a:rPr lang="en-US" altLang="ko-KR" sz="19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;</a:t>
            </a:r>
          </a:p>
          <a:p>
            <a:endParaRPr lang="ko-KR" altLang="en-US" sz="1900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209926" name="TextBox 5"/>
          <p:cNvSpPr txBox="1">
            <a:spLocks noChangeArrowheads="1"/>
          </p:cNvSpPr>
          <p:nvPr/>
        </p:nvSpPr>
        <p:spPr bwMode="auto">
          <a:xfrm>
            <a:off x="5832748" y="7992963"/>
            <a:ext cx="7438255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SELECT </a:t>
            </a:r>
            <a:r>
              <a:rPr lang="en-US" altLang="ko-KR" sz="200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PROD_LGU </a:t>
            </a:r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AS </a:t>
            </a:r>
            <a:r>
              <a:rPr lang="ko-KR" altLang="en-US" sz="200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상품분류</a:t>
            </a:r>
            <a:endParaRPr lang="ko-KR" altLang="en-US" sz="2000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</a:t>
            </a:r>
            <a:r>
              <a:rPr lang="en-US" altLang="ko-KR" sz="200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,   AVG(ALL </a:t>
            </a:r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PROD_SALE) AS "</a:t>
            </a:r>
            <a:r>
              <a:rPr lang="ko-KR" altLang="en-US" sz="2000" err="1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상품분류별</a:t>
            </a:r>
            <a:r>
              <a:rPr lang="ko-KR" altLang="en-US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판매가격평균</a:t>
            </a:r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"</a:t>
            </a:r>
            <a:r>
              <a:rPr lang="ko-KR" altLang="en-US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</a:t>
            </a:r>
          </a:p>
          <a:p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FROM </a:t>
            </a:r>
            <a:r>
              <a:rPr lang="en-US" altLang="ko-KR" sz="200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PROD</a:t>
            </a:r>
            <a:endParaRPr lang="en-US" altLang="ko-KR" sz="2000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GROUP BY PROD_LGU;</a:t>
            </a:r>
            <a:endParaRPr lang="ko-KR" altLang="en-US" sz="1900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46" name="Rectangle 2"/>
          <p:cNvSpPr>
            <a:spLocks noChangeArrowheads="1"/>
          </p:cNvSpPr>
          <p:nvPr/>
        </p:nvSpPr>
        <p:spPr bwMode="blackWhite">
          <a:xfrm>
            <a:off x="1119188" y="600075"/>
            <a:ext cx="6427787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함수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(GROUP)</a:t>
            </a:r>
          </a:p>
        </p:txBody>
      </p:sp>
      <p:sp>
        <p:nvSpPr>
          <p:cNvPr id="210947" name="Rectangle 3"/>
          <p:cNvSpPr>
            <a:spLocks noChangeArrowheads="1"/>
          </p:cNvSpPr>
          <p:nvPr/>
        </p:nvSpPr>
        <p:spPr bwMode="blackWhite">
          <a:xfrm>
            <a:off x="1119188" y="1244600"/>
            <a:ext cx="3024187" cy="1133475"/>
          </a:xfrm>
          <a:prstGeom prst="rect">
            <a:avLst/>
          </a:prstGeom>
          <a:solidFill>
            <a:srgbClr val="EDEEF3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altLang="ko-KR" sz="2000" dirty="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COUNT(</a:t>
            </a:r>
            <a:r>
              <a:rPr lang="en-US" altLang="ko-KR" sz="2000" dirty="0" err="1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col</a:t>
            </a:r>
            <a:r>
              <a:rPr lang="en-US" altLang="ko-KR" sz="2000" dirty="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)</a:t>
            </a:r>
          </a:p>
          <a:p>
            <a:pPr algn="ctr"/>
            <a:r>
              <a:rPr lang="en-US" altLang="ko-KR" sz="2000" dirty="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COUNT(*)</a:t>
            </a:r>
          </a:p>
        </p:txBody>
      </p:sp>
      <p:sp>
        <p:nvSpPr>
          <p:cNvPr id="210948" name="Rectangle 4"/>
          <p:cNvSpPr>
            <a:spLocks noChangeArrowheads="1"/>
          </p:cNvSpPr>
          <p:nvPr/>
        </p:nvSpPr>
        <p:spPr bwMode="blackWhite">
          <a:xfrm>
            <a:off x="4143375" y="1244600"/>
            <a:ext cx="9067800" cy="113347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r>
              <a:rPr lang="ko-KR" altLang="en-US" sz="2000" dirty="0">
                <a:latin typeface="HY중고딕" pitchFamily="18" charset="-127"/>
                <a:ea typeface="굴림체" pitchFamily="49" charset="-127"/>
              </a:rPr>
              <a:t>조회 범위 내 해당 </a:t>
            </a:r>
            <a:r>
              <a:rPr lang="ko-KR" altLang="en-US" sz="2000" dirty="0" err="1">
                <a:latin typeface="HY중고딕" pitchFamily="18" charset="-127"/>
                <a:ea typeface="굴림체" pitchFamily="49" charset="-127"/>
              </a:rPr>
              <a:t>컬럼</a:t>
            </a:r>
            <a:r>
              <a:rPr lang="ko-KR" altLang="en-US" sz="2000" dirty="0">
                <a:latin typeface="HY중고딕" pitchFamily="18" charset="-127"/>
                <a:ea typeface="굴림체" pitchFamily="49" charset="-127"/>
              </a:rPr>
              <a:t> 들의 자료 수</a:t>
            </a:r>
          </a:p>
          <a:p>
            <a:r>
              <a:rPr lang="ko-KR" altLang="en-US" sz="2000" dirty="0">
                <a:latin typeface="HY중고딕" pitchFamily="18" charset="-127"/>
                <a:ea typeface="굴림체" pitchFamily="49" charset="-127"/>
              </a:rPr>
              <a:t>선택된 자료의 수</a:t>
            </a:r>
          </a:p>
        </p:txBody>
      </p:sp>
      <p:sp>
        <p:nvSpPr>
          <p:cNvPr id="1369093" name="Rectangle 5"/>
          <p:cNvSpPr>
            <a:spLocks noChangeArrowheads="1"/>
          </p:cNvSpPr>
          <p:nvPr/>
        </p:nvSpPr>
        <p:spPr bwMode="blackWhite">
          <a:xfrm>
            <a:off x="1119188" y="2520950"/>
            <a:ext cx="12091987" cy="5400675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 SELECT COUNT(DISTINCT </a:t>
            </a:r>
            <a:r>
              <a:rPr lang="en-US" altLang="ko-KR" sz="2000" dirty="0" err="1">
                <a:latin typeface="HY중고딕" pitchFamily="18" charset="-127"/>
                <a:ea typeface="굴림체" pitchFamily="49" charset="-127"/>
              </a:rPr>
              <a:t>prod_cost</a:t>
            </a: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), COUNT(All </a:t>
            </a:r>
            <a:r>
              <a:rPr lang="en-US" altLang="ko-KR" sz="2000" dirty="0" err="1">
                <a:latin typeface="HY중고딕" pitchFamily="18" charset="-127"/>
                <a:ea typeface="굴림체" pitchFamily="49" charset="-127"/>
              </a:rPr>
              <a:t>prod_cost</a:t>
            </a: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),</a:t>
            </a:r>
          </a:p>
          <a:p>
            <a:pPr defTabSz="282575">
              <a:buFont typeface="Wingdings" pitchFamily="2" charset="2"/>
              <a:buNone/>
              <a:defRPr/>
            </a:pP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                   COUNT(</a:t>
            </a:r>
            <a:r>
              <a:rPr lang="en-US" altLang="ko-KR" sz="2000" dirty="0" err="1">
                <a:latin typeface="HY중고딕" pitchFamily="18" charset="-127"/>
                <a:ea typeface="굴림체" pitchFamily="49" charset="-127"/>
              </a:rPr>
              <a:t>prod_cost</a:t>
            </a: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), COUNT(*)</a:t>
            </a:r>
          </a:p>
          <a:p>
            <a:pPr defTabSz="282575">
              <a:defRPr/>
            </a:pP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       FROM </a:t>
            </a:r>
            <a:r>
              <a:rPr lang="en-US" altLang="ko-KR" sz="2000" dirty="0" smtClean="0">
                <a:latin typeface="HY중고딕" pitchFamily="18" charset="-127"/>
                <a:ea typeface="굴림체" pitchFamily="49" charset="-127"/>
              </a:rPr>
              <a:t>prod;</a:t>
            </a:r>
            <a:endParaRPr lang="en-US" altLang="ko-KR" sz="2000" dirty="0"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40000"/>
              </a:lnSpc>
              <a:buFont typeface="Wingdings" pitchFamily="2" charset="2"/>
              <a:buChar char="l"/>
              <a:defRPr/>
            </a:pPr>
            <a:endParaRPr lang="en-US" altLang="ko-KR" sz="2000" dirty="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 dirty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 dirty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상품 테이블의 자료 수</a:t>
            </a:r>
            <a:endParaRPr lang="ko-KR" altLang="en-US" sz="2000" dirty="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ko-KR" altLang="en-US" sz="2000" dirty="0">
                <a:latin typeface="HY중고딕" pitchFamily="18" charset="-127"/>
                <a:ea typeface="굴림체" pitchFamily="49" charset="-127"/>
              </a:rPr>
              <a:t>    </a:t>
            </a: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SELECT COUNT(*) RESULT1, COUNT(</a:t>
            </a:r>
            <a:r>
              <a:rPr lang="en-US" altLang="ko-KR" sz="2000" dirty="0" err="1">
                <a:latin typeface="HY중고딕" pitchFamily="18" charset="-127"/>
                <a:ea typeface="굴림체" pitchFamily="49" charset="-127"/>
              </a:rPr>
              <a:t>prod_lgu</a:t>
            </a: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) RESULT2</a:t>
            </a:r>
          </a:p>
          <a:p>
            <a:pPr defTabSz="282575">
              <a:defRPr/>
            </a:pP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       FROM </a:t>
            </a:r>
            <a:r>
              <a:rPr lang="en-US" altLang="ko-KR" sz="2000" dirty="0" smtClean="0">
                <a:latin typeface="HY중고딕" pitchFamily="18" charset="-127"/>
                <a:ea typeface="굴림체" pitchFamily="49" charset="-127"/>
              </a:rPr>
              <a:t>prod;</a:t>
            </a:r>
            <a:endParaRPr lang="en-US" altLang="ko-KR" sz="2000" dirty="0"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40000"/>
              </a:lnSpc>
              <a:defRPr/>
            </a:pPr>
            <a:endParaRPr lang="en-US" altLang="ko-KR" sz="2000" dirty="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   </a:t>
            </a:r>
            <a:r>
              <a:rPr lang="ko-KR" altLang="en-US" sz="2000" dirty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상품테이블의 </a:t>
            </a:r>
            <a:r>
              <a:rPr lang="ko-KR" altLang="en-US" sz="2000" dirty="0" err="1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상품분류별</a:t>
            </a:r>
            <a:r>
              <a:rPr lang="ko-KR" altLang="en-US" sz="2000" dirty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자료의 수</a:t>
            </a:r>
          </a:p>
          <a:p>
            <a:pPr defTabSz="282575">
              <a:defRPr/>
            </a:pPr>
            <a:r>
              <a:rPr lang="ko-KR" altLang="en-US" sz="2000" dirty="0">
                <a:latin typeface="HY중고딕" pitchFamily="18" charset="-127"/>
                <a:ea typeface="굴림체" pitchFamily="49" charset="-127"/>
              </a:rPr>
              <a:t>    </a:t>
            </a:r>
            <a:endParaRPr lang="en-US" altLang="ko-KR" sz="2000" dirty="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dirty="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dirty="0"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1369094" name="Rectangle 6">
            <a:hlinkClick r:id="rId2"/>
          </p:cNvPr>
          <p:cNvSpPr>
            <a:spLocks noChangeArrowheads="1"/>
          </p:cNvSpPr>
          <p:nvPr/>
        </p:nvSpPr>
        <p:spPr bwMode="blackWhite">
          <a:xfrm>
            <a:off x="1119188" y="7669213"/>
            <a:ext cx="12091987" cy="2359025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defRPr/>
            </a:pP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거래처테이블의 담당자</a:t>
            </a: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(BUYER_CHARGER)</a:t>
            </a:r>
            <a:r>
              <a:rPr lang="ko-KR" altLang="en-US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를 </a:t>
            </a:r>
            <a:r>
              <a:rPr lang="ko-KR" altLang="en-US" sz="2000" dirty="0" err="1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컬럼으로</a:t>
            </a:r>
            <a:r>
              <a:rPr lang="ko-KR" altLang="en-US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하여 </a:t>
            </a: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COUNT</a:t>
            </a:r>
            <a:r>
              <a:rPr lang="ko-KR" altLang="en-US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집계 하시오 </a:t>
            </a: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? </a:t>
            </a:r>
          </a:p>
          <a:p>
            <a:pPr defTabSz="282575">
              <a:defRPr/>
            </a:pP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 ( Alias</a:t>
            </a:r>
            <a:r>
              <a:rPr lang="ko-KR" altLang="en-US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는 자료수</a:t>
            </a: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(DISTINCT), </a:t>
            </a:r>
            <a:r>
              <a:rPr lang="ko-KR" altLang="en-US" sz="2000" dirty="0" err="1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자료수</a:t>
            </a: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 dirty="0" err="1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자료수</a:t>
            </a: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(*) </a:t>
            </a:r>
            <a:r>
              <a:rPr lang="en-US" altLang="ko-KR" sz="2000" dirty="0" smtClean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)</a:t>
            </a:r>
          </a:p>
          <a:p>
            <a:pPr defTabSz="282575">
              <a:defRPr/>
            </a:pPr>
            <a:endParaRPr lang="en-US" altLang="ko-KR" sz="2000" dirty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dirty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dirty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dirty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210951" name="TextBox 6"/>
          <p:cNvSpPr txBox="1">
            <a:spLocks noChangeArrowheads="1"/>
          </p:cNvSpPr>
          <p:nvPr/>
        </p:nvSpPr>
        <p:spPr bwMode="auto">
          <a:xfrm>
            <a:off x="5688013" y="5853113"/>
            <a:ext cx="5785558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2000" dirty="0">
                <a:latin typeface="굴림체" pitchFamily="49" charset="-127"/>
                <a:ea typeface="굴림체" pitchFamily="49" charset="-127"/>
              </a:rPr>
              <a:t>SELECT PROD_LGU AS "</a:t>
            </a:r>
            <a:r>
              <a:rPr lang="ko-KR" altLang="en-US" sz="2000" dirty="0">
                <a:latin typeface="굴림체" pitchFamily="49" charset="-127"/>
                <a:ea typeface="굴림체" pitchFamily="49" charset="-127"/>
              </a:rPr>
              <a:t>상품 </a:t>
            </a:r>
            <a:r>
              <a:rPr lang="ko-KR" altLang="en-US" sz="2000" dirty="0" smtClean="0">
                <a:latin typeface="굴림체" pitchFamily="49" charset="-127"/>
                <a:ea typeface="굴림체" pitchFamily="49" charset="-127"/>
              </a:rPr>
              <a:t>분류</a:t>
            </a:r>
            <a:r>
              <a:rPr lang="en-US" altLang="ko-KR" sz="2000" dirty="0" smtClean="0">
                <a:latin typeface="굴림체" pitchFamily="49" charset="-127"/>
                <a:ea typeface="굴림체" pitchFamily="49" charset="-127"/>
              </a:rPr>
              <a:t>”</a:t>
            </a:r>
            <a:endParaRPr lang="ko-KR" altLang="en-US" sz="2000" dirty="0">
              <a:latin typeface="굴림체" pitchFamily="49" charset="-127"/>
              <a:ea typeface="굴림체" pitchFamily="49" charset="-127"/>
            </a:endParaRPr>
          </a:p>
          <a:p>
            <a:r>
              <a:rPr lang="ko-KR" altLang="en-US" sz="2000" dirty="0">
                <a:latin typeface="굴림체" pitchFamily="49" charset="-127"/>
                <a:ea typeface="굴림체" pitchFamily="49" charset="-127"/>
              </a:rPr>
              <a:t>     </a:t>
            </a:r>
            <a:r>
              <a:rPr lang="en-US" altLang="ko-KR" sz="2000" dirty="0" smtClean="0">
                <a:latin typeface="굴림체" pitchFamily="49" charset="-127"/>
                <a:ea typeface="굴림체" pitchFamily="49" charset="-127"/>
              </a:rPr>
              <a:t>,</a:t>
            </a:r>
            <a:r>
              <a:rPr lang="ko-KR" altLang="en-US" sz="2000" dirty="0" smtClean="0"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z="2000" dirty="0">
                <a:latin typeface="굴림체" pitchFamily="49" charset="-127"/>
                <a:ea typeface="굴림체" pitchFamily="49" charset="-127"/>
              </a:rPr>
              <a:t>COUNT(</a:t>
            </a:r>
            <a:r>
              <a:rPr lang="ko-KR" altLang="en-US" sz="2000" dirty="0">
                <a:latin typeface="굴림체" pitchFamily="49" charset="-127"/>
                <a:ea typeface="굴림체" pitchFamily="49" charset="-127"/>
              </a:rPr>
              <a:t>*</a:t>
            </a:r>
            <a:r>
              <a:rPr lang="en-US" altLang="ko-KR" sz="2000" dirty="0">
                <a:latin typeface="굴림체" pitchFamily="49" charset="-127"/>
                <a:ea typeface="굴림체" pitchFamily="49" charset="-127"/>
              </a:rPr>
              <a:t>)</a:t>
            </a:r>
            <a:r>
              <a:rPr lang="ko-KR" altLang="en-US" sz="2000" dirty="0"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z="2000" dirty="0">
                <a:latin typeface="굴림체" pitchFamily="49" charset="-127"/>
                <a:ea typeface="굴림체" pitchFamily="49" charset="-127"/>
              </a:rPr>
              <a:t>AS</a:t>
            </a:r>
            <a:r>
              <a:rPr lang="ko-KR" altLang="en-US" sz="2000" dirty="0"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z="2000" dirty="0">
                <a:latin typeface="굴림체" pitchFamily="49" charset="-127"/>
                <a:ea typeface="굴림체" pitchFamily="49" charset="-127"/>
              </a:rPr>
              <a:t>"</a:t>
            </a:r>
            <a:r>
              <a:rPr lang="ko-KR" altLang="en-US" sz="2000" dirty="0">
                <a:latin typeface="굴림체" pitchFamily="49" charset="-127"/>
                <a:ea typeface="굴림체" pitchFamily="49" charset="-127"/>
              </a:rPr>
              <a:t>상품 </a:t>
            </a:r>
            <a:r>
              <a:rPr lang="ko-KR" altLang="en-US" sz="2000" dirty="0" err="1">
                <a:latin typeface="굴림체" pitchFamily="49" charset="-127"/>
                <a:ea typeface="굴림체" pitchFamily="49" charset="-127"/>
              </a:rPr>
              <a:t>분류별</a:t>
            </a:r>
            <a:r>
              <a:rPr lang="ko-KR" altLang="en-US" sz="2000" dirty="0">
                <a:latin typeface="굴림체" pitchFamily="49" charset="-127"/>
                <a:ea typeface="굴림체" pitchFamily="49" charset="-127"/>
              </a:rPr>
              <a:t> 자료의 수</a:t>
            </a:r>
            <a:r>
              <a:rPr lang="en-US" altLang="ko-KR" sz="2000" dirty="0">
                <a:latin typeface="굴림체" pitchFamily="49" charset="-127"/>
                <a:ea typeface="굴림체" pitchFamily="49" charset="-127"/>
              </a:rPr>
              <a:t>"</a:t>
            </a:r>
            <a:r>
              <a:rPr lang="ko-KR" altLang="en-US" sz="2000" dirty="0">
                <a:latin typeface="굴림체" pitchFamily="49" charset="-127"/>
                <a:ea typeface="굴림체" pitchFamily="49" charset="-127"/>
              </a:rPr>
              <a:t> </a:t>
            </a:r>
          </a:p>
          <a:p>
            <a:r>
              <a:rPr lang="en-US" altLang="ko-KR" sz="2000" dirty="0">
                <a:latin typeface="굴림체" pitchFamily="49" charset="-127"/>
                <a:ea typeface="굴림체" pitchFamily="49" charset="-127"/>
              </a:rPr>
              <a:t>FROM PROD</a:t>
            </a:r>
          </a:p>
          <a:p>
            <a:r>
              <a:rPr lang="en-US" altLang="ko-KR" sz="2000" dirty="0">
                <a:latin typeface="굴림체" pitchFamily="49" charset="-127"/>
                <a:ea typeface="굴림체" pitchFamily="49" charset="-127"/>
              </a:rPr>
              <a:t>GROUP BY PROD_LGU;</a:t>
            </a:r>
            <a:endParaRPr lang="ko-KR" altLang="en-US" sz="2000" dirty="0"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210952" name="TextBox 7"/>
          <p:cNvSpPr txBox="1">
            <a:spLocks noChangeArrowheads="1"/>
          </p:cNvSpPr>
          <p:nvPr/>
        </p:nvSpPr>
        <p:spPr bwMode="auto">
          <a:xfrm>
            <a:off x="3455988" y="8575675"/>
            <a:ext cx="6908800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SELECT COUNT(DISTINCT BUYER_CHARGER) AS "</a:t>
            </a:r>
            <a:r>
              <a:rPr lang="ko-KR" altLang="en-US" err="1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자료수</a:t>
            </a:r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(DISTINCT</a:t>
            </a:r>
            <a:r>
              <a:rPr lang="en-US" altLang="ko-KR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)”</a:t>
            </a:r>
            <a:endParaRPr lang="en-US" altLang="ko-KR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</a:t>
            </a:r>
            <a:r>
              <a:rPr lang="en-US" altLang="ko-KR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, COUNT(BUYER_CHARGER</a:t>
            </a:r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)          AS "</a:t>
            </a:r>
            <a:r>
              <a:rPr lang="ko-KR" altLang="en-US" err="1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자료수</a:t>
            </a:r>
            <a:r>
              <a:rPr lang="en-US" altLang="ko-KR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”</a:t>
            </a:r>
            <a:endParaRPr lang="ko-KR" altLang="en-US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</a:t>
            </a:r>
            <a:r>
              <a:rPr lang="en-US" altLang="ko-KR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, </a:t>
            </a:r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COUNT(*)                      AS "</a:t>
            </a:r>
            <a:r>
              <a:rPr lang="ko-KR" altLang="en-US" err="1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자료수</a:t>
            </a:r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(*)"</a:t>
            </a:r>
            <a:endParaRPr lang="ko-KR" altLang="en-US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FROM </a:t>
            </a:r>
            <a:r>
              <a:rPr lang="en-US" altLang="ko-KR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BUYER</a:t>
            </a:r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;</a:t>
            </a:r>
            <a:endParaRPr lang="ko-KR" altLang="en-US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0114" name="Rectangle 2">
            <a:hlinkClick r:id="rId2"/>
          </p:cNvPr>
          <p:cNvSpPr>
            <a:spLocks noChangeArrowheads="1"/>
          </p:cNvSpPr>
          <p:nvPr/>
        </p:nvSpPr>
        <p:spPr bwMode="blackWhite">
          <a:xfrm>
            <a:off x="1119188" y="1200150"/>
            <a:ext cx="12091987" cy="2160588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defRPr/>
            </a:pPr>
            <a:r>
              <a:rPr lang="en-US" altLang="ko-KR" sz="2000" dirty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- </a:t>
            </a:r>
            <a:r>
              <a:rPr lang="ko-KR" altLang="en-US" sz="2000" dirty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회원테이블의 </a:t>
            </a:r>
            <a:r>
              <a:rPr lang="ko-KR" altLang="en-US" sz="2000" dirty="0" err="1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취미종류수를</a:t>
            </a:r>
            <a:r>
              <a:rPr lang="ko-KR" altLang="en-US" sz="2000" dirty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z="2000" dirty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COUNT</a:t>
            </a:r>
            <a:r>
              <a:rPr lang="ko-KR" altLang="en-US" sz="2000" dirty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집계 하시오 </a:t>
            </a:r>
            <a:r>
              <a:rPr lang="en-US" altLang="ko-KR" sz="2000" dirty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? </a:t>
            </a:r>
          </a:p>
          <a:p>
            <a:pPr defTabSz="282575">
              <a:defRPr/>
            </a:pPr>
            <a:r>
              <a:rPr lang="en-US" altLang="ko-KR" sz="2000" dirty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   ( Alias</a:t>
            </a:r>
            <a:r>
              <a:rPr lang="ko-KR" altLang="en-US" sz="2000" dirty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는 취미종류수 </a:t>
            </a:r>
            <a:r>
              <a:rPr lang="en-US" altLang="ko-KR" sz="2000" dirty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)</a:t>
            </a:r>
          </a:p>
          <a:p>
            <a:pPr>
              <a:defRPr/>
            </a:pPr>
            <a:r>
              <a:rPr lang="en-US" altLang="ko-KR" sz="2000" dirty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   </a:t>
            </a:r>
            <a:r>
              <a:rPr lang="en-US" altLang="ko-KR" sz="2000" dirty="0">
                <a:latin typeface="굴림체" pitchFamily="49" charset="-127"/>
                <a:ea typeface="굴림체" pitchFamily="49" charset="-127"/>
              </a:rPr>
              <a:t>SELECT COUNT(DISTINCT MEM_LIKE) AS "</a:t>
            </a:r>
            <a:r>
              <a:rPr lang="ko-KR" altLang="en-US" sz="2000" dirty="0" err="1">
                <a:latin typeface="굴림체" pitchFamily="49" charset="-127"/>
                <a:ea typeface="굴림체" pitchFamily="49" charset="-127"/>
              </a:rPr>
              <a:t>취미종류수</a:t>
            </a:r>
            <a:r>
              <a:rPr lang="en-US" altLang="ko-KR" sz="2000" dirty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 dirty="0">
              <a:latin typeface="굴림체" pitchFamily="49" charset="-127"/>
              <a:ea typeface="굴림체" pitchFamily="49" charset="-127"/>
            </a:endParaRPr>
          </a:p>
          <a:p>
            <a:pPr>
              <a:defRPr/>
            </a:pPr>
            <a:r>
              <a:rPr lang="en-US" altLang="ko-KR" sz="2000" dirty="0">
                <a:latin typeface="굴림체" pitchFamily="49" charset="-127"/>
                <a:ea typeface="굴림체" pitchFamily="49" charset="-127"/>
              </a:rPr>
              <a:t>   FROM MEMBER;</a:t>
            </a:r>
            <a:endParaRPr lang="en-US" altLang="ko-KR" sz="2000" dirty="0">
              <a:solidFill>
                <a:srgbClr val="663300"/>
              </a:solidFill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1370115" name="Rectangle 3">
            <a:hlinkClick r:id="rId3"/>
          </p:cNvPr>
          <p:cNvSpPr>
            <a:spLocks noChangeArrowheads="1"/>
          </p:cNvSpPr>
          <p:nvPr/>
        </p:nvSpPr>
        <p:spPr bwMode="blackWhite">
          <a:xfrm>
            <a:off x="1119188" y="3586163"/>
            <a:ext cx="12091987" cy="3175000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defRPr/>
            </a:pP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회원테이블의 </a:t>
            </a:r>
            <a:r>
              <a:rPr lang="ko-KR" altLang="en-US" sz="2000" dirty="0" err="1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취미별</a:t>
            </a:r>
            <a:r>
              <a:rPr lang="ko-KR" altLang="en-US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COUNT</a:t>
            </a:r>
            <a:r>
              <a:rPr lang="ko-KR" altLang="en-US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집계 하시오 </a:t>
            </a: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? </a:t>
            </a:r>
          </a:p>
          <a:p>
            <a:pPr defTabSz="282575">
              <a:defRPr/>
            </a:pP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 ( Alias</a:t>
            </a:r>
            <a:r>
              <a:rPr lang="ko-KR" altLang="en-US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는 취미</a:t>
            </a: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 dirty="0" err="1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자료수</a:t>
            </a: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 dirty="0" err="1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자료수</a:t>
            </a: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(*) )</a:t>
            </a:r>
          </a:p>
          <a:p>
            <a:pPr defTabSz="282575">
              <a:defRPr/>
            </a:pPr>
            <a:endParaRPr lang="en-US" altLang="ko-KR" sz="2000" dirty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dirty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dirty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dirty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1370116" name="Rectangle 4">
            <a:hlinkClick r:id="rId4"/>
          </p:cNvPr>
          <p:cNvSpPr>
            <a:spLocks noChangeArrowheads="1"/>
          </p:cNvSpPr>
          <p:nvPr/>
        </p:nvSpPr>
        <p:spPr bwMode="blackWhite">
          <a:xfrm>
            <a:off x="1119188" y="6988175"/>
            <a:ext cx="12091987" cy="3175000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defRPr/>
            </a:pP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회원테이블의 </a:t>
            </a:r>
            <a:r>
              <a:rPr lang="ko-KR" altLang="en-US" sz="2000" dirty="0" err="1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직업종류수를</a:t>
            </a:r>
            <a:r>
              <a:rPr lang="ko-KR" altLang="en-US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COUNT</a:t>
            </a:r>
            <a:r>
              <a:rPr lang="ko-KR" altLang="en-US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집계 하시오 </a:t>
            </a: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? </a:t>
            </a:r>
          </a:p>
          <a:p>
            <a:pPr defTabSz="282575">
              <a:defRPr/>
            </a:pP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 ( Alias</a:t>
            </a:r>
            <a:r>
              <a:rPr lang="ko-KR" altLang="en-US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는 직업종류수 </a:t>
            </a: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)</a:t>
            </a:r>
          </a:p>
          <a:p>
            <a:pPr defTabSz="282575">
              <a:defRPr/>
            </a:pPr>
            <a:endParaRPr lang="en-US" altLang="ko-KR" sz="2000" dirty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dirty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dirty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dirty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211973" name="Rectangle 5"/>
          <p:cNvSpPr>
            <a:spLocks noChangeArrowheads="1"/>
          </p:cNvSpPr>
          <p:nvPr/>
        </p:nvSpPr>
        <p:spPr bwMode="blackWhite">
          <a:xfrm>
            <a:off x="1119188" y="600075"/>
            <a:ext cx="6427787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함수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(GROUP)</a:t>
            </a:r>
          </a:p>
        </p:txBody>
      </p:sp>
      <p:sp>
        <p:nvSpPr>
          <p:cNvPr id="211974" name="TextBox 5"/>
          <p:cNvSpPr txBox="1">
            <a:spLocks noChangeArrowheads="1"/>
          </p:cNvSpPr>
          <p:nvPr/>
        </p:nvSpPr>
        <p:spPr bwMode="auto">
          <a:xfrm>
            <a:off x="7920980" y="4248547"/>
            <a:ext cx="5009705" cy="1631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SELECT </a:t>
            </a:r>
            <a:r>
              <a:rPr lang="en-US" altLang="ko-KR" sz="2000" smtClean="0">
                <a:latin typeface="굴림체" pitchFamily="49" charset="-127"/>
                <a:ea typeface="굴림체" pitchFamily="49" charset="-127"/>
              </a:rPr>
              <a:t>  MEM_LIKE 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AS "</a:t>
            </a:r>
            <a:r>
              <a:rPr lang="ko-KR" altLang="en-US" sz="2000" smtClean="0">
                <a:latin typeface="굴림체" pitchFamily="49" charset="-127"/>
                <a:ea typeface="굴림체" pitchFamily="49" charset="-127"/>
              </a:rPr>
              <a:t>취미</a:t>
            </a:r>
            <a:r>
              <a:rPr lang="en-US" altLang="ko-KR" sz="2000" smtClean="0">
                <a:latin typeface="굴림체" pitchFamily="49" charset="-127"/>
                <a:ea typeface="굴림체" pitchFamily="49" charset="-127"/>
              </a:rPr>
              <a:t>”</a:t>
            </a:r>
            <a:r>
              <a:rPr lang="ko-KR" altLang="en-US" sz="2000" smtClean="0">
                <a:latin typeface="굴림체" pitchFamily="49" charset="-127"/>
                <a:ea typeface="굴림체" pitchFamily="49" charset="-127"/>
              </a:rPr>
              <a:t> </a:t>
            </a:r>
            <a:endParaRPr lang="ko-KR" altLang="en-US" sz="200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     </a:t>
            </a:r>
            <a:r>
              <a:rPr lang="en-US" altLang="ko-KR" sz="2000" smtClean="0">
                <a:latin typeface="굴림체" pitchFamily="49" charset="-127"/>
                <a:ea typeface="굴림체" pitchFamily="49" charset="-127"/>
              </a:rPr>
              <a:t>,   COUNT(MEM_LIKE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) AS "</a:t>
            </a:r>
            <a:r>
              <a:rPr lang="ko-KR" altLang="en-US" sz="2000" err="1" smtClean="0">
                <a:latin typeface="굴림체" pitchFamily="49" charset="-127"/>
                <a:ea typeface="굴림체" pitchFamily="49" charset="-127"/>
              </a:rPr>
              <a:t>자료수</a:t>
            </a:r>
            <a:r>
              <a:rPr lang="en-US" altLang="ko-KR" sz="2000" smtClean="0">
                <a:latin typeface="굴림체" pitchFamily="49" charset="-127"/>
                <a:ea typeface="굴림체" pitchFamily="49" charset="-127"/>
              </a:rPr>
              <a:t>”</a:t>
            </a:r>
            <a:r>
              <a:rPr lang="ko-KR" altLang="en-US" sz="2000" smtClean="0">
                <a:latin typeface="굴림체" pitchFamily="49" charset="-127"/>
                <a:ea typeface="굴림체" pitchFamily="49" charset="-127"/>
              </a:rPr>
              <a:t> </a:t>
            </a:r>
            <a:endParaRPr lang="ko-KR" altLang="en-US" sz="200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     </a:t>
            </a:r>
            <a:r>
              <a:rPr lang="en-US" altLang="ko-KR" sz="2000" smtClean="0">
                <a:latin typeface="굴림체" pitchFamily="49" charset="-127"/>
                <a:ea typeface="굴림체" pitchFamily="49" charset="-127"/>
              </a:rPr>
              <a:t>,   COUNT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(*) "</a:t>
            </a:r>
            <a:r>
              <a:rPr lang="ko-KR" altLang="en-US" sz="2000" err="1">
                <a:latin typeface="굴림체" pitchFamily="49" charset="-127"/>
                <a:ea typeface="굴림체" pitchFamily="49" charset="-127"/>
              </a:rPr>
              <a:t>자료수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(*)"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   </a:t>
            </a:r>
          </a:p>
          <a:p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FROM </a:t>
            </a:r>
            <a:r>
              <a:rPr lang="en-US" altLang="ko-KR" sz="2000" smtClean="0">
                <a:latin typeface="굴림체" pitchFamily="49" charset="-127"/>
                <a:ea typeface="굴림체" pitchFamily="49" charset="-127"/>
              </a:rPr>
              <a:t>    MEMBER</a:t>
            </a:r>
            <a:endParaRPr lang="en-US" altLang="ko-KR" sz="200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GROUP BY MEM_LIKE;</a:t>
            </a:r>
            <a:endParaRPr lang="ko-KR" altLang="en-US" sz="2000"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211975" name="TextBox 6"/>
          <p:cNvSpPr txBox="1">
            <a:spLocks noChangeArrowheads="1"/>
          </p:cNvSpPr>
          <p:nvPr/>
        </p:nvSpPr>
        <p:spPr bwMode="auto">
          <a:xfrm>
            <a:off x="6629396" y="8258195"/>
            <a:ext cx="6279283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SELECT </a:t>
            </a:r>
            <a:r>
              <a:rPr lang="en-US" altLang="ko-KR" sz="200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COUNT(DISTINCT MEM_JOB</a:t>
            </a:r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) AS "</a:t>
            </a:r>
            <a:r>
              <a:rPr lang="ko-KR" altLang="en-US" sz="2000" err="1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직업종류수</a:t>
            </a:r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FROM </a:t>
            </a:r>
            <a:r>
              <a:rPr lang="en-US" altLang="ko-KR" sz="200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MEMBER;</a:t>
            </a:r>
            <a:endParaRPr lang="ko-KR" altLang="en-US" sz="2000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1138" name="Rectangle 2">
            <a:hlinkClick r:id="rId2"/>
          </p:cNvPr>
          <p:cNvSpPr>
            <a:spLocks noChangeArrowheads="1"/>
          </p:cNvSpPr>
          <p:nvPr/>
        </p:nvSpPr>
        <p:spPr bwMode="blackWhite">
          <a:xfrm>
            <a:off x="1119188" y="4721225"/>
            <a:ext cx="12091987" cy="3967163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defRPr/>
            </a:pP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장바구니테이블의 회원</a:t>
            </a: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(CART_MEMBER)</a:t>
            </a:r>
            <a:r>
              <a:rPr lang="ko-KR" altLang="en-US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별 </a:t>
            </a: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COUNT</a:t>
            </a:r>
            <a:r>
              <a:rPr lang="ko-KR" altLang="en-US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집계 하시오 </a:t>
            </a: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? </a:t>
            </a:r>
          </a:p>
          <a:p>
            <a:pPr defTabSz="282575">
              <a:defRPr/>
            </a:pP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 ( Alias</a:t>
            </a:r>
            <a:r>
              <a:rPr lang="ko-KR" altLang="en-US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는 회원</a:t>
            </a: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ID, </a:t>
            </a:r>
            <a:r>
              <a:rPr lang="ko-KR" altLang="en-US" sz="2000" dirty="0" err="1" smtClean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구매수</a:t>
            </a: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(DISTINCT</a:t>
            </a:r>
            <a:r>
              <a:rPr lang="en-US" altLang="ko-KR" sz="2000" dirty="0" smtClean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), </a:t>
            </a:r>
            <a:r>
              <a:rPr lang="ko-KR" altLang="en-US" sz="2000" dirty="0" err="1" smtClean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구매수</a:t>
            </a: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 dirty="0" err="1" smtClean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구매수</a:t>
            </a: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(*) )</a:t>
            </a:r>
          </a:p>
          <a:p>
            <a:pPr defTabSz="282575">
              <a:defRPr/>
            </a:pPr>
            <a:endParaRPr lang="en-US" altLang="ko-KR" sz="2000" dirty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dirty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dirty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dirty="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dirty="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dirty="0"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212995" name="Rectangle 3"/>
          <p:cNvSpPr>
            <a:spLocks noChangeArrowheads="1"/>
          </p:cNvSpPr>
          <p:nvPr/>
        </p:nvSpPr>
        <p:spPr bwMode="blackWhite">
          <a:xfrm>
            <a:off x="1119188" y="600075"/>
            <a:ext cx="6427787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함수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(GROUP)</a:t>
            </a:r>
          </a:p>
        </p:txBody>
      </p:sp>
      <p:sp>
        <p:nvSpPr>
          <p:cNvPr id="1371140" name="Rectangle 4">
            <a:hlinkClick r:id="rId3"/>
          </p:cNvPr>
          <p:cNvSpPr>
            <a:spLocks noChangeArrowheads="1"/>
          </p:cNvSpPr>
          <p:nvPr/>
        </p:nvSpPr>
        <p:spPr bwMode="blackWhite">
          <a:xfrm>
            <a:off x="1119188" y="1317625"/>
            <a:ext cx="12091987" cy="3175000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defRPr/>
            </a:pP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회원테이블의 직업별 </a:t>
            </a: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COUNT</a:t>
            </a:r>
            <a:r>
              <a:rPr lang="ko-KR" altLang="en-US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집계 하시오 </a:t>
            </a: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? </a:t>
            </a:r>
          </a:p>
          <a:p>
            <a:pPr defTabSz="282575">
              <a:defRPr/>
            </a:pP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 ( Alias</a:t>
            </a:r>
            <a:r>
              <a:rPr lang="ko-KR" altLang="en-US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는 직업</a:t>
            </a: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 dirty="0" err="1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자료수</a:t>
            </a: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 dirty="0" err="1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자료수</a:t>
            </a: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(*) )</a:t>
            </a:r>
          </a:p>
          <a:p>
            <a:pPr defTabSz="282575">
              <a:defRPr/>
            </a:pP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</a:t>
            </a:r>
          </a:p>
          <a:p>
            <a:pPr defTabSz="282575">
              <a:defRPr/>
            </a:pPr>
            <a:endParaRPr lang="en-US" altLang="ko-KR" sz="2000" dirty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dirty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dirty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212997" name="TextBox 4"/>
          <p:cNvSpPr txBox="1">
            <a:spLocks noChangeArrowheads="1"/>
          </p:cNvSpPr>
          <p:nvPr/>
        </p:nvSpPr>
        <p:spPr bwMode="auto">
          <a:xfrm>
            <a:off x="7272338" y="1657350"/>
            <a:ext cx="4626588" cy="1631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SELECT </a:t>
            </a:r>
            <a:r>
              <a:rPr lang="en-US" altLang="ko-KR" sz="2000" smtClean="0">
                <a:latin typeface="굴림체" pitchFamily="49" charset="-127"/>
                <a:ea typeface="굴림체" pitchFamily="49" charset="-127"/>
              </a:rPr>
              <a:t>  MEM_JOB 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AS </a:t>
            </a:r>
            <a:r>
              <a:rPr lang="ko-KR" altLang="en-US" sz="2000" smtClean="0">
                <a:latin typeface="굴림체" pitchFamily="49" charset="-127"/>
                <a:ea typeface="굴림체" pitchFamily="49" charset="-127"/>
              </a:rPr>
              <a:t>직업 </a:t>
            </a:r>
            <a:endParaRPr lang="ko-KR" altLang="en-US" sz="200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     </a:t>
            </a:r>
            <a:r>
              <a:rPr lang="en-US" altLang="ko-KR" sz="2000" smtClean="0">
                <a:latin typeface="굴림체" pitchFamily="49" charset="-127"/>
                <a:ea typeface="굴림체" pitchFamily="49" charset="-127"/>
              </a:rPr>
              <a:t>,   COUNT(MEM_JOB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) AS </a:t>
            </a:r>
            <a:r>
              <a:rPr lang="ko-KR" altLang="en-US" sz="2000" err="1" smtClean="0">
                <a:latin typeface="굴림체" pitchFamily="49" charset="-127"/>
                <a:ea typeface="굴림체" pitchFamily="49" charset="-127"/>
              </a:rPr>
              <a:t>자료수</a:t>
            </a:r>
            <a:r>
              <a:rPr lang="ko-KR" altLang="en-US" sz="2000" smtClean="0">
                <a:latin typeface="굴림체" pitchFamily="49" charset="-127"/>
                <a:ea typeface="굴림체" pitchFamily="49" charset="-127"/>
              </a:rPr>
              <a:t> </a:t>
            </a:r>
            <a:endParaRPr lang="ko-KR" altLang="en-US" sz="200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     </a:t>
            </a:r>
            <a:r>
              <a:rPr lang="en-US" altLang="ko-KR" sz="2000" smtClean="0">
                <a:latin typeface="굴림체" pitchFamily="49" charset="-127"/>
                <a:ea typeface="굴림체" pitchFamily="49" charset="-127"/>
              </a:rPr>
              <a:t>,   COUNT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(*) AS "</a:t>
            </a:r>
            <a:r>
              <a:rPr lang="ko-KR" altLang="en-US" sz="2000" err="1">
                <a:latin typeface="굴림체" pitchFamily="49" charset="-127"/>
                <a:ea typeface="굴림체" pitchFamily="49" charset="-127"/>
              </a:rPr>
              <a:t>자료수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(*)"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   </a:t>
            </a:r>
          </a:p>
          <a:p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FROM </a:t>
            </a:r>
            <a:r>
              <a:rPr lang="en-US" altLang="ko-KR" sz="2000" smtClean="0">
                <a:latin typeface="굴림체" pitchFamily="49" charset="-127"/>
                <a:ea typeface="굴림체" pitchFamily="49" charset="-127"/>
              </a:rPr>
              <a:t>    MEMBER</a:t>
            </a:r>
            <a:endParaRPr lang="en-US" altLang="ko-KR" sz="200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GROUP BY MEM_JOB;</a:t>
            </a:r>
            <a:endParaRPr lang="ko-KR" altLang="en-US" sz="2000"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212998" name="TextBox 5"/>
          <p:cNvSpPr txBox="1">
            <a:spLocks noChangeArrowheads="1"/>
          </p:cNvSpPr>
          <p:nvPr/>
        </p:nvSpPr>
        <p:spPr bwMode="auto">
          <a:xfrm>
            <a:off x="5400675" y="6553200"/>
            <a:ext cx="7795724" cy="1938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SELECT </a:t>
            </a:r>
            <a:r>
              <a:rPr lang="en-US" altLang="ko-KR" sz="200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CART_MEMBER </a:t>
            </a:r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AS "</a:t>
            </a:r>
            <a:r>
              <a:rPr lang="ko-KR" altLang="en-US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회원</a:t>
            </a:r>
            <a:r>
              <a:rPr lang="en-US" altLang="ko-KR" sz="200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ID”</a:t>
            </a:r>
            <a:endParaRPr lang="en-US" altLang="ko-KR" sz="2000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</a:t>
            </a:r>
            <a:r>
              <a:rPr lang="en-US" altLang="ko-KR" sz="200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,   COUNT(DISTINCT </a:t>
            </a:r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CART_MEMBER) AS "</a:t>
            </a:r>
            <a:r>
              <a:rPr lang="ko-KR" altLang="en-US" sz="2000" err="1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자료수</a:t>
            </a:r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(DISTINCT</a:t>
            </a:r>
            <a:r>
              <a:rPr lang="en-US" altLang="ko-KR" sz="200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)”</a:t>
            </a:r>
            <a:endParaRPr lang="en-US" altLang="ko-KR" sz="2000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</a:t>
            </a:r>
            <a:r>
              <a:rPr lang="en-US" altLang="ko-KR" sz="200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,   COUNT(CART_MEMBER</a:t>
            </a:r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) AS "</a:t>
            </a:r>
            <a:r>
              <a:rPr lang="ko-KR" altLang="en-US" sz="2000" err="1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자료수</a:t>
            </a:r>
            <a:r>
              <a:rPr lang="en-US" altLang="ko-KR" sz="200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”</a:t>
            </a:r>
            <a:endParaRPr lang="ko-KR" altLang="en-US" sz="2000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</a:t>
            </a:r>
            <a:r>
              <a:rPr lang="en-US" altLang="ko-KR" sz="200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,   COUNT</a:t>
            </a:r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(*) AS "</a:t>
            </a:r>
            <a:r>
              <a:rPr lang="ko-KR" altLang="en-US" sz="2000" err="1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자료수</a:t>
            </a:r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(*)"</a:t>
            </a:r>
            <a:endParaRPr lang="ko-KR" altLang="en-US" sz="2000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FROM </a:t>
            </a:r>
            <a:r>
              <a:rPr lang="en-US" altLang="ko-KR" sz="200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CART</a:t>
            </a:r>
            <a:endParaRPr lang="en-US" altLang="ko-KR" sz="2000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GROUP BY CART_MEMBER;</a:t>
            </a:r>
            <a:endParaRPr lang="ko-KR" altLang="en-US" sz="2000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ext Box 2"/>
          <p:cNvSpPr txBox="1">
            <a:spLocks noChangeArrowheads="1"/>
          </p:cNvSpPr>
          <p:nvPr/>
        </p:nvSpPr>
        <p:spPr bwMode="auto">
          <a:xfrm>
            <a:off x="839788" y="2778125"/>
            <a:ext cx="12961937" cy="5241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457200" indent="-457200">
              <a:lnSpc>
                <a:spcPct val="160000"/>
              </a:lnSpc>
              <a:spcBef>
                <a:spcPct val="50000"/>
              </a:spcBef>
              <a:buClr>
                <a:srgbClr val="FF3300"/>
              </a:buClr>
              <a:buFont typeface="Wingdings" pitchFamily="2" charset="2"/>
              <a:buChar char="v"/>
            </a:pPr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초창기</a:t>
            </a:r>
          </a:p>
          <a:p>
            <a:pPr marL="457200" indent="-457200">
              <a:lnSpc>
                <a:spcPct val="160000"/>
              </a:lnSpc>
              <a:spcBef>
                <a:spcPct val="50000"/>
              </a:spcBef>
            </a:pPr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    </a:t>
            </a:r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-  </a:t>
            </a:r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사용자가 필요로 하는 대부분을 직접 프로그래밍하여 사용함</a:t>
            </a:r>
          </a:p>
          <a:p>
            <a:pPr marL="457200" indent="-457200">
              <a:lnSpc>
                <a:spcPct val="160000"/>
              </a:lnSpc>
              <a:spcBef>
                <a:spcPct val="50000"/>
              </a:spcBef>
            </a:pPr>
            <a:endParaRPr lang="ko-KR" altLang="en-US" sz="2400">
              <a:latin typeface="HY중고딕" pitchFamily="18" charset="-127"/>
              <a:ea typeface="HY중고딕" pitchFamily="18" charset="-127"/>
            </a:endParaRPr>
          </a:p>
          <a:p>
            <a:pPr marL="457200" indent="-457200">
              <a:lnSpc>
                <a:spcPct val="160000"/>
              </a:lnSpc>
              <a:spcBef>
                <a:spcPct val="50000"/>
              </a:spcBef>
              <a:buClr>
                <a:srgbClr val="FF3300"/>
              </a:buClr>
              <a:buFont typeface="Wingdings" pitchFamily="2" charset="2"/>
              <a:buChar char="v"/>
            </a:pPr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그 이후</a:t>
            </a:r>
          </a:p>
          <a:p>
            <a:pPr marL="457200" indent="-457200">
              <a:lnSpc>
                <a:spcPct val="160000"/>
              </a:lnSpc>
              <a:spcBef>
                <a:spcPct val="50000"/>
              </a:spcBef>
            </a:pPr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    </a:t>
            </a:r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- DBMS </a:t>
            </a:r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개발 업체의 증가로 인하여 사용자의 편의의 기능이 추가되어 제공됨</a:t>
            </a:r>
          </a:p>
          <a:p>
            <a:pPr marL="457200" indent="-457200">
              <a:lnSpc>
                <a:spcPct val="160000"/>
              </a:lnSpc>
              <a:spcBef>
                <a:spcPct val="50000"/>
              </a:spcBef>
            </a:pPr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    </a:t>
            </a:r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- DBMS </a:t>
            </a:r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판매 업체들이 부가적인 도구 형태로 지원함</a:t>
            </a:r>
          </a:p>
          <a:p>
            <a:pPr marL="457200" indent="-457200">
              <a:lnSpc>
                <a:spcPct val="160000"/>
              </a:lnSpc>
              <a:spcBef>
                <a:spcPct val="50000"/>
              </a:spcBef>
            </a:pPr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    </a:t>
            </a:r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- DBMS</a:t>
            </a:r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에서 </a:t>
            </a:r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WWW</a:t>
            </a:r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과 연동이 가능한 다양한 기능을 제공하는 데 주력함</a:t>
            </a:r>
          </a:p>
        </p:txBody>
      </p:sp>
      <p:sp>
        <p:nvSpPr>
          <p:cNvPr id="22531" name="Rectangle 3"/>
          <p:cNvSpPr>
            <a:spLocks noChangeArrowheads="1"/>
          </p:cNvSpPr>
          <p:nvPr/>
        </p:nvSpPr>
        <p:spPr bwMode="auto">
          <a:xfrm>
            <a:off x="239713" y="1338263"/>
            <a:ext cx="13801725" cy="86407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>
              <a:latin typeface="HY중고딕" pitchFamily="18" charset="-127"/>
            </a:endParaRPr>
          </a:p>
        </p:txBody>
      </p:sp>
      <p:sp>
        <p:nvSpPr>
          <p:cNvPr id="64516" name="Rectangle 4"/>
          <p:cNvSpPr>
            <a:spLocks noChangeArrowheads="1"/>
          </p:cNvSpPr>
          <p:nvPr/>
        </p:nvSpPr>
        <p:spPr bwMode="auto">
          <a:xfrm>
            <a:off x="960438" y="977900"/>
            <a:ext cx="11880850" cy="839788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rgbClr val="FFFF99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/>
          <a:p>
            <a:pPr>
              <a:defRPr/>
            </a:pPr>
            <a:r>
              <a:rPr lang="en-US" altLang="ko-KR" sz="2800">
                <a:solidFill>
                  <a:srgbClr val="A50021"/>
                </a:solidFill>
                <a:latin typeface="HY중고딕" pitchFamily="18" charset="-127"/>
                <a:ea typeface="HY중고딕" pitchFamily="18" charset="-127"/>
              </a:rPr>
              <a:t>5.2 </a:t>
            </a:r>
            <a:r>
              <a:rPr lang="ko-KR" altLang="en-US" sz="2800">
                <a:solidFill>
                  <a:srgbClr val="A50021"/>
                </a:solidFill>
                <a:latin typeface="HY중고딕" pitchFamily="18" charset="-127"/>
                <a:ea typeface="HY중고딕" pitchFamily="18" charset="-127"/>
              </a:rPr>
              <a:t>데이터베이스 시스템의 제공 기능 추가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18" name="Rectangle 2"/>
          <p:cNvSpPr>
            <a:spLocks noChangeArrowheads="1"/>
          </p:cNvSpPr>
          <p:nvPr/>
        </p:nvSpPr>
        <p:spPr bwMode="blackWhite">
          <a:xfrm>
            <a:off x="1119188" y="1244600"/>
            <a:ext cx="3024187" cy="1133475"/>
          </a:xfrm>
          <a:prstGeom prst="rect">
            <a:avLst/>
          </a:prstGeom>
          <a:solidFill>
            <a:srgbClr val="EDEEF3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altLang="ko-KR" sz="2000" dirty="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MAX(</a:t>
            </a:r>
            <a:r>
              <a:rPr lang="en-US" altLang="ko-KR" sz="2000" dirty="0" err="1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col</a:t>
            </a:r>
            <a:r>
              <a:rPr lang="en-US" altLang="ko-KR" sz="2000" dirty="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), </a:t>
            </a:r>
          </a:p>
          <a:p>
            <a:pPr algn="ctr"/>
            <a:r>
              <a:rPr lang="en-US" altLang="ko-KR" sz="2000" dirty="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MIN(</a:t>
            </a:r>
            <a:r>
              <a:rPr lang="en-US" altLang="ko-KR" sz="2000" dirty="0" err="1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col</a:t>
            </a:r>
            <a:r>
              <a:rPr lang="en-US" altLang="ko-KR" sz="2000" dirty="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)</a:t>
            </a:r>
          </a:p>
        </p:txBody>
      </p:sp>
      <p:sp>
        <p:nvSpPr>
          <p:cNvPr id="1372164" name="Rectangle 4"/>
          <p:cNvSpPr>
            <a:spLocks noChangeArrowheads="1"/>
          </p:cNvSpPr>
          <p:nvPr/>
        </p:nvSpPr>
        <p:spPr bwMode="blackWhite">
          <a:xfrm>
            <a:off x="1119188" y="2509838"/>
            <a:ext cx="12091987" cy="7691437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  </a:t>
            </a:r>
          </a:p>
          <a:p>
            <a:pPr defTabSz="282575">
              <a:buFont typeface="Wingdings" pitchFamily="2" charset="2"/>
              <a:buChar char="l"/>
              <a:defRPr/>
            </a:pPr>
            <a:endParaRPr lang="en-US" altLang="ko-KR" sz="2000" dirty="0">
              <a:latin typeface="HY중고딕" pitchFamily="18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Char char="l"/>
              <a:defRPr/>
            </a:pPr>
            <a:endParaRPr lang="en-US" altLang="ko-KR" sz="2000" dirty="0">
              <a:latin typeface="HY중고딕" pitchFamily="18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Char char="l"/>
              <a:defRPr/>
            </a:pPr>
            <a:endParaRPr lang="en-US" altLang="ko-KR" sz="2000" dirty="0">
              <a:latin typeface="HY중고딕" pitchFamily="18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Char char="l"/>
              <a:defRPr/>
            </a:pPr>
            <a:endParaRPr lang="en-US" altLang="ko-KR" sz="2000" dirty="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 dirty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 dirty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상품 중 최고판매가격과  최저판매가격</a:t>
            </a:r>
          </a:p>
          <a:p>
            <a:pPr>
              <a:defRPr/>
            </a:pPr>
            <a:r>
              <a:rPr lang="ko-KR" altLang="en-US" sz="2000" dirty="0">
                <a:latin typeface="HY중고딕" pitchFamily="18" charset="-127"/>
                <a:ea typeface="굴림체" pitchFamily="49" charset="-127"/>
              </a:rPr>
              <a:t>    </a:t>
            </a:r>
            <a:r>
              <a:rPr lang="en-US" altLang="ko-KR" sz="2000" dirty="0">
                <a:latin typeface="굴림체" pitchFamily="49" charset="-127"/>
                <a:ea typeface="굴림체" pitchFamily="49" charset="-127"/>
              </a:rPr>
              <a:t>SELECT MAX(PROD_SALE) AS </a:t>
            </a:r>
            <a:r>
              <a:rPr lang="en-US" altLang="ko-KR" sz="2000" dirty="0" smtClean="0">
                <a:latin typeface="굴림체" pitchFamily="49" charset="-127"/>
                <a:ea typeface="굴림체" pitchFamily="49" charset="-127"/>
              </a:rPr>
              <a:t>“</a:t>
            </a:r>
            <a:r>
              <a:rPr lang="ko-KR" altLang="en-US" sz="2000" dirty="0" smtClean="0">
                <a:latin typeface="굴림체" pitchFamily="49" charset="-127"/>
                <a:ea typeface="굴림체" pitchFamily="49" charset="-127"/>
              </a:rPr>
              <a:t>최고판매가</a:t>
            </a:r>
            <a:r>
              <a:rPr lang="en-US" altLang="ko-KR" sz="2000" dirty="0" smtClean="0">
                <a:latin typeface="굴림체" pitchFamily="49" charset="-127"/>
                <a:ea typeface="굴림체" pitchFamily="49" charset="-127"/>
              </a:rPr>
              <a:t>”</a:t>
            </a:r>
            <a:r>
              <a:rPr lang="ko-KR" altLang="en-US" sz="2000" dirty="0" smtClean="0">
                <a:latin typeface="굴림체" pitchFamily="49" charset="-127"/>
                <a:ea typeface="굴림체" pitchFamily="49" charset="-127"/>
              </a:rPr>
              <a:t> </a:t>
            </a:r>
            <a:endParaRPr lang="ko-KR" altLang="en-US" sz="2000" dirty="0">
              <a:latin typeface="굴림체" pitchFamily="49" charset="-127"/>
              <a:ea typeface="굴림체" pitchFamily="49" charset="-127"/>
            </a:endParaRPr>
          </a:p>
          <a:p>
            <a:pPr>
              <a:defRPr/>
            </a:pPr>
            <a:r>
              <a:rPr lang="en-US" altLang="ko-KR" sz="2000" dirty="0">
                <a:latin typeface="굴림체" pitchFamily="49" charset="-127"/>
                <a:ea typeface="굴림체" pitchFamily="49" charset="-127"/>
              </a:rPr>
              <a:t>       , MIN(PROD_SALE) </a:t>
            </a:r>
            <a:r>
              <a:rPr lang="en-US" altLang="ko-KR" sz="2000" dirty="0" smtClean="0">
                <a:latin typeface="굴림체" pitchFamily="49" charset="-127"/>
                <a:ea typeface="굴림체" pitchFamily="49" charset="-127"/>
              </a:rPr>
              <a:t> AS “</a:t>
            </a:r>
            <a:r>
              <a:rPr lang="ko-KR" altLang="en-US" sz="2000" dirty="0" smtClean="0">
                <a:latin typeface="굴림체" pitchFamily="49" charset="-127"/>
                <a:ea typeface="굴림체" pitchFamily="49" charset="-127"/>
              </a:rPr>
              <a:t>최저판매가</a:t>
            </a:r>
            <a:r>
              <a:rPr lang="en-US" altLang="ko-KR" sz="2000" dirty="0" smtClean="0">
                <a:latin typeface="굴림체" pitchFamily="49" charset="-127"/>
                <a:ea typeface="굴림체" pitchFamily="49" charset="-127"/>
              </a:rPr>
              <a:t>”</a:t>
            </a:r>
            <a:endParaRPr lang="ko-KR" altLang="en-US" sz="2000" dirty="0">
              <a:latin typeface="굴림체" pitchFamily="49" charset="-127"/>
              <a:ea typeface="굴림체" pitchFamily="49" charset="-127"/>
            </a:endParaRPr>
          </a:p>
          <a:p>
            <a:pPr>
              <a:defRPr/>
            </a:pPr>
            <a:r>
              <a:rPr lang="en-US" altLang="ko-KR" sz="2000" dirty="0">
                <a:latin typeface="굴림체" pitchFamily="49" charset="-127"/>
                <a:ea typeface="굴림체" pitchFamily="49" charset="-127"/>
              </a:rPr>
              <a:t>  FROM   PROD;</a:t>
            </a:r>
          </a:p>
          <a:p>
            <a:pPr defTabSz="282575">
              <a:defRPr/>
            </a:pPr>
            <a:endParaRPr lang="en-US" altLang="ko-KR" sz="2000" dirty="0">
              <a:latin typeface="HY중고딕" pitchFamily="18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 dirty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 dirty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상품 중 거래처별 최고매입가격과  최저매입가격</a:t>
            </a:r>
          </a:p>
          <a:p>
            <a:pPr lvl="1">
              <a:defRPr/>
            </a:pPr>
            <a:r>
              <a:rPr lang="en-US" altLang="ko-KR" sz="2000" dirty="0">
                <a:latin typeface="굴림체" pitchFamily="49" charset="-127"/>
                <a:ea typeface="굴림체" pitchFamily="49" charset="-127"/>
              </a:rPr>
              <a:t>SELECT   PROD_BUYER     AS </a:t>
            </a:r>
            <a:r>
              <a:rPr lang="en-US" altLang="ko-KR" sz="2000" dirty="0" smtClean="0">
                <a:latin typeface="굴림체" pitchFamily="49" charset="-127"/>
                <a:ea typeface="굴림체" pitchFamily="49" charset="-127"/>
              </a:rPr>
              <a:t>“</a:t>
            </a:r>
            <a:r>
              <a:rPr lang="ko-KR" altLang="en-US" sz="2000" dirty="0" smtClean="0">
                <a:latin typeface="굴림체" pitchFamily="49" charset="-127"/>
                <a:ea typeface="굴림체" pitchFamily="49" charset="-127"/>
              </a:rPr>
              <a:t>거래처</a:t>
            </a:r>
            <a:r>
              <a:rPr lang="en-US" altLang="ko-KR" sz="2000" dirty="0" smtClean="0">
                <a:latin typeface="굴림체" pitchFamily="49" charset="-127"/>
                <a:ea typeface="굴림체" pitchFamily="49" charset="-127"/>
              </a:rPr>
              <a:t>”</a:t>
            </a:r>
            <a:endParaRPr lang="ko-KR" altLang="en-US" sz="2000" dirty="0">
              <a:latin typeface="굴림체" pitchFamily="49" charset="-127"/>
              <a:ea typeface="굴림체" pitchFamily="49" charset="-127"/>
            </a:endParaRPr>
          </a:p>
          <a:p>
            <a:pPr lvl="1">
              <a:defRPr/>
            </a:pPr>
            <a:r>
              <a:rPr lang="en-US" altLang="ko-KR" sz="2000" dirty="0">
                <a:latin typeface="굴림체" pitchFamily="49" charset="-127"/>
                <a:ea typeface="굴림체" pitchFamily="49" charset="-127"/>
              </a:rPr>
              <a:t>     ,   MAX(PROD_COST) AS </a:t>
            </a:r>
            <a:r>
              <a:rPr lang="en-US" altLang="ko-KR" sz="2000" dirty="0" smtClean="0">
                <a:latin typeface="굴림체" pitchFamily="49" charset="-127"/>
                <a:ea typeface="굴림체" pitchFamily="49" charset="-127"/>
              </a:rPr>
              <a:t>“</a:t>
            </a:r>
            <a:r>
              <a:rPr lang="ko-KR" altLang="en-US" sz="2000" dirty="0" smtClean="0">
                <a:latin typeface="굴림체" pitchFamily="49" charset="-127"/>
                <a:ea typeface="굴림체" pitchFamily="49" charset="-127"/>
              </a:rPr>
              <a:t>최고매입가</a:t>
            </a:r>
            <a:r>
              <a:rPr lang="en-US" altLang="ko-KR" sz="2000" dirty="0" smtClean="0">
                <a:latin typeface="굴림체" pitchFamily="49" charset="-127"/>
                <a:ea typeface="굴림체" pitchFamily="49" charset="-127"/>
              </a:rPr>
              <a:t>“</a:t>
            </a:r>
            <a:endParaRPr lang="ko-KR" altLang="en-US" sz="2000" dirty="0">
              <a:latin typeface="굴림체" pitchFamily="49" charset="-127"/>
              <a:ea typeface="굴림체" pitchFamily="49" charset="-127"/>
            </a:endParaRPr>
          </a:p>
          <a:p>
            <a:pPr lvl="1">
              <a:defRPr/>
            </a:pPr>
            <a:r>
              <a:rPr lang="en-US" altLang="ko-KR" sz="2000" dirty="0">
                <a:latin typeface="굴림체" pitchFamily="49" charset="-127"/>
                <a:ea typeface="굴림체" pitchFamily="49" charset="-127"/>
              </a:rPr>
              <a:t>     ,   MIN(PROD_COST) AS </a:t>
            </a:r>
            <a:r>
              <a:rPr lang="en-US" altLang="ko-KR" sz="2000" dirty="0" smtClean="0">
                <a:latin typeface="굴림체" pitchFamily="49" charset="-127"/>
                <a:ea typeface="굴림체" pitchFamily="49" charset="-127"/>
              </a:rPr>
              <a:t>“</a:t>
            </a:r>
            <a:r>
              <a:rPr lang="ko-KR" altLang="en-US" sz="2000" dirty="0" smtClean="0">
                <a:latin typeface="굴림체" pitchFamily="49" charset="-127"/>
                <a:ea typeface="굴림체" pitchFamily="49" charset="-127"/>
              </a:rPr>
              <a:t>최저매입가</a:t>
            </a:r>
            <a:r>
              <a:rPr lang="en-US" altLang="ko-KR" sz="2000" dirty="0" smtClean="0">
                <a:latin typeface="굴림체" pitchFamily="49" charset="-127"/>
                <a:ea typeface="굴림체" pitchFamily="49" charset="-127"/>
              </a:rPr>
              <a:t>”</a:t>
            </a:r>
            <a:endParaRPr lang="ko-KR" altLang="en-US" sz="2000" dirty="0">
              <a:latin typeface="굴림체" pitchFamily="49" charset="-127"/>
              <a:ea typeface="굴림체" pitchFamily="49" charset="-127"/>
            </a:endParaRPr>
          </a:p>
          <a:p>
            <a:pPr lvl="1">
              <a:defRPr/>
            </a:pPr>
            <a:r>
              <a:rPr lang="en-US" altLang="ko-KR" sz="2000" dirty="0">
                <a:latin typeface="굴림체" pitchFamily="49" charset="-127"/>
                <a:ea typeface="굴림체" pitchFamily="49" charset="-127"/>
              </a:rPr>
              <a:t>FROM     PROD</a:t>
            </a:r>
          </a:p>
          <a:p>
            <a:pPr lvl="1">
              <a:defRPr/>
            </a:pPr>
            <a:r>
              <a:rPr lang="en-US" altLang="ko-KR" sz="2000" dirty="0">
                <a:latin typeface="굴림체" pitchFamily="49" charset="-127"/>
                <a:ea typeface="굴림체" pitchFamily="49" charset="-127"/>
              </a:rPr>
              <a:t>GROUP BY PROD_BUYER;</a:t>
            </a:r>
          </a:p>
        </p:txBody>
      </p:sp>
      <p:sp>
        <p:nvSpPr>
          <p:cNvPr id="214021" name="Rectangle 5"/>
          <p:cNvSpPr>
            <a:spLocks noChangeArrowheads="1"/>
          </p:cNvSpPr>
          <p:nvPr/>
        </p:nvSpPr>
        <p:spPr bwMode="blackWhite">
          <a:xfrm>
            <a:off x="1119188" y="600075"/>
            <a:ext cx="6427787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함수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(GROUP)</a:t>
            </a:r>
          </a:p>
        </p:txBody>
      </p:sp>
      <p:sp>
        <p:nvSpPr>
          <p:cNvPr id="214022" name="TextBox 5"/>
          <p:cNvSpPr txBox="1">
            <a:spLocks noChangeArrowheads="1"/>
          </p:cNvSpPr>
          <p:nvPr/>
        </p:nvSpPr>
        <p:spPr bwMode="auto">
          <a:xfrm>
            <a:off x="1800300" y="3456459"/>
            <a:ext cx="3598862" cy="1477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dirty="0">
                <a:latin typeface="굴림체" pitchFamily="49" charset="-127"/>
                <a:ea typeface="굴림체" pitchFamily="49" charset="-127"/>
              </a:rPr>
              <a:t>SELECT MAX(DISTINCT PROD_COST)</a:t>
            </a:r>
          </a:p>
          <a:p>
            <a:r>
              <a:rPr lang="en-US" altLang="ko-KR" dirty="0">
                <a:latin typeface="굴림체" pitchFamily="49" charset="-127"/>
                <a:ea typeface="굴림체" pitchFamily="49" charset="-127"/>
              </a:rPr>
              <a:t>     , MAX(PROD_COST)</a:t>
            </a:r>
          </a:p>
          <a:p>
            <a:r>
              <a:rPr lang="en-US" altLang="ko-KR" dirty="0">
                <a:latin typeface="굴림체" pitchFamily="49" charset="-127"/>
                <a:ea typeface="굴림체" pitchFamily="49" charset="-127"/>
              </a:rPr>
              <a:t>     , MIN(DISTINCT PROD_COST)</a:t>
            </a:r>
          </a:p>
          <a:p>
            <a:r>
              <a:rPr lang="en-US" altLang="ko-KR" dirty="0">
                <a:latin typeface="굴림체" pitchFamily="49" charset="-127"/>
                <a:ea typeface="굴림체" pitchFamily="49" charset="-127"/>
              </a:rPr>
              <a:t>     , MIN(PROD_COST)</a:t>
            </a:r>
          </a:p>
          <a:p>
            <a:r>
              <a:rPr lang="en-US" altLang="ko-KR" dirty="0">
                <a:latin typeface="굴림체" pitchFamily="49" charset="-127"/>
                <a:ea typeface="굴림체" pitchFamily="49" charset="-127"/>
              </a:rPr>
              <a:t>FROM   PROD;</a:t>
            </a:r>
            <a:endParaRPr lang="ko-KR" altLang="en-US" dirty="0"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214019" name="Rectangle 3"/>
          <p:cNvSpPr>
            <a:spLocks noChangeArrowheads="1"/>
          </p:cNvSpPr>
          <p:nvPr/>
        </p:nvSpPr>
        <p:spPr bwMode="blackWhite">
          <a:xfrm>
            <a:off x="4143375" y="1244600"/>
            <a:ext cx="9067800" cy="149177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r>
              <a:rPr lang="ko-KR" altLang="en-US" sz="2000" dirty="0">
                <a:latin typeface="HY중고딕" pitchFamily="18" charset="-127"/>
                <a:ea typeface="굴림체" pitchFamily="49" charset="-127"/>
              </a:rPr>
              <a:t>조회 범위 내 해당 </a:t>
            </a:r>
            <a:r>
              <a:rPr lang="ko-KR" altLang="en-US" sz="2000" dirty="0" err="1">
                <a:latin typeface="HY중고딕" pitchFamily="18" charset="-127"/>
                <a:ea typeface="굴림체" pitchFamily="49" charset="-127"/>
              </a:rPr>
              <a:t>컬럼</a:t>
            </a:r>
            <a:r>
              <a:rPr lang="ko-KR" altLang="en-US" sz="2000" dirty="0">
                <a:latin typeface="HY중고딕" pitchFamily="18" charset="-127"/>
                <a:ea typeface="굴림체" pitchFamily="49" charset="-127"/>
              </a:rPr>
              <a:t> 들 중  최대 값과  최소 </a:t>
            </a:r>
            <a:r>
              <a:rPr lang="ko-KR" altLang="en-US" sz="2000" dirty="0" smtClean="0">
                <a:latin typeface="HY중고딕" pitchFamily="18" charset="-127"/>
                <a:ea typeface="굴림체" pitchFamily="49" charset="-127"/>
              </a:rPr>
              <a:t>값</a:t>
            </a:r>
            <a:endParaRPr lang="en-US" altLang="ko-KR" sz="2000" dirty="0" smtClean="0">
              <a:latin typeface="HY중고딕" pitchFamily="18" charset="-127"/>
              <a:ea typeface="굴림체" pitchFamily="49" charset="-127"/>
            </a:endParaRPr>
          </a:p>
          <a:p>
            <a:r>
              <a:rPr lang="ko-KR" altLang="en-US" sz="2000" dirty="0" smtClean="0">
                <a:latin typeface="HY중고딕" pitchFamily="18" charset="-127"/>
                <a:ea typeface="굴림체" pitchFamily="49" charset="-127"/>
              </a:rPr>
              <a:t>원리 </a:t>
            </a:r>
            <a:r>
              <a:rPr lang="en-US" altLang="ko-KR" sz="2000" dirty="0" smtClean="0">
                <a:latin typeface="HY중고딕" pitchFamily="18" charset="-127"/>
                <a:ea typeface="굴림체" pitchFamily="49" charset="-127"/>
              </a:rPr>
              <a:t>: </a:t>
            </a:r>
            <a:r>
              <a:rPr lang="ko-KR" altLang="en-US" sz="2000" dirty="0" smtClean="0">
                <a:latin typeface="HY중고딕" pitchFamily="18" charset="-127"/>
                <a:ea typeface="굴림체" pitchFamily="49" charset="-127"/>
              </a:rPr>
              <a:t>여러 건의 데이터를 순서대로 정렬 후 그 중에서 최댓값</a:t>
            </a:r>
            <a:r>
              <a:rPr lang="en-US" altLang="ko-KR" sz="2000" dirty="0" smtClean="0">
                <a:latin typeface="HY중고딕" pitchFamily="18" charset="-127"/>
                <a:ea typeface="굴림체" pitchFamily="49" charset="-127"/>
              </a:rPr>
              <a:t>/</a:t>
            </a:r>
            <a:r>
              <a:rPr lang="ko-KR" altLang="en-US" sz="2000" dirty="0" smtClean="0">
                <a:latin typeface="HY중고딕" pitchFamily="18" charset="-127"/>
                <a:ea typeface="굴림체" pitchFamily="49" charset="-127"/>
              </a:rPr>
              <a:t>최솟값 추출</a:t>
            </a:r>
            <a:r>
              <a:rPr lang="en-US" altLang="ko-KR" sz="2000" dirty="0" smtClean="0">
                <a:latin typeface="HY중고딕" pitchFamily="18" charset="-127"/>
                <a:ea typeface="굴림체" pitchFamily="49" charset="-127"/>
              </a:rPr>
              <a:t>. </a:t>
            </a:r>
            <a:r>
              <a:rPr lang="ko-KR" altLang="en-US" sz="2000" dirty="0" smtClean="0">
                <a:latin typeface="HY중고딕" pitchFamily="18" charset="-127"/>
                <a:ea typeface="굴림체" pitchFamily="49" charset="-127"/>
              </a:rPr>
              <a:t>따라서 시간이 오래 걸리는 함수 중 한 가지이므로 사용 시 주의가 필요함</a:t>
            </a:r>
            <a:r>
              <a:rPr lang="en-US" altLang="ko-KR" sz="2000" dirty="0" smtClean="0">
                <a:latin typeface="HY중고딕" pitchFamily="18" charset="-127"/>
                <a:ea typeface="굴림체" pitchFamily="49" charset="-127"/>
              </a:rPr>
              <a:t>. </a:t>
            </a:r>
            <a:r>
              <a:rPr lang="ko-KR" altLang="en-US" sz="2000" dirty="0" smtClean="0">
                <a:latin typeface="HY중고딕" pitchFamily="18" charset="-127"/>
                <a:ea typeface="굴림체" pitchFamily="49" charset="-127"/>
              </a:rPr>
              <a:t>대신 인덱스를 활용하는 것이 좋음</a:t>
            </a:r>
            <a:r>
              <a:rPr lang="en-US" altLang="ko-KR" sz="2000" dirty="0" smtClean="0">
                <a:latin typeface="HY중고딕" pitchFamily="18" charset="-127"/>
                <a:ea typeface="굴림체" pitchFamily="49" charset="-127"/>
              </a:rPr>
              <a:t>.</a:t>
            </a:r>
            <a:endParaRPr lang="ko-KR" altLang="en-US" sz="2000" dirty="0">
              <a:latin typeface="HY중고딕" pitchFamily="18" charset="-127"/>
              <a:ea typeface="굴림체" pitchFamily="49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3186" name="Rectangle 2">
            <a:hlinkClick r:id="rId2"/>
          </p:cNvPr>
          <p:cNvSpPr>
            <a:spLocks noChangeArrowheads="1"/>
          </p:cNvSpPr>
          <p:nvPr/>
        </p:nvSpPr>
        <p:spPr bwMode="blackWhite">
          <a:xfrm>
            <a:off x="1119188" y="1320800"/>
            <a:ext cx="12091987" cy="4532313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defRPr/>
            </a:pP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장바구니테이블의 </a:t>
            </a:r>
            <a:r>
              <a:rPr lang="ko-KR" altLang="en-US" sz="2000" dirty="0" err="1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회원별</a:t>
            </a:r>
            <a:r>
              <a:rPr lang="ko-KR" altLang="en-US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최대구매수량을 검색 하시오 </a:t>
            </a: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? </a:t>
            </a:r>
          </a:p>
          <a:p>
            <a:pPr defTabSz="282575">
              <a:defRPr/>
            </a:pP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 ( Alias</a:t>
            </a:r>
            <a:r>
              <a:rPr lang="ko-KR" altLang="en-US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는 회원</a:t>
            </a: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ID, </a:t>
            </a:r>
            <a:r>
              <a:rPr lang="ko-KR" altLang="en-US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최대수량</a:t>
            </a: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최소수량 </a:t>
            </a: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)</a:t>
            </a:r>
          </a:p>
          <a:p>
            <a:pPr>
              <a:defRPr/>
            </a:pP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</a:t>
            </a:r>
            <a:r>
              <a:rPr lang="en-US" altLang="ko-KR" sz="2000" dirty="0">
                <a:latin typeface="굴림체" pitchFamily="49" charset="-127"/>
                <a:ea typeface="굴림체" pitchFamily="49" charset="-127"/>
              </a:rPr>
              <a:t>SELECT   CART_MEMBER            AS "</a:t>
            </a:r>
            <a:r>
              <a:rPr lang="ko-KR" altLang="en-US" sz="2000" dirty="0">
                <a:latin typeface="굴림체" pitchFamily="49" charset="-127"/>
                <a:ea typeface="굴림체" pitchFamily="49" charset="-127"/>
              </a:rPr>
              <a:t>회원</a:t>
            </a:r>
            <a:r>
              <a:rPr lang="en-US" altLang="ko-KR" sz="2000" dirty="0">
                <a:latin typeface="굴림체" pitchFamily="49" charset="-127"/>
                <a:ea typeface="굴림체" pitchFamily="49" charset="-127"/>
              </a:rPr>
              <a:t>ID"</a:t>
            </a:r>
          </a:p>
          <a:p>
            <a:pPr>
              <a:defRPr/>
            </a:pPr>
            <a:r>
              <a:rPr lang="en-US" altLang="ko-KR" sz="2000" dirty="0">
                <a:latin typeface="굴림체" pitchFamily="49" charset="-127"/>
                <a:ea typeface="굴림체" pitchFamily="49" charset="-127"/>
              </a:rPr>
              <a:t>      ,   MAX(DISTINCT CART_QTY) AS "</a:t>
            </a:r>
            <a:r>
              <a:rPr lang="ko-KR" altLang="en-US" sz="2000" dirty="0">
                <a:latin typeface="굴림체" pitchFamily="49" charset="-127"/>
                <a:ea typeface="굴림체" pitchFamily="49" charset="-127"/>
              </a:rPr>
              <a:t>최대수량</a:t>
            </a:r>
            <a:r>
              <a:rPr lang="en-US" altLang="ko-KR" sz="2000" dirty="0">
                <a:latin typeface="굴림체" pitchFamily="49" charset="-127"/>
                <a:ea typeface="굴림체" pitchFamily="49" charset="-127"/>
              </a:rPr>
              <a:t>(DISTINCT)"</a:t>
            </a:r>
          </a:p>
          <a:p>
            <a:pPr>
              <a:defRPr/>
            </a:pPr>
            <a:r>
              <a:rPr lang="en-US" altLang="ko-KR" sz="2000" dirty="0">
                <a:latin typeface="굴림체" pitchFamily="49" charset="-127"/>
                <a:ea typeface="굴림체" pitchFamily="49" charset="-127"/>
              </a:rPr>
              <a:t>      ,   MAX(CART_QTY)          AS "</a:t>
            </a:r>
            <a:r>
              <a:rPr lang="ko-KR" altLang="en-US" sz="2000" dirty="0">
                <a:latin typeface="굴림체" pitchFamily="49" charset="-127"/>
                <a:ea typeface="굴림체" pitchFamily="49" charset="-127"/>
              </a:rPr>
              <a:t>최대수량</a:t>
            </a:r>
            <a:r>
              <a:rPr lang="en-US" altLang="ko-KR" sz="2000" dirty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 dirty="0">
              <a:latin typeface="굴림체" pitchFamily="49" charset="-127"/>
              <a:ea typeface="굴림체" pitchFamily="49" charset="-127"/>
            </a:endParaRPr>
          </a:p>
          <a:p>
            <a:pPr>
              <a:defRPr/>
            </a:pPr>
            <a:r>
              <a:rPr lang="en-US" altLang="ko-KR" sz="2000" dirty="0">
                <a:latin typeface="굴림체" pitchFamily="49" charset="-127"/>
                <a:ea typeface="굴림체" pitchFamily="49" charset="-127"/>
              </a:rPr>
              <a:t>      ,   MIN(DISTINCT CART_QTY) AS "</a:t>
            </a:r>
            <a:r>
              <a:rPr lang="ko-KR" altLang="en-US" sz="2000" dirty="0">
                <a:latin typeface="굴림체" pitchFamily="49" charset="-127"/>
                <a:ea typeface="굴림체" pitchFamily="49" charset="-127"/>
              </a:rPr>
              <a:t>최소수량</a:t>
            </a:r>
            <a:r>
              <a:rPr lang="en-US" altLang="ko-KR" sz="2000" dirty="0">
                <a:latin typeface="굴림체" pitchFamily="49" charset="-127"/>
                <a:ea typeface="굴림체" pitchFamily="49" charset="-127"/>
              </a:rPr>
              <a:t>(DISTINCT)"</a:t>
            </a:r>
          </a:p>
          <a:p>
            <a:pPr>
              <a:defRPr/>
            </a:pPr>
            <a:r>
              <a:rPr lang="en-US" altLang="ko-KR" sz="2000" dirty="0">
                <a:latin typeface="굴림체" pitchFamily="49" charset="-127"/>
                <a:ea typeface="굴림체" pitchFamily="49" charset="-127"/>
              </a:rPr>
              <a:t>      ,   MIN(CART_QTY)          AS "</a:t>
            </a:r>
            <a:r>
              <a:rPr lang="ko-KR" altLang="en-US" sz="2000" dirty="0">
                <a:latin typeface="굴림체" pitchFamily="49" charset="-127"/>
                <a:ea typeface="굴림체" pitchFamily="49" charset="-127"/>
              </a:rPr>
              <a:t>최소수량</a:t>
            </a:r>
            <a:r>
              <a:rPr lang="en-US" altLang="ko-KR" sz="2000" dirty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 dirty="0">
              <a:latin typeface="굴림체" pitchFamily="49" charset="-127"/>
              <a:ea typeface="굴림체" pitchFamily="49" charset="-127"/>
            </a:endParaRPr>
          </a:p>
          <a:p>
            <a:pPr>
              <a:defRPr/>
            </a:pPr>
            <a:r>
              <a:rPr lang="en-US" altLang="ko-KR" sz="2000" dirty="0">
                <a:latin typeface="굴림체" pitchFamily="49" charset="-127"/>
                <a:ea typeface="굴림체" pitchFamily="49" charset="-127"/>
              </a:rPr>
              <a:t> FROM     CART</a:t>
            </a:r>
          </a:p>
          <a:p>
            <a:pPr>
              <a:defRPr/>
            </a:pPr>
            <a:r>
              <a:rPr lang="en-US" altLang="ko-KR" sz="2000" dirty="0">
                <a:latin typeface="굴림체" pitchFamily="49" charset="-127"/>
                <a:ea typeface="굴림체" pitchFamily="49" charset="-127"/>
              </a:rPr>
              <a:t> GROUP BY CART_MEMBER;</a:t>
            </a:r>
          </a:p>
        </p:txBody>
      </p:sp>
      <p:sp>
        <p:nvSpPr>
          <p:cNvPr id="1373187" name="Rectangle 3">
            <a:hlinkClick r:id="rId3"/>
          </p:cNvPr>
          <p:cNvSpPr>
            <a:spLocks noChangeArrowheads="1"/>
          </p:cNvSpPr>
          <p:nvPr/>
        </p:nvSpPr>
        <p:spPr bwMode="blackWhite">
          <a:xfrm>
            <a:off x="1057232" y="6115055"/>
            <a:ext cx="12091987" cy="4200525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defRPr/>
            </a:pP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오늘이 </a:t>
            </a: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2005</a:t>
            </a:r>
            <a:r>
              <a:rPr lang="ko-KR" altLang="en-US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년도</a:t>
            </a: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7</a:t>
            </a:r>
            <a:r>
              <a:rPr lang="ko-KR" altLang="en-US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월</a:t>
            </a: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11</a:t>
            </a:r>
            <a:r>
              <a:rPr lang="ko-KR" altLang="en-US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일이라 가정하고 장바구니테이블에 발생될 </a:t>
            </a:r>
          </a:p>
          <a:p>
            <a:pPr defTabSz="282575">
              <a:defRPr/>
            </a:pPr>
            <a:r>
              <a:rPr lang="ko-KR" altLang="en-US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추가주문번호를 검색 하시오 </a:t>
            </a: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? </a:t>
            </a:r>
          </a:p>
          <a:p>
            <a:pPr defTabSz="282575">
              <a:defRPr/>
            </a:pP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 ( Alias</a:t>
            </a:r>
            <a:r>
              <a:rPr lang="ko-KR" altLang="en-US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는 최고치주문번호</a:t>
            </a: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추가주문번호 </a:t>
            </a: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)</a:t>
            </a:r>
          </a:p>
          <a:p>
            <a:pPr defTabSz="282575">
              <a:defRPr/>
            </a:pPr>
            <a:endParaRPr lang="en-US" altLang="ko-KR" sz="2000" dirty="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dirty="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dirty="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dirty="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dirty="0"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215044" name="Rectangle 4"/>
          <p:cNvSpPr>
            <a:spLocks noChangeArrowheads="1"/>
          </p:cNvSpPr>
          <p:nvPr/>
        </p:nvSpPr>
        <p:spPr bwMode="blackWhite">
          <a:xfrm>
            <a:off x="1119188" y="600075"/>
            <a:ext cx="6427787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함수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(GROUP)</a:t>
            </a:r>
          </a:p>
        </p:txBody>
      </p:sp>
      <p:sp>
        <p:nvSpPr>
          <p:cNvPr id="215045" name="직사각형 4"/>
          <p:cNvSpPr>
            <a:spLocks noChangeArrowheads="1"/>
          </p:cNvSpPr>
          <p:nvPr/>
        </p:nvSpPr>
        <p:spPr bwMode="auto">
          <a:xfrm>
            <a:off x="1368425" y="7896225"/>
            <a:ext cx="7200900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SELECT  MAX(CART_NO)            AS "</a:t>
            </a:r>
            <a:r>
              <a:rPr lang="ko-KR" altLang="en-US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최고치주문번호</a:t>
            </a:r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,  MAX(CART_NO) + 1        AS "</a:t>
            </a:r>
            <a:r>
              <a:rPr lang="ko-KR" altLang="en-US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추가주문번호</a:t>
            </a:r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"</a:t>
            </a:r>
            <a:r>
              <a:rPr lang="ko-KR" altLang="en-US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</a:t>
            </a:r>
          </a:p>
          <a:p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FROM    CART</a:t>
            </a:r>
          </a:p>
          <a:p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WHERE   </a:t>
            </a:r>
            <a:r>
              <a:rPr lang="en-US" altLang="ko-KR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SUBSTR(CART_NO,1,8) </a:t>
            </a:r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= '20050711';</a:t>
            </a:r>
            <a:endParaRPr lang="ko-KR" altLang="en-US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66" name="Rectangle 2"/>
          <p:cNvSpPr>
            <a:spLocks noChangeArrowheads="1"/>
          </p:cNvSpPr>
          <p:nvPr/>
        </p:nvSpPr>
        <p:spPr bwMode="blackWhite">
          <a:xfrm>
            <a:off x="1119188" y="600075"/>
            <a:ext cx="6427787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함수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(GROUP)</a:t>
            </a:r>
          </a:p>
        </p:txBody>
      </p:sp>
      <p:sp>
        <p:nvSpPr>
          <p:cNvPr id="216067" name="Rectangle 3"/>
          <p:cNvSpPr>
            <a:spLocks noChangeArrowheads="1"/>
          </p:cNvSpPr>
          <p:nvPr/>
        </p:nvSpPr>
        <p:spPr bwMode="blackWhite">
          <a:xfrm>
            <a:off x="1119188" y="1244600"/>
            <a:ext cx="3024187" cy="641350"/>
          </a:xfrm>
          <a:prstGeom prst="rect">
            <a:avLst/>
          </a:prstGeom>
          <a:solidFill>
            <a:srgbClr val="EDEEF3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altLang="ko-KR" sz="2000" dirty="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SUM(column)</a:t>
            </a:r>
          </a:p>
        </p:txBody>
      </p:sp>
      <p:sp>
        <p:nvSpPr>
          <p:cNvPr id="216068" name="Rectangle 4"/>
          <p:cNvSpPr>
            <a:spLocks noChangeArrowheads="1"/>
          </p:cNvSpPr>
          <p:nvPr/>
        </p:nvSpPr>
        <p:spPr bwMode="blackWhite">
          <a:xfrm>
            <a:off x="4143375" y="1244600"/>
            <a:ext cx="9067800" cy="64135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r>
              <a:rPr lang="ko-KR" altLang="en-US" sz="2000" dirty="0">
                <a:latin typeface="HY중고딕" pitchFamily="18" charset="-127"/>
                <a:ea typeface="굴림체" pitchFamily="49" charset="-127"/>
              </a:rPr>
              <a:t>조회 범위 내 해당 </a:t>
            </a:r>
            <a:r>
              <a:rPr lang="ko-KR" altLang="en-US" sz="2000" dirty="0" err="1">
                <a:latin typeface="HY중고딕" pitchFamily="18" charset="-127"/>
                <a:ea typeface="굴림체" pitchFamily="49" charset="-127"/>
              </a:rPr>
              <a:t>컬럼</a:t>
            </a:r>
            <a:r>
              <a:rPr lang="ko-KR" altLang="en-US" sz="2000" dirty="0">
                <a:latin typeface="HY중고딕" pitchFamily="18" charset="-127"/>
                <a:ea typeface="굴림체" pitchFamily="49" charset="-127"/>
              </a:rPr>
              <a:t> 들의 합계</a:t>
            </a:r>
          </a:p>
        </p:txBody>
      </p:sp>
      <p:sp>
        <p:nvSpPr>
          <p:cNvPr id="1374213" name="Rectangle 5"/>
          <p:cNvSpPr>
            <a:spLocks noChangeArrowheads="1"/>
          </p:cNvSpPr>
          <p:nvPr/>
        </p:nvSpPr>
        <p:spPr bwMode="blackWhite">
          <a:xfrm>
            <a:off x="1119188" y="1997075"/>
            <a:ext cx="12091987" cy="8324850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 dirty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상품테이블</a:t>
            </a:r>
            <a:r>
              <a:rPr lang="en-US" altLang="ko-KR" sz="2000" dirty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(PROD)</a:t>
            </a:r>
            <a:r>
              <a:rPr lang="ko-KR" altLang="en-US" sz="2000" dirty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의 매입가</a:t>
            </a:r>
            <a:r>
              <a:rPr lang="en-US" altLang="ko-KR" sz="2000" dirty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(PROD_COST)</a:t>
            </a:r>
            <a:r>
              <a:rPr lang="ko-KR" altLang="en-US" sz="2000" dirty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의 총합계 값</a:t>
            </a:r>
          </a:p>
          <a:p>
            <a:pPr defTabSz="282575">
              <a:buFont typeface="Wingdings" pitchFamily="2" charset="2"/>
              <a:buNone/>
              <a:defRPr/>
            </a:pPr>
            <a:r>
              <a:rPr lang="ko-KR" altLang="en-US" sz="2000" dirty="0">
                <a:latin typeface="HY중고딕" pitchFamily="18" charset="-127"/>
                <a:ea typeface="굴림체" pitchFamily="49" charset="-127"/>
              </a:rPr>
              <a:t>    </a:t>
            </a:r>
            <a:endParaRPr lang="en-US" altLang="ko-KR" sz="2000" dirty="0">
              <a:latin typeface="HY중고딕" pitchFamily="18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None/>
              <a:defRPr/>
            </a:pPr>
            <a:endParaRPr lang="en-US" altLang="ko-KR" sz="2000" dirty="0">
              <a:latin typeface="HY중고딕" pitchFamily="18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None/>
              <a:defRPr/>
            </a:pPr>
            <a:endParaRPr lang="en-US" altLang="ko-KR" sz="2000" dirty="0">
              <a:latin typeface="HY중고딕" pitchFamily="18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 dirty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 dirty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상품테이블</a:t>
            </a:r>
            <a:r>
              <a:rPr lang="en-US" altLang="ko-KR" sz="2000" dirty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(PROD)</a:t>
            </a:r>
            <a:r>
              <a:rPr lang="ko-KR" altLang="en-US" sz="2000" dirty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의 판매가</a:t>
            </a:r>
            <a:r>
              <a:rPr lang="en-US" altLang="ko-KR" sz="2000" dirty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(PROD_SALE)</a:t>
            </a:r>
            <a:r>
              <a:rPr lang="ko-KR" altLang="en-US" sz="2000" dirty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의 총합계 값</a:t>
            </a:r>
          </a:p>
          <a:p>
            <a:pPr defTabSz="282575">
              <a:defRPr/>
            </a:pPr>
            <a:r>
              <a:rPr lang="ko-KR" altLang="en-US" sz="2000" dirty="0">
                <a:latin typeface="HY중고딕" pitchFamily="18" charset="-127"/>
                <a:ea typeface="굴림체" pitchFamily="49" charset="-127"/>
              </a:rPr>
              <a:t>    </a:t>
            </a:r>
            <a:endParaRPr lang="en-US" altLang="ko-KR" sz="2000" dirty="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dirty="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dirty="0">
              <a:latin typeface="HY중고딕" pitchFamily="18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 dirty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 dirty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상품테이블</a:t>
            </a:r>
            <a:r>
              <a:rPr lang="en-US" altLang="ko-KR" sz="2000" dirty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(PROD)</a:t>
            </a:r>
            <a:r>
              <a:rPr lang="ko-KR" altLang="en-US" sz="2000" dirty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의 상품분류</a:t>
            </a:r>
            <a:r>
              <a:rPr lang="en-US" altLang="ko-KR" sz="2000" dirty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(PROD_LGU)</a:t>
            </a:r>
            <a:r>
              <a:rPr lang="ko-KR" altLang="en-US" sz="2000" dirty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별 </a:t>
            </a:r>
            <a:endParaRPr lang="en-US" altLang="ko-KR" sz="2000" dirty="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 dirty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 </a:t>
            </a:r>
            <a:r>
              <a:rPr lang="ko-KR" altLang="en-US" sz="2000" dirty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판매가</a:t>
            </a:r>
            <a:r>
              <a:rPr lang="en-US" altLang="ko-KR" sz="2000" dirty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(PROD_SALE)</a:t>
            </a:r>
            <a:r>
              <a:rPr lang="ko-KR" altLang="en-US" sz="2000" dirty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합계 값</a:t>
            </a:r>
          </a:p>
          <a:p>
            <a:pPr defTabSz="282575">
              <a:defRPr/>
            </a:pPr>
            <a:r>
              <a:rPr lang="ko-KR" altLang="en-US" sz="2000" dirty="0">
                <a:latin typeface="HY중고딕" pitchFamily="18" charset="-127"/>
                <a:ea typeface="굴림체" pitchFamily="49" charset="-127"/>
              </a:rPr>
              <a:t>    </a:t>
            </a:r>
            <a:endParaRPr lang="en-US" altLang="ko-KR" sz="2000" dirty="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dirty="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dirty="0">
              <a:latin typeface="HY중고딕" pitchFamily="18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 dirty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 dirty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상품입고테이블의 상품별 입고수량의 합계 값</a:t>
            </a:r>
            <a:endParaRPr lang="en-US" altLang="ko-KR" sz="2000" dirty="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Char char="l"/>
              <a:defRPr/>
            </a:pPr>
            <a:endParaRPr lang="en-US" altLang="ko-KR" sz="2000" dirty="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Char char="l"/>
              <a:defRPr/>
            </a:pPr>
            <a:endParaRPr lang="en-US" altLang="ko-KR" sz="2000" dirty="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Char char="l"/>
              <a:defRPr/>
            </a:pPr>
            <a:endParaRPr lang="en-US" altLang="ko-KR" sz="2000" dirty="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Char char="l"/>
              <a:defRPr/>
            </a:pPr>
            <a:endParaRPr lang="en-US" altLang="ko-KR" sz="2000" dirty="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Char char="l"/>
              <a:defRPr/>
            </a:pPr>
            <a:endParaRPr lang="en-US" altLang="ko-KR" sz="2000" dirty="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Char char="l"/>
              <a:defRPr/>
            </a:pPr>
            <a:endParaRPr lang="en-US" altLang="ko-KR" sz="2000" dirty="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Char char="l"/>
              <a:defRPr/>
            </a:pPr>
            <a:endParaRPr lang="en-US" altLang="ko-KR" sz="2000" dirty="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Char char="l"/>
              <a:defRPr/>
            </a:pPr>
            <a:endParaRPr lang="en-US" altLang="ko-KR" sz="2000" dirty="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Char char="l"/>
              <a:defRPr/>
            </a:pPr>
            <a:endParaRPr lang="en-US" altLang="ko-KR" sz="2000" dirty="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Char char="l"/>
              <a:defRPr/>
            </a:pPr>
            <a:endParaRPr lang="ko-KR" altLang="en-US" sz="2000" dirty="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ko-KR" altLang="en-US" sz="2000" dirty="0">
                <a:latin typeface="HY중고딕" pitchFamily="18" charset="-127"/>
                <a:ea typeface="굴림체" pitchFamily="49" charset="-127"/>
              </a:rPr>
              <a:t>    </a:t>
            </a:r>
            <a:endParaRPr lang="en-US" altLang="ko-KR" sz="2000" dirty="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dirty="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dirty="0"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216070" name="TextBox 5"/>
          <p:cNvSpPr txBox="1">
            <a:spLocks noChangeArrowheads="1"/>
          </p:cNvSpPr>
          <p:nvPr/>
        </p:nvSpPr>
        <p:spPr bwMode="auto">
          <a:xfrm>
            <a:off x="8137525" y="1997075"/>
            <a:ext cx="4110038" cy="10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2000" dirty="0">
                <a:latin typeface="굴림체" pitchFamily="49" charset="-127"/>
                <a:ea typeface="굴림체" pitchFamily="49" charset="-127"/>
              </a:rPr>
              <a:t>SELECT  SUM(DISTINCT PROD_COST)</a:t>
            </a:r>
          </a:p>
          <a:p>
            <a:r>
              <a:rPr lang="en-US" altLang="ko-KR" sz="2000" dirty="0">
                <a:latin typeface="굴림체" pitchFamily="49" charset="-127"/>
                <a:ea typeface="굴림체" pitchFamily="49" charset="-127"/>
              </a:rPr>
              <a:t>     ,  SUM(PROD_COST)</a:t>
            </a:r>
          </a:p>
          <a:p>
            <a:r>
              <a:rPr lang="en-US" altLang="ko-KR" sz="2000" dirty="0">
                <a:latin typeface="굴림체" pitchFamily="49" charset="-127"/>
                <a:ea typeface="굴림체" pitchFamily="49" charset="-127"/>
              </a:rPr>
              <a:t>FROM    PROD;</a:t>
            </a:r>
            <a:endParaRPr lang="ko-KR" altLang="en-US" sz="2000" dirty="0"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216071" name="TextBox 7"/>
          <p:cNvSpPr txBox="1">
            <a:spLocks noChangeArrowheads="1"/>
          </p:cNvSpPr>
          <p:nvPr/>
        </p:nvSpPr>
        <p:spPr bwMode="auto">
          <a:xfrm>
            <a:off x="6769100" y="3600450"/>
            <a:ext cx="6289675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2000" dirty="0">
                <a:latin typeface="굴림체" pitchFamily="49" charset="-127"/>
                <a:ea typeface="굴림체" pitchFamily="49" charset="-127"/>
              </a:rPr>
              <a:t>SELECT  SUM(PROD_SALE)   AS "</a:t>
            </a:r>
            <a:r>
              <a:rPr lang="ko-KR" altLang="en-US" sz="2000" dirty="0">
                <a:latin typeface="굴림체" pitchFamily="49" charset="-127"/>
                <a:ea typeface="굴림체" pitchFamily="49" charset="-127"/>
              </a:rPr>
              <a:t>상품 판매가 총합계</a:t>
            </a:r>
            <a:r>
              <a:rPr lang="en-US" altLang="ko-KR" sz="2000" dirty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 dirty="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000" dirty="0">
                <a:latin typeface="굴림체" pitchFamily="49" charset="-127"/>
                <a:ea typeface="굴림체" pitchFamily="49" charset="-127"/>
              </a:rPr>
              <a:t>FROM    PROD;</a:t>
            </a:r>
            <a:endParaRPr lang="ko-KR" altLang="en-US" sz="2000" dirty="0"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216072" name="TextBox 8"/>
          <p:cNvSpPr txBox="1">
            <a:spLocks noChangeArrowheads="1"/>
          </p:cNvSpPr>
          <p:nvPr/>
        </p:nvSpPr>
        <p:spPr bwMode="auto">
          <a:xfrm>
            <a:off x="6769100" y="4824413"/>
            <a:ext cx="5900738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dirty="0">
                <a:latin typeface="굴림체" pitchFamily="49" charset="-127"/>
                <a:ea typeface="굴림체" pitchFamily="49" charset="-127"/>
              </a:rPr>
              <a:t>SELECT   PROD_LGU</a:t>
            </a:r>
          </a:p>
          <a:p>
            <a:r>
              <a:rPr lang="en-US" altLang="ko-KR" dirty="0">
                <a:latin typeface="굴림체" pitchFamily="49" charset="-127"/>
                <a:ea typeface="굴림체" pitchFamily="49" charset="-127"/>
              </a:rPr>
              <a:t>     ,   SUM(PROD_SALE)   AS "</a:t>
            </a:r>
            <a:r>
              <a:rPr lang="ko-KR" altLang="en-US" dirty="0" err="1">
                <a:latin typeface="굴림체" pitchFamily="49" charset="-127"/>
                <a:ea typeface="굴림체" pitchFamily="49" charset="-127"/>
              </a:rPr>
              <a:t>분류별</a:t>
            </a:r>
            <a:r>
              <a:rPr lang="ko-KR" altLang="en-US" dirty="0">
                <a:latin typeface="굴림체" pitchFamily="49" charset="-127"/>
                <a:ea typeface="굴림체" pitchFamily="49" charset="-127"/>
              </a:rPr>
              <a:t> 판매가 합계</a:t>
            </a:r>
            <a:r>
              <a:rPr lang="en-US" altLang="ko-KR" dirty="0">
                <a:latin typeface="굴림체" pitchFamily="49" charset="-127"/>
                <a:ea typeface="굴림체" pitchFamily="49" charset="-127"/>
              </a:rPr>
              <a:t>"</a:t>
            </a:r>
            <a:r>
              <a:rPr lang="ko-KR" altLang="en-US" dirty="0">
                <a:latin typeface="굴림체" pitchFamily="49" charset="-127"/>
                <a:ea typeface="굴림체" pitchFamily="49" charset="-127"/>
              </a:rPr>
              <a:t> </a:t>
            </a:r>
          </a:p>
          <a:p>
            <a:r>
              <a:rPr lang="en-US" altLang="ko-KR" dirty="0">
                <a:latin typeface="굴림체" pitchFamily="49" charset="-127"/>
                <a:ea typeface="굴림체" pitchFamily="49" charset="-127"/>
              </a:rPr>
              <a:t>FROM     PROD</a:t>
            </a:r>
          </a:p>
          <a:p>
            <a:r>
              <a:rPr lang="en-US" altLang="ko-KR" dirty="0">
                <a:latin typeface="굴림체" pitchFamily="49" charset="-127"/>
                <a:ea typeface="굴림체" pitchFamily="49" charset="-127"/>
              </a:rPr>
              <a:t>GROUP BY PROD_LGU;</a:t>
            </a:r>
            <a:endParaRPr lang="ko-KR" altLang="en-US" dirty="0"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216073" name="TextBox 9"/>
          <p:cNvSpPr txBox="1">
            <a:spLocks noChangeArrowheads="1"/>
          </p:cNvSpPr>
          <p:nvPr/>
        </p:nvSpPr>
        <p:spPr bwMode="auto">
          <a:xfrm>
            <a:off x="6769100" y="6840538"/>
            <a:ext cx="5522913" cy="1323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2000" dirty="0">
                <a:latin typeface="굴림체" pitchFamily="49" charset="-127"/>
                <a:ea typeface="굴림체" pitchFamily="49" charset="-127"/>
              </a:rPr>
              <a:t>SELECT   BUY_PROD       AS "</a:t>
            </a:r>
            <a:r>
              <a:rPr lang="ko-KR" altLang="en-US" sz="2000" dirty="0">
                <a:latin typeface="굴림체" pitchFamily="49" charset="-127"/>
                <a:ea typeface="굴림체" pitchFamily="49" charset="-127"/>
              </a:rPr>
              <a:t>상품</a:t>
            </a:r>
            <a:r>
              <a:rPr lang="en-US" altLang="ko-KR" sz="2000" dirty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 dirty="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000" dirty="0">
                <a:latin typeface="굴림체" pitchFamily="49" charset="-127"/>
                <a:ea typeface="굴림체" pitchFamily="49" charset="-127"/>
              </a:rPr>
              <a:t>     ,   SUM(BUY_QTY)   AS "</a:t>
            </a:r>
            <a:r>
              <a:rPr lang="ko-KR" altLang="en-US" sz="2000" dirty="0">
                <a:latin typeface="굴림체" pitchFamily="49" charset="-127"/>
                <a:ea typeface="굴림체" pitchFamily="49" charset="-127"/>
              </a:rPr>
              <a:t>입고수량합계</a:t>
            </a:r>
            <a:r>
              <a:rPr lang="en-US" altLang="ko-KR" sz="2000" dirty="0">
                <a:latin typeface="굴림체" pitchFamily="49" charset="-127"/>
                <a:ea typeface="굴림체" pitchFamily="49" charset="-127"/>
              </a:rPr>
              <a:t>"</a:t>
            </a:r>
            <a:r>
              <a:rPr lang="ko-KR" altLang="en-US" sz="2000" dirty="0">
                <a:latin typeface="굴림체" pitchFamily="49" charset="-127"/>
                <a:ea typeface="굴림체" pitchFamily="49" charset="-127"/>
              </a:rPr>
              <a:t> </a:t>
            </a:r>
          </a:p>
          <a:p>
            <a:r>
              <a:rPr lang="en-US" altLang="ko-KR" sz="2000" dirty="0">
                <a:latin typeface="굴림체" pitchFamily="49" charset="-127"/>
                <a:ea typeface="굴림체" pitchFamily="49" charset="-127"/>
              </a:rPr>
              <a:t>FROM     BUYPROD</a:t>
            </a:r>
          </a:p>
          <a:p>
            <a:r>
              <a:rPr lang="en-US" altLang="ko-KR" sz="2000" dirty="0">
                <a:latin typeface="굴림체" pitchFamily="49" charset="-127"/>
                <a:ea typeface="굴림체" pitchFamily="49" charset="-127"/>
              </a:rPr>
              <a:t>GROUP BY BUY_PROD;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5234" name="Rectangle 2">
            <a:hlinkClick r:id="rId2"/>
          </p:cNvPr>
          <p:cNvSpPr>
            <a:spLocks noChangeArrowheads="1"/>
          </p:cNvSpPr>
          <p:nvPr/>
        </p:nvSpPr>
        <p:spPr bwMode="blackWhite">
          <a:xfrm>
            <a:off x="1119188" y="1200150"/>
            <a:ext cx="12091987" cy="3179763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defRPr/>
            </a:pP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장바구니테이블의 </a:t>
            </a:r>
            <a:r>
              <a:rPr lang="ko-KR" altLang="en-US" sz="2000" dirty="0" err="1" smtClean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상품분류별</a:t>
            </a:r>
            <a:r>
              <a:rPr lang="ko-KR" altLang="en-US" sz="2000" dirty="0" smtClean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판매수량의 합계 값</a:t>
            </a:r>
          </a:p>
          <a:p>
            <a:pPr defTabSz="282575">
              <a:defRPr/>
            </a:pPr>
            <a:r>
              <a:rPr lang="ko-KR" altLang="en-US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 </a:t>
            </a: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( Alias</a:t>
            </a:r>
            <a:r>
              <a:rPr lang="ko-KR" altLang="en-US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는 상품</a:t>
            </a: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판매수량합계 </a:t>
            </a: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)</a:t>
            </a:r>
          </a:p>
          <a:p>
            <a:pPr>
              <a:defRPr/>
            </a:pPr>
            <a:r>
              <a:rPr lang="en-US" altLang="ko-KR" sz="2000" dirty="0">
                <a:latin typeface="굴림체" pitchFamily="49" charset="-127"/>
                <a:ea typeface="굴림체" pitchFamily="49" charset="-127"/>
              </a:rPr>
              <a:t>SELECT    SUBSTR(CART_PROD, 0, 4) AS "</a:t>
            </a:r>
            <a:r>
              <a:rPr lang="ko-KR" altLang="en-US" sz="2000" dirty="0" smtClean="0">
                <a:latin typeface="굴림체" pitchFamily="49" charset="-127"/>
                <a:ea typeface="굴림체" pitchFamily="49" charset="-127"/>
              </a:rPr>
              <a:t>상품분류</a:t>
            </a:r>
            <a:r>
              <a:rPr lang="en-US" altLang="ko-KR" sz="2000" dirty="0" smtClean="0">
                <a:latin typeface="굴림체" pitchFamily="49" charset="-127"/>
                <a:ea typeface="굴림체" pitchFamily="49" charset="-127"/>
              </a:rPr>
              <a:t>"</a:t>
            </a:r>
            <a:r>
              <a:rPr lang="ko-KR" altLang="en-US" sz="2000" dirty="0" smtClean="0">
                <a:latin typeface="굴림체" pitchFamily="49" charset="-127"/>
                <a:ea typeface="굴림체" pitchFamily="49" charset="-127"/>
              </a:rPr>
              <a:t> </a:t>
            </a:r>
            <a:endParaRPr lang="ko-KR" altLang="en-US" sz="2000" dirty="0">
              <a:latin typeface="굴림체" pitchFamily="49" charset="-127"/>
              <a:ea typeface="굴림체" pitchFamily="49" charset="-127"/>
            </a:endParaRPr>
          </a:p>
          <a:p>
            <a:pPr>
              <a:defRPr/>
            </a:pPr>
            <a:r>
              <a:rPr lang="en-US" altLang="ko-KR" sz="2000" dirty="0">
                <a:latin typeface="굴림체" pitchFamily="49" charset="-127"/>
                <a:ea typeface="굴림체" pitchFamily="49" charset="-127"/>
              </a:rPr>
              <a:t>     ,    SUM(CART_QTY)           AS "</a:t>
            </a:r>
            <a:r>
              <a:rPr lang="ko-KR" altLang="en-US" sz="2000" dirty="0">
                <a:latin typeface="굴림체" pitchFamily="49" charset="-127"/>
                <a:ea typeface="굴림체" pitchFamily="49" charset="-127"/>
              </a:rPr>
              <a:t>판매수량 합계</a:t>
            </a:r>
            <a:r>
              <a:rPr lang="en-US" altLang="ko-KR" sz="2000" dirty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 dirty="0">
              <a:latin typeface="굴림체" pitchFamily="49" charset="-127"/>
              <a:ea typeface="굴림체" pitchFamily="49" charset="-127"/>
            </a:endParaRPr>
          </a:p>
          <a:p>
            <a:pPr>
              <a:defRPr/>
            </a:pPr>
            <a:r>
              <a:rPr lang="en-US" altLang="ko-KR" sz="2000" dirty="0">
                <a:latin typeface="굴림체" pitchFamily="49" charset="-127"/>
                <a:ea typeface="굴림체" pitchFamily="49" charset="-127"/>
              </a:rPr>
              <a:t>FROM      CART</a:t>
            </a:r>
          </a:p>
          <a:p>
            <a:pPr>
              <a:defRPr/>
            </a:pPr>
            <a:r>
              <a:rPr lang="en-US" altLang="ko-KR" sz="2000" dirty="0">
                <a:latin typeface="굴림체" pitchFamily="49" charset="-127"/>
                <a:ea typeface="굴림체" pitchFamily="49" charset="-127"/>
              </a:rPr>
              <a:t>GROUP BY  SUBSTR(CART_PROD, 0, 4);</a:t>
            </a:r>
          </a:p>
        </p:txBody>
      </p:sp>
      <p:sp>
        <p:nvSpPr>
          <p:cNvPr id="1375235" name="Rectangle 3">
            <a:hlinkClick r:id="rId3"/>
          </p:cNvPr>
          <p:cNvSpPr>
            <a:spLocks noChangeArrowheads="1"/>
          </p:cNvSpPr>
          <p:nvPr/>
        </p:nvSpPr>
        <p:spPr bwMode="blackWhite">
          <a:xfrm>
            <a:off x="1119188" y="4722813"/>
            <a:ext cx="12091987" cy="4421187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defRPr/>
            </a:pP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회원테이블의 회원전체의 </a:t>
            </a:r>
            <a:r>
              <a:rPr lang="ko-KR" altLang="en-US" sz="2000" dirty="0" err="1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마일리지</a:t>
            </a:r>
            <a:r>
              <a:rPr lang="ko-KR" altLang="en-US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평균</a:t>
            </a: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 dirty="0" err="1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마일리지</a:t>
            </a:r>
            <a:r>
              <a:rPr lang="ko-KR" altLang="en-US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합계</a:t>
            </a: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</a:t>
            </a:r>
          </a:p>
          <a:p>
            <a:pPr defTabSz="282575">
              <a:defRPr/>
            </a:pP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</a:t>
            </a:r>
            <a:r>
              <a:rPr lang="ko-KR" altLang="en-US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최고 </a:t>
            </a:r>
            <a:r>
              <a:rPr lang="ko-KR" altLang="en-US" sz="2000" dirty="0" err="1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마일리지</a:t>
            </a: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최소 </a:t>
            </a:r>
            <a:r>
              <a:rPr lang="ko-KR" altLang="en-US" sz="2000" dirty="0" err="1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마일리지</a:t>
            </a: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</a:t>
            </a:r>
            <a:r>
              <a:rPr lang="ko-KR" altLang="en-US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인원수를 검색하시오 </a:t>
            </a: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? </a:t>
            </a:r>
          </a:p>
          <a:p>
            <a:pPr defTabSz="282575">
              <a:defRPr/>
            </a:pP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 (Alias</a:t>
            </a:r>
            <a:r>
              <a:rPr lang="ko-KR" altLang="en-US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는 마일리지평균</a:t>
            </a: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 dirty="0" err="1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마일리지합계</a:t>
            </a: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</a:t>
            </a:r>
            <a:r>
              <a:rPr lang="ko-KR" altLang="en-US" sz="2000" dirty="0" err="1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최고마일리지</a:t>
            </a: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 </a:t>
            </a:r>
          </a:p>
          <a:p>
            <a:pPr defTabSz="282575">
              <a:defRPr/>
            </a:pP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                </a:t>
            </a:r>
            <a:r>
              <a:rPr lang="ko-KR" altLang="en-US" sz="2000" dirty="0" err="1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최소마일리지</a:t>
            </a: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</a:t>
            </a:r>
            <a:r>
              <a:rPr lang="ko-KR" altLang="en-US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인원수</a:t>
            </a: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)</a:t>
            </a:r>
          </a:p>
          <a:p>
            <a:pPr defTabSz="282575">
              <a:defRPr/>
            </a:pPr>
            <a:endParaRPr lang="en-US" altLang="ko-KR" sz="2000" dirty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dirty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dirty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dirty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dirty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217092" name="Rectangle 4"/>
          <p:cNvSpPr>
            <a:spLocks noChangeArrowheads="1"/>
          </p:cNvSpPr>
          <p:nvPr/>
        </p:nvSpPr>
        <p:spPr bwMode="blackWhite">
          <a:xfrm>
            <a:off x="1119188" y="600075"/>
            <a:ext cx="6427787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함수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(GROUP)</a:t>
            </a:r>
          </a:p>
        </p:txBody>
      </p:sp>
      <p:sp>
        <p:nvSpPr>
          <p:cNvPr id="217093" name="TextBox 4"/>
          <p:cNvSpPr txBox="1">
            <a:spLocks noChangeArrowheads="1"/>
          </p:cNvSpPr>
          <p:nvPr/>
        </p:nvSpPr>
        <p:spPr bwMode="auto">
          <a:xfrm>
            <a:off x="5256213" y="6624638"/>
            <a:ext cx="7675562" cy="1938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SELECT    ROUND(AVG(MEM_MILEAGE),2)      AS "</a:t>
            </a:r>
            <a:r>
              <a:rPr lang="ko-KR" altLang="en-US" sz="2000" err="1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마일리지</a:t>
            </a:r>
            <a:r>
              <a:rPr lang="ko-KR" altLang="en-US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평균</a:t>
            </a:r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,    SUM(MEM_MILEAGE)               AS "</a:t>
            </a:r>
            <a:r>
              <a:rPr lang="ko-KR" altLang="en-US" sz="2000" err="1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마일리지</a:t>
            </a:r>
            <a:r>
              <a:rPr lang="ko-KR" altLang="en-US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합계</a:t>
            </a:r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,    MAX(MEM_MILEAGE)               AS "</a:t>
            </a:r>
            <a:r>
              <a:rPr lang="ko-KR" altLang="en-US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최고 </a:t>
            </a:r>
            <a:r>
              <a:rPr lang="ko-KR" altLang="en-US" sz="2000" err="1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마일리지</a:t>
            </a:r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,    MIN(MEM_MILEAGE)               AS "</a:t>
            </a:r>
            <a:r>
              <a:rPr lang="ko-KR" altLang="en-US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최소 </a:t>
            </a:r>
            <a:r>
              <a:rPr lang="ko-KR" altLang="en-US" sz="2000" err="1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마일리지</a:t>
            </a:r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,    COUNT(DISTINCT MEM_ID)         AS "</a:t>
            </a:r>
            <a:r>
              <a:rPr lang="ko-KR" altLang="en-US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인원수</a:t>
            </a:r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"</a:t>
            </a:r>
            <a:r>
              <a:rPr lang="ko-KR" altLang="en-US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</a:t>
            </a:r>
          </a:p>
          <a:p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FROM      MEMBER;</a:t>
            </a:r>
            <a:endParaRPr lang="ko-KR" altLang="en-US" sz="2000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6258" name="Rectangle 2">
            <a:hlinkClick r:id="rId2"/>
          </p:cNvPr>
          <p:cNvSpPr>
            <a:spLocks noChangeArrowheads="1"/>
          </p:cNvSpPr>
          <p:nvPr/>
        </p:nvSpPr>
        <p:spPr bwMode="blackWhite">
          <a:xfrm>
            <a:off x="1119188" y="1317625"/>
            <a:ext cx="12091987" cy="4878388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defRPr/>
            </a:pP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상품테이블에서 판매가전체의 평균</a:t>
            </a: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</a:t>
            </a:r>
            <a:r>
              <a:rPr lang="ko-KR" altLang="en-US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합계</a:t>
            </a: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</a:t>
            </a:r>
            <a:r>
              <a:rPr lang="ko-KR" altLang="en-US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최고 값</a:t>
            </a: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</a:t>
            </a:r>
            <a:r>
              <a:rPr lang="ko-KR" altLang="en-US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최저 값</a:t>
            </a: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</a:t>
            </a:r>
            <a:r>
              <a:rPr lang="ko-KR" altLang="en-US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자료 수를 </a:t>
            </a:r>
          </a:p>
          <a:p>
            <a:pPr defTabSz="282575">
              <a:defRPr/>
            </a:pPr>
            <a:r>
              <a:rPr lang="ko-KR" altLang="en-US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 검색하시오 </a:t>
            </a: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? ( Alias</a:t>
            </a:r>
            <a:r>
              <a:rPr lang="ko-KR" altLang="en-US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는 평균</a:t>
            </a: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합계</a:t>
            </a: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 dirty="0" err="1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최고값</a:t>
            </a: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 dirty="0" err="1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최저값</a:t>
            </a: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 dirty="0" err="1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자료수</a:t>
            </a:r>
            <a:r>
              <a:rPr lang="ko-KR" altLang="en-US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)</a:t>
            </a:r>
          </a:p>
          <a:p>
            <a:pPr defTabSz="282575">
              <a:defRPr/>
            </a:pPr>
            <a:endParaRPr lang="en-US" altLang="ko-KR" sz="2000" dirty="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dirty="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dirty="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dirty="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dirty="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dirty="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dirty="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dirty="0"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218115" name="Rectangle 3"/>
          <p:cNvSpPr>
            <a:spLocks noChangeArrowheads="1"/>
          </p:cNvSpPr>
          <p:nvPr/>
        </p:nvSpPr>
        <p:spPr bwMode="blackWhite">
          <a:xfrm>
            <a:off x="1119188" y="600075"/>
            <a:ext cx="6427787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함수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(GROUP)</a:t>
            </a:r>
          </a:p>
        </p:txBody>
      </p:sp>
      <p:sp>
        <p:nvSpPr>
          <p:cNvPr id="218116" name="TextBox 3"/>
          <p:cNvSpPr txBox="1">
            <a:spLocks noChangeArrowheads="1"/>
          </p:cNvSpPr>
          <p:nvPr/>
        </p:nvSpPr>
        <p:spPr bwMode="auto">
          <a:xfrm>
            <a:off x="1584325" y="2905125"/>
            <a:ext cx="4752975" cy="1939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SELECT AVG(PROD_SALE)    AS "</a:t>
            </a:r>
            <a:r>
              <a:rPr lang="ko-KR" altLang="en-US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평균</a:t>
            </a:r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, SUM(PROD_SALE)    AS "</a:t>
            </a:r>
            <a:r>
              <a:rPr lang="ko-KR" altLang="en-US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합계</a:t>
            </a:r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, MAX(PROD_SALE)    AS "</a:t>
            </a:r>
            <a:r>
              <a:rPr lang="ko-KR" altLang="en-US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최고값</a:t>
            </a:r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, MIN(PROD_SALE)    AS "</a:t>
            </a:r>
            <a:r>
              <a:rPr lang="ko-KR" altLang="en-US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최저값</a:t>
            </a:r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, COUNT(PROD_SALE)  AS "</a:t>
            </a:r>
            <a:r>
              <a:rPr lang="ko-KR" altLang="en-US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자료수</a:t>
            </a:r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FROM   PROD;</a:t>
            </a:r>
            <a:endParaRPr lang="ko-KR" altLang="en-US" sz="2000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8" name="Rectangle 2"/>
          <p:cNvSpPr>
            <a:spLocks noChangeArrowheads="1"/>
          </p:cNvSpPr>
          <p:nvPr/>
        </p:nvSpPr>
        <p:spPr bwMode="blackWhite">
          <a:xfrm>
            <a:off x="1119188" y="600075"/>
            <a:ext cx="6427787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함수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(</a:t>
            </a: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소 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GROUP </a:t>
            </a: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분리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)</a:t>
            </a:r>
          </a:p>
        </p:txBody>
      </p:sp>
      <p:sp>
        <p:nvSpPr>
          <p:cNvPr id="219139" name="Rectangle 3"/>
          <p:cNvSpPr>
            <a:spLocks noChangeArrowheads="1"/>
          </p:cNvSpPr>
          <p:nvPr/>
        </p:nvSpPr>
        <p:spPr bwMode="blackWhite">
          <a:xfrm>
            <a:off x="1119188" y="1244600"/>
            <a:ext cx="3024187" cy="4608513"/>
          </a:xfrm>
          <a:prstGeom prst="rect">
            <a:avLst/>
          </a:prstGeom>
          <a:solidFill>
            <a:srgbClr val="EDEEF3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ko-KR" altLang="en-US" sz="2000" dirty="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소 </a:t>
            </a:r>
            <a:r>
              <a:rPr lang="en-US" altLang="ko-KR" sz="2000" dirty="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GROUP</a:t>
            </a:r>
          </a:p>
        </p:txBody>
      </p:sp>
      <p:sp>
        <p:nvSpPr>
          <p:cNvPr id="219140" name="Rectangle 4"/>
          <p:cNvSpPr>
            <a:spLocks noChangeArrowheads="1"/>
          </p:cNvSpPr>
          <p:nvPr/>
        </p:nvSpPr>
        <p:spPr bwMode="blackWhite">
          <a:xfrm>
            <a:off x="4143375" y="1244600"/>
            <a:ext cx="9067800" cy="4608513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000" dirty="0">
                <a:latin typeface="HY중고딕" pitchFamily="18" charset="-127"/>
                <a:ea typeface="굴림체" pitchFamily="49" charset="-127"/>
              </a:rPr>
              <a:t>집계함수를 제외한 </a:t>
            </a: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select</a:t>
            </a:r>
            <a:r>
              <a:rPr lang="ko-KR" altLang="en-US" sz="2000" dirty="0">
                <a:latin typeface="HY중고딕" pitchFamily="18" charset="-127"/>
                <a:ea typeface="굴림체" pitchFamily="49" charset="-127"/>
              </a:rPr>
              <a:t>절에 기술된 </a:t>
            </a: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column</a:t>
            </a:r>
            <a:r>
              <a:rPr lang="ko-KR" altLang="en-US" sz="2000" dirty="0">
                <a:latin typeface="HY중고딕" pitchFamily="18" charset="-127"/>
                <a:ea typeface="굴림체" pitchFamily="49" charset="-127"/>
              </a:rPr>
              <a:t>명</a:t>
            </a:r>
          </a:p>
          <a:p>
            <a:r>
              <a:rPr lang="ko-KR" altLang="en-US" sz="2000" dirty="0">
                <a:latin typeface="HY중고딕" pitchFamily="18" charset="-127"/>
                <a:ea typeface="굴림체" pitchFamily="49" charset="-127"/>
              </a:rPr>
              <a:t>  들은 모두 </a:t>
            </a: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GROUP BY</a:t>
            </a:r>
            <a:r>
              <a:rPr lang="ko-KR" altLang="en-US" sz="2000" dirty="0">
                <a:latin typeface="HY중고딕" pitchFamily="18" charset="-127"/>
                <a:ea typeface="굴림체" pitchFamily="49" charset="-127"/>
              </a:rPr>
              <a:t>절에 기술</a:t>
            </a:r>
          </a:p>
          <a:p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- GROUP BY</a:t>
            </a:r>
            <a:r>
              <a:rPr lang="ko-KR" altLang="en-US" sz="2000" dirty="0">
                <a:latin typeface="HY중고딕" pitchFamily="18" charset="-127"/>
                <a:ea typeface="굴림체" pitchFamily="49" charset="-127"/>
              </a:rPr>
              <a:t>절에 기술된 </a:t>
            </a: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column</a:t>
            </a:r>
            <a:r>
              <a:rPr lang="ko-KR" altLang="en-US" sz="2000" dirty="0">
                <a:latin typeface="HY중고딕" pitchFamily="18" charset="-127"/>
                <a:ea typeface="굴림체" pitchFamily="49" charset="-127"/>
              </a:rPr>
              <a:t>명들은 </a:t>
            </a: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select</a:t>
            </a:r>
            <a:r>
              <a:rPr lang="ko-KR" altLang="en-US" sz="2000" dirty="0">
                <a:latin typeface="HY중고딕" pitchFamily="18" charset="-127"/>
                <a:ea typeface="굴림체" pitchFamily="49" charset="-127"/>
              </a:rPr>
              <a:t>절에 </a:t>
            </a:r>
          </a:p>
          <a:p>
            <a:r>
              <a:rPr lang="ko-KR" altLang="en-US" sz="2000" dirty="0">
                <a:latin typeface="HY중고딕" pitchFamily="18" charset="-127"/>
                <a:ea typeface="굴림체" pitchFamily="49" charset="-127"/>
              </a:rPr>
              <a:t>  기술되지 않아도 무방</a:t>
            </a:r>
          </a:p>
          <a:p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000" dirty="0">
                <a:latin typeface="HY중고딕" pitchFamily="18" charset="-127"/>
                <a:ea typeface="굴림체" pitchFamily="49" charset="-127"/>
              </a:rPr>
              <a:t>하지만 결과를 파악하기 위해서는 </a:t>
            </a: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select</a:t>
            </a:r>
            <a:r>
              <a:rPr lang="ko-KR" altLang="en-US" sz="2000" dirty="0">
                <a:latin typeface="HY중고딕" pitchFamily="18" charset="-127"/>
                <a:ea typeface="굴림체" pitchFamily="49" charset="-127"/>
              </a:rPr>
              <a:t>절에 기술</a:t>
            </a:r>
          </a:p>
          <a:p>
            <a:r>
              <a:rPr lang="ko-KR" altLang="en-US" sz="2000" dirty="0">
                <a:latin typeface="HY중고딕" pitchFamily="18" charset="-127"/>
                <a:ea typeface="굴림체" pitchFamily="49" charset="-127"/>
              </a:rPr>
              <a:t>  해 주는 것이 타당</a:t>
            </a:r>
          </a:p>
          <a:p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- GROUP BY</a:t>
            </a:r>
            <a:r>
              <a:rPr lang="ko-KR" altLang="en-US" sz="2000" dirty="0">
                <a:latin typeface="HY중고딕" pitchFamily="18" charset="-127"/>
                <a:ea typeface="굴림체" pitchFamily="49" charset="-127"/>
              </a:rPr>
              <a:t>절을 기술하면 </a:t>
            </a: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GROUP BY</a:t>
            </a:r>
            <a:r>
              <a:rPr lang="ko-KR" altLang="en-US" sz="2000" dirty="0">
                <a:latin typeface="HY중고딕" pitchFamily="18" charset="-127"/>
                <a:ea typeface="굴림체" pitchFamily="49" charset="-127"/>
              </a:rPr>
              <a:t>절에 기술된</a:t>
            </a:r>
          </a:p>
          <a:p>
            <a:r>
              <a:rPr lang="ko-KR" altLang="en-US" sz="2000" dirty="0">
                <a:latin typeface="HY중고딕" pitchFamily="18" charset="-127"/>
                <a:ea typeface="굴림체" pitchFamily="49" charset="-127"/>
              </a:rPr>
              <a:t>  </a:t>
            </a: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column</a:t>
            </a:r>
            <a:r>
              <a:rPr lang="ko-KR" altLang="en-US" sz="2000" dirty="0">
                <a:latin typeface="HY중고딕" pitchFamily="18" charset="-127"/>
                <a:ea typeface="굴림체" pitchFamily="49" charset="-127"/>
              </a:rPr>
              <a:t>값으로 </a:t>
            </a: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1</a:t>
            </a:r>
            <a:r>
              <a:rPr lang="ko-KR" altLang="en-US" sz="2000" dirty="0">
                <a:latin typeface="HY중고딕" pitchFamily="18" charset="-127"/>
                <a:ea typeface="굴림체" pitchFamily="49" charset="-127"/>
              </a:rPr>
              <a:t>개의 </a:t>
            </a: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Table</a:t>
            </a:r>
            <a:r>
              <a:rPr lang="ko-KR" altLang="en-US" sz="2000" dirty="0">
                <a:latin typeface="HY중고딕" pitchFamily="18" charset="-127"/>
                <a:ea typeface="굴림체" pitchFamily="49" charset="-127"/>
              </a:rPr>
              <a:t>이 소</a:t>
            </a: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GROUP</a:t>
            </a:r>
            <a:r>
              <a:rPr lang="ko-KR" altLang="en-US" sz="2000" dirty="0">
                <a:latin typeface="HY중고딕" pitchFamily="18" charset="-127"/>
                <a:ea typeface="굴림체" pitchFamily="49" charset="-127"/>
              </a:rPr>
              <a:t>으로 나눠</a:t>
            </a:r>
          </a:p>
          <a:p>
            <a:r>
              <a:rPr lang="ko-KR" altLang="en-US" sz="2000" dirty="0">
                <a:latin typeface="HY중고딕" pitchFamily="18" charset="-127"/>
                <a:ea typeface="굴림체" pitchFamily="49" charset="-127"/>
              </a:rPr>
              <a:t>  진다</a:t>
            </a:r>
            <a:r>
              <a:rPr lang="en-US" altLang="ko-KR" sz="2000" dirty="0" smtClean="0">
                <a:latin typeface="HY중고딕" pitchFamily="18" charset="-127"/>
                <a:ea typeface="굴림체" pitchFamily="49" charset="-127"/>
              </a:rPr>
              <a:t>.</a:t>
            </a:r>
          </a:p>
          <a:p>
            <a:r>
              <a:rPr lang="en-US" altLang="ko-KR" sz="2000" dirty="0" smtClean="0">
                <a:latin typeface="HY중고딕" pitchFamily="18" charset="-127"/>
                <a:ea typeface="굴림체" pitchFamily="49" charset="-127"/>
              </a:rPr>
              <a:t>- Oracle 10g R1 </a:t>
            </a:r>
            <a:r>
              <a:rPr lang="ko-KR" altLang="en-US" sz="2000" dirty="0" smtClean="0">
                <a:latin typeface="HY중고딕" pitchFamily="18" charset="-127"/>
                <a:ea typeface="굴림체" pitchFamily="49" charset="-127"/>
              </a:rPr>
              <a:t>버전까지는 </a:t>
            </a:r>
            <a:r>
              <a:rPr lang="en-US" altLang="ko-KR" sz="2000" dirty="0" smtClean="0">
                <a:latin typeface="HY중고딕" pitchFamily="18" charset="-127"/>
                <a:ea typeface="굴림체" pitchFamily="49" charset="-127"/>
              </a:rPr>
              <a:t>GROUP BY </a:t>
            </a:r>
            <a:r>
              <a:rPr lang="ko-KR" altLang="en-US" sz="2000" dirty="0" smtClean="0">
                <a:latin typeface="HY중고딕" pitchFamily="18" charset="-127"/>
                <a:ea typeface="굴림체" pitchFamily="49" charset="-127"/>
              </a:rPr>
              <a:t>결과는 늘 </a:t>
            </a:r>
            <a:r>
              <a:rPr lang="en-US" altLang="ko-KR" sz="2000" dirty="0" smtClean="0">
                <a:latin typeface="HY중고딕" pitchFamily="18" charset="-127"/>
                <a:ea typeface="굴림체" pitchFamily="49" charset="-127"/>
              </a:rPr>
              <a:t>Sort </a:t>
            </a:r>
            <a:r>
              <a:rPr lang="ko-KR" altLang="en-US" sz="2000" dirty="0" smtClean="0">
                <a:latin typeface="HY중고딕" pitchFamily="18" charset="-127"/>
                <a:ea typeface="굴림체" pitchFamily="49" charset="-127"/>
              </a:rPr>
              <a:t>되어서 출력되었음</a:t>
            </a:r>
            <a:r>
              <a:rPr lang="en-US" altLang="ko-KR" sz="2000" dirty="0" smtClean="0">
                <a:latin typeface="HY중고딕" pitchFamily="18" charset="-127"/>
                <a:ea typeface="굴림체" pitchFamily="49" charset="-127"/>
              </a:rPr>
              <a:t>. </a:t>
            </a:r>
            <a:r>
              <a:rPr lang="ko-KR" altLang="en-US" sz="2000" dirty="0" smtClean="0">
                <a:latin typeface="HY중고딕" pitchFamily="18" charset="-127"/>
                <a:ea typeface="굴림체" pitchFamily="49" charset="-127"/>
              </a:rPr>
              <a:t>그러나 </a:t>
            </a:r>
            <a:r>
              <a:rPr lang="en-US" altLang="ko-KR" sz="2000" dirty="0" smtClean="0">
                <a:latin typeface="HY중고딕" pitchFamily="18" charset="-127"/>
                <a:ea typeface="굴림체" pitchFamily="49" charset="-127"/>
              </a:rPr>
              <a:t>10g R2 </a:t>
            </a:r>
            <a:r>
              <a:rPr lang="ko-KR" altLang="en-US" sz="2000" dirty="0" smtClean="0">
                <a:latin typeface="HY중고딕" pitchFamily="18" charset="-127"/>
                <a:ea typeface="굴림체" pitchFamily="49" charset="-127"/>
              </a:rPr>
              <a:t>버전부터 </a:t>
            </a:r>
            <a:r>
              <a:rPr lang="en-US" altLang="ko-KR" sz="2000" dirty="0" smtClean="0">
                <a:latin typeface="HY중고딕" pitchFamily="18" charset="-127"/>
                <a:ea typeface="굴림체" pitchFamily="49" charset="-127"/>
              </a:rPr>
              <a:t>Hash </a:t>
            </a:r>
            <a:r>
              <a:rPr lang="ko-KR" altLang="en-US" sz="2000" dirty="0" smtClean="0">
                <a:latin typeface="HY중고딕" pitchFamily="18" charset="-127"/>
                <a:ea typeface="굴림체" pitchFamily="49" charset="-127"/>
              </a:rPr>
              <a:t>기반의 </a:t>
            </a:r>
            <a:r>
              <a:rPr lang="en-US" altLang="ko-KR" sz="2000" dirty="0" smtClean="0">
                <a:latin typeface="HY중고딕" pitchFamily="18" charset="-127"/>
                <a:ea typeface="굴림체" pitchFamily="49" charset="-127"/>
              </a:rPr>
              <a:t>New in-Memory Sort Algorithm </a:t>
            </a:r>
            <a:r>
              <a:rPr lang="ko-KR" altLang="en-US" sz="2000" dirty="0" smtClean="0">
                <a:latin typeface="HY중고딕" pitchFamily="18" charset="-127"/>
                <a:ea typeface="굴림체" pitchFamily="49" charset="-127"/>
              </a:rPr>
              <a:t>방식으로 변경되면서 더 이상 정렬이 되지 않고 출력이 된다</a:t>
            </a:r>
            <a:r>
              <a:rPr lang="en-US" altLang="ko-KR" sz="2000" dirty="0" smtClean="0">
                <a:latin typeface="HY중고딕" pitchFamily="18" charset="-127"/>
                <a:ea typeface="굴림체" pitchFamily="49" charset="-127"/>
              </a:rPr>
              <a:t>. </a:t>
            </a:r>
            <a:r>
              <a:rPr lang="ko-KR" altLang="en-US" sz="2000" dirty="0" smtClean="0">
                <a:latin typeface="HY중고딕" pitchFamily="18" charset="-127"/>
                <a:ea typeface="굴림체" pitchFamily="49" charset="-127"/>
              </a:rPr>
              <a:t>만약 </a:t>
            </a:r>
            <a:r>
              <a:rPr lang="en-US" altLang="ko-KR" sz="2000" dirty="0" smtClean="0">
                <a:latin typeface="HY중고딕" pitchFamily="18" charset="-127"/>
                <a:ea typeface="굴림체" pitchFamily="49" charset="-127"/>
              </a:rPr>
              <a:t>GROUP BY </a:t>
            </a:r>
            <a:r>
              <a:rPr lang="ko-KR" altLang="en-US" sz="2000" dirty="0" smtClean="0">
                <a:latin typeface="HY중고딕" pitchFamily="18" charset="-127"/>
                <a:ea typeface="굴림체" pitchFamily="49" charset="-127"/>
              </a:rPr>
              <a:t>후 자동으로 정렬되었던 이전 방식으로 돌아가고 싶다면 초기화 </a:t>
            </a:r>
            <a:r>
              <a:rPr lang="ko-KR" altLang="en-US" sz="2000" dirty="0" err="1" smtClean="0">
                <a:latin typeface="HY중고딕" pitchFamily="18" charset="-127"/>
                <a:ea typeface="굴림체" pitchFamily="49" charset="-127"/>
              </a:rPr>
              <a:t>파라미터</a:t>
            </a:r>
            <a:r>
              <a:rPr lang="ko-KR" altLang="en-US" sz="2000" dirty="0" smtClean="0">
                <a:latin typeface="HY중고딕" pitchFamily="18" charset="-127"/>
                <a:ea typeface="굴림체" pitchFamily="49" charset="-127"/>
              </a:rPr>
              <a:t> 파일</a:t>
            </a:r>
            <a:r>
              <a:rPr lang="en-US" altLang="ko-KR" sz="2000" dirty="0" smtClean="0">
                <a:latin typeface="HY중고딕" pitchFamily="18" charset="-127"/>
                <a:ea typeface="굴림체" pitchFamily="49" charset="-127"/>
              </a:rPr>
              <a:t>(</a:t>
            </a:r>
            <a:r>
              <a:rPr lang="en-US" altLang="ko-KR" sz="2000" dirty="0" err="1" smtClean="0">
                <a:latin typeface="HY중고딕" pitchFamily="18" charset="-127"/>
                <a:ea typeface="굴림체" pitchFamily="49" charset="-127"/>
              </a:rPr>
              <a:t>pfile</a:t>
            </a:r>
            <a:r>
              <a:rPr lang="ko-KR" altLang="en-US" sz="2000" dirty="0" smtClean="0">
                <a:latin typeface="HY중고딕" pitchFamily="18" charset="-127"/>
                <a:ea typeface="굴림체" pitchFamily="49" charset="-127"/>
              </a:rPr>
              <a:t>이나 </a:t>
            </a:r>
            <a:r>
              <a:rPr lang="en-US" altLang="ko-KR" sz="2000" dirty="0" err="1" smtClean="0">
                <a:latin typeface="HY중고딕" pitchFamily="18" charset="-127"/>
                <a:ea typeface="굴림체" pitchFamily="49" charset="-127"/>
              </a:rPr>
              <a:t>spfile</a:t>
            </a:r>
            <a:r>
              <a:rPr lang="en-US" altLang="ko-KR" sz="2000" dirty="0" smtClean="0">
                <a:latin typeface="HY중고딕" pitchFamily="18" charset="-127"/>
                <a:ea typeface="굴림체" pitchFamily="49" charset="-127"/>
              </a:rPr>
              <a:t>)</a:t>
            </a:r>
            <a:r>
              <a:rPr lang="ko-KR" altLang="en-US" sz="2000" dirty="0" smtClean="0">
                <a:latin typeface="HY중고딕" pitchFamily="18" charset="-127"/>
                <a:ea typeface="굴림체" pitchFamily="49" charset="-127"/>
              </a:rPr>
              <a:t>에 </a:t>
            </a:r>
            <a:r>
              <a:rPr lang="en-US" altLang="ko-KR" sz="2000" dirty="0" smtClean="0">
                <a:latin typeface="HY중고딕" pitchFamily="18" charset="-127"/>
                <a:ea typeface="굴림체" pitchFamily="49" charset="-127"/>
              </a:rPr>
              <a:t>“_</a:t>
            </a:r>
            <a:r>
              <a:rPr lang="en-US" altLang="ko-KR" sz="2000" dirty="0" err="1" smtClean="0">
                <a:latin typeface="HY중고딕" pitchFamily="18" charset="-127"/>
                <a:ea typeface="굴림체" pitchFamily="49" charset="-127"/>
              </a:rPr>
              <a:t>gby_hash_aggregation_enabled</a:t>
            </a:r>
            <a:r>
              <a:rPr lang="en-US" altLang="ko-KR" sz="2000" dirty="0" smtClean="0">
                <a:latin typeface="HY중고딕" pitchFamily="18" charset="-127"/>
                <a:ea typeface="굴림체" pitchFamily="49" charset="-127"/>
              </a:rPr>
              <a:t>”=FALSE </a:t>
            </a:r>
            <a:r>
              <a:rPr lang="ko-KR" altLang="en-US" sz="2000" dirty="0" smtClean="0">
                <a:latin typeface="HY중고딕" pitchFamily="18" charset="-127"/>
                <a:ea typeface="굴림체" pitchFamily="49" charset="-127"/>
              </a:rPr>
              <a:t>로 설정해주면 새로운 방식을 사용하지 않고 이전방식을 사용하게 된다</a:t>
            </a:r>
            <a:r>
              <a:rPr lang="en-US" altLang="ko-KR" sz="2000" dirty="0" smtClean="0">
                <a:latin typeface="HY중고딕" pitchFamily="18" charset="-127"/>
                <a:ea typeface="굴림체" pitchFamily="49" charset="-127"/>
              </a:rPr>
              <a:t>.</a:t>
            </a:r>
            <a:endParaRPr lang="en-US" altLang="ko-KR" sz="2000" dirty="0"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1377285" name="Rectangle 5"/>
          <p:cNvSpPr>
            <a:spLocks noChangeArrowheads="1"/>
          </p:cNvSpPr>
          <p:nvPr/>
        </p:nvSpPr>
        <p:spPr bwMode="blackWhite">
          <a:xfrm>
            <a:off x="1119188" y="5969000"/>
            <a:ext cx="12091987" cy="4422775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 dirty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 dirty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상품테이블에서 거래처</a:t>
            </a:r>
            <a:r>
              <a:rPr lang="en-US" altLang="ko-KR" sz="2000" dirty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 dirty="0" err="1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상품분류별로</a:t>
            </a:r>
            <a:r>
              <a:rPr lang="ko-KR" altLang="en-US" sz="2000" dirty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endParaRPr lang="en-US" altLang="ko-KR" sz="2000" dirty="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 dirty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 </a:t>
            </a:r>
            <a:r>
              <a:rPr lang="ko-KR" altLang="en-US" sz="2000" dirty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최고판매가</a:t>
            </a:r>
            <a:r>
              <a:rPr lang="en-US" altLang="ko-KR" sz="2000" dirty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 dirty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최소판매가</a:t>
            </a:r>
            <a:r>
              <a:rPr lang="en-US" altLang="ko-KR" sz="2000" dirty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, </a:t>
            </a:r>
          </a:p>
          <a:p>
            <a:pPr defTabSz="282575">
              <a:buFont typeface="Wingdings" pitchFamily="2" charset="2"/>
              <a:buNone/>
              <a:defRPr/>
            </a:pPr>
            <a:r>
              <a:rPr lang="en-US" altLang="ko-KR" sz="2000" dirty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  </a:t>
            </a:r>
            <a:r>
              <a:rPr lang="ko-KR" altLang="en-US" sz="2000" dirty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자료 수를 검색하시오 </a:t>
            </a:r>
            <a:r>
              <a:rPr lang="en-US" altLang="ko-KR" sz="2000" dirty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?</a:t>
            </a:r>
          </a:p>
          <a:p>
            <a:pPr>
              <a:defRPr/>
            </a:pP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     </a:t>
            </a:r>
          </a:p>
        </p:txBody>
      </p:sp>
      <p:sp>
        <p:nvSpPr>
          <p:cNvPr id="219142" name="TextBox 5"/>
          <p:cNvSpPr txBox="1">
            <a:spLocks noChangeArrowheads="1"/>
          </p:cNvSpPr>
          <p:nvPr/>
        </p:nvSpPr>
        <p:spPr bwMode="auto">
          <a:xfrm>
            <a:off x="6769100" y="5969000"/>
            <a:ext cx="5214889" cy="2862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SELECT   PROD_BUYER </a:t>
            </a:r>
            <a:r>
              <a:rPr lang="en-US" altLang="ko-KR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 AS “</a:t>
            </a:r>
            <a:r>
              <a:rPr lang="ko-KR" altLang="en-US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거래처</a:t>
            </a:r>
            <a:r>
              <a:rPr lang="en-US" altLang="ko-KR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”</a:t>
            </a:r>
            <a:endParaRPr lang="ko-KR" altLang="en-US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,   PROD_LGU </a:t>
            </a:r>
            <a:r>
              <a:rPr lang="en-US" altLang="ko-KR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   AS “</a:t>
            </a:r>
            <a:r>
              <a:rPr lang="ko-KR" altLang="en-US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상품분류</a:t>
            </a:r>
            <a:r>
              <a:rPr lang="en-US" altLang="ko-KR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”</a:t>
            </a:r>
            <a:endParaRPr lang="ko-KR" altLang="en-US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,   MAX(PROD_SALE) </a:t>
            </a:r>
            <a:r>
              <a:rPr lang="en-US" altLang="ko-KR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AS “</a:t>
            </a:r>
            <a:r>
              <a:rPr lang="ko-KR" altLang="en-US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최고판매가 </a:t>
            </a:r>
            <a:r>
              <a:rPr lang="en-US" altLang="ko-KR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“</a:t>
            </a:r>
            <a:endParaRPr lang="ko-KR" altLang="en-US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,   MIN(PROD_SALE) </a:t>
            </a:r>
            <a:r>
              <a:rPr lang="en-US" altLang="ko-KR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AS “</a:t>
            </a:r>
            <a:r>
              <a:rPr lang="ko-KR" altLang="en-US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최소판매가</a:t>
            </a:r>
            <a:r>
              <a:rPr lang="en-US" altLang="ko-KR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”</a:t>
            </a:r>
            <a:r>
              <a:rPr lang="ko-KR" altLang="en-US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</a:t>
            </a:r>
            <a:endParaRPr lang="ko-KR" altLang="en-US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,   COUNT(PROD_SALE) </a:t>
            </a:r>
            <a:r>
              <a:rPr lang="en-US" altLang="ko-KR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AS “</a:t>
            </a:r>
            <a:r>
              <a:rPr lang="ko-KR" altLang="en-US" err="1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자료수</a:t>
            </a:r>
            <a:r>
              <a:rPr lang="en-US" altLang="ko-KR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”</a:t>
            </a:r>
            <a:endParaRPr lang="ko-KR" altLang="en-US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FROM     PROD</a:t>
            </a:r>
          </a:p>
          <a:p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GROUP BY PROD_BUYER</a:t>
            </a:r>
          </a:p>
          <a:p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,   PROD_LGU</a:t>
            </a:r>
          </a:p>
          <a:p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ORDER BY PROD_BUYER</a:t>
            </a:r>
          </a:p>
          <a:p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,   PROD_LGU;</a:t>
            </a:r>
            <a:endParaRPr lang="ko-KR" altLang="en-US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8306" name="Rectangle 2">
            <a:hlinkClick r:id="rId2"/>
          </p:cNvPr>
          <p:cNvSpPr>
            <a:spLocks noChangeArrowheads="1"/>
          </p:cNvSpPr>
          <p:nvPr/>
        </p:nvSpPr>
        <p:spPr bwMode="blackWhite">
          <a:xfrm>
            <a:off x="1119188" y="1200150"/>
            <a:ext cx="12091987" cy="7488238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defRPr/>
            </a:pP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장바구니테이블에서 회원</a:t>
            </a: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 dirty="0" err="1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상품분류별로</a:t>
            </a:r>
            <a:r>
              <a:rPr lang="ko-KR" altLang="en-US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구매수량평균</a:t>
            </a: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</a:t>
            </a:r>
          </a:p>
          <a:p>
            <a:pPr defTabSz="282575">
              <a:defRPr/>
            </a:pP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</a:t>
            </a:r>
            <a:r>
              <a:rPr lang="ko-KR" altLang="en-US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구매수량합계</a:t>
            </a: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 dirty="0" err="1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자료수를</a:t>
            </a:r>
            <a:r>
              <a:rPr lang="ko-KR" altLang="en-US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검색하시오 </a:t>
            </a: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?</a:t>
            </a:r>
          </a:p>
          <a:p>
            <a:pPr defTabSz="282575">
              <a:defRPr/>
            </a:pP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 ( Alias</a:t>
            </a:r>
            <a:r>
              <a:rPr lang="ko-KR" altLang="en-US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는 회원</a:t>
            </a: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ID, </a:t>
            </a:r>
            <a:r>
              <a:rPr lang="ko-KR" altLang="en-US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상품분류</a:t>
            </a: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구매수량평균</a:t>
            </a: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구매수량합계</a:t>
            </a: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 dirty="0" err="1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자료수</a:t>
            </a:r>
            <a:r>
              <a:rPr lang="ko-KR" altLang="en-US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)</a:t>
            </a:r>
          </a:p>
          <a:p>
            <a:pPr defTabSz="282575">
              <a:defRPr/>
            </a:pP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 (</a:t>
            </a:r>
            <a:r>
              <a:rPr lang="ko-KR" altLang="en-US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회원</a:t>
            </a: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ID, </a:t>
            </a:r>
            <a:r>
              <a:rPr lang="ko-KR" altLang="en-US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상품분류 순으로 </a:t>
            </a: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SORT</a:t>
            </a:r>
            <a:r>
              <a:rPr lang="ko-KR" altLang="en-US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하시오</a:t>
            </a: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)</a:t>
            </a:r>
          </a:p>
          <a:p>
            <a:pPr defTabSz="282575">
              <a:defRPr/>
            </a:pP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</a:t>
            </a:r>
          </a:p>
          <a:p>
            <a:pPr>
              <a:defRPr/>
            </a:pPr>
            <a:r>
              <a:rPr lang="en-US" altLang="ko-KR" sz="2000" dirty="0">
                <a:latin typeface="굴림체" pitchFamily="49" charset="-127"/>
                <a:ea typeface="굴림체" pitchFamily="49" charset="-127"/>
              </a:rPr>
              <a:t>SELECT   CART_MEMBER                 AS "</a:t>
            </a:r>
            <a:r>
              <a:rPr lang="ko-KR" altLang="en-US" sz="2000" dirty="0">
                <a:latin typeface="굴림체" pitchFamily="49" charset="-127"/>
                <a:ea typeface="굴림체" pitchFamily="49" charset="-127"/>
              </a:rPr>
              <a:t>회원</a:t>
            </a:r>
            <a:r>
              <a:rPr lang="en-US" altLang="ko-KR" sz="2000" dirty="0">
                <a:latin typeface="굴림체" pitchFamily="49" charset="-127"/>
                <a:ea typeface="굴림체" pitchFamily="49" charset="-127"/>
              </a:rPr>
              <a:t>ID"</a:t>
            </a:r>
          </a:p>
          <a:p>
            <a:pPr>
              <a:defRPr/>
            </a:pPr>
            <a:r>
              <a:rPr lang="en-US" altLang="ko-KR" sz="2000" dirty="0">
                <a:latin typeface="굴림체" pitchFamily="49" charset="-127"/>
                <a:ea typeface="굴림체" pitchFamily="49" charset="-127"/>
              </a:rPr>
              <a:t>     ,   SUBSTR(CART_PROD, 1, 4)     AS "</a:t>
            </a:r>
            <a:r>
              <a:rPr lang="ko-KR" altLang="en-US" sz="2000" dirty="0">
                <a:latin typeface="굴림체" pitchFamily="49" charset="-127"/>
                <a:ea typeface="굴림체" pitchFamily="49" charset="-127"/>
              </a:rPr>
              <a:t>상품분류</a:t>
            </a:r>
            <a:r>
              <a:rPr lang="en-US" altLang="ko-KR" sz="2000" dirty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 dirty="0">
              <a:latin typeface="굴림체" pitchFamily="49" charset="-127"/>
              <a:ea typeface="굴림체" pitchFamily="49" charset="-127"/>
            </a:endParaRPr>
          </a:p>
          <a:p>
            <a:pPr>
              <a:defRPr/>
            </a:pPr>
            <a:r>
              <a:rPr lang="en-US" altLang="ko-KR" sz="2000" dirty="0">
                <a:latin typeface="굴림체" pitchFamily="49" charset="-127"/>
                <a:ea typeface="굴림체" pitchFamily="49" charset="-127"/>
              </a:rPr>
              <a:t>     ,   ROUND(AVG(CART_QTY),2)      AS "</a:t>
            </a:r>
            <a:r>
              <a:rPr lang="ko-KR" altLang="en-US" sz="2000" dirty="0">
                <a:latin typeface="굴림체" pitchFamily="49" charset="-127"/>
                <a:ea typeface="굴림체" pitchFamily="49" charset="-127"/>
              </a:rPr>
              <a:t>구매수량평균</a:t>
            </a:r>
            <a:r>
              <a:rPr lang="en-US" altLang="ko-KR" sz="2000" dirty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 dirty="0">
              <a:latin typeface="굴림체" pitchFamily="49" charset="-127"/>
              <a:ea typeface="굴림체" pitchFamily="49" charset="-127"/>
            </a:endParaRPr>
          </a:p>
          <a:p>
            <a:pPr>
              <a:defRPr/>
            </a:pPr>
            <a:r>
              <a:rPr lang="en-US" altLang="ko-KR" sz="2000" dirty="0">
                <a:latin typeface="굴림체" pitchFamily="49" charset="-127"/>
                <a:ea typeface="굴림체" pitchFamily="49" charset="-127"/>
              </a:rPr>
              <a:t>     ,   SUM(CART_QTY)               AS "</a:t>
            </a:r>
            <a:r>
              <a:rPr lang="ko-KR" altLang="en-US" sz="2000" dirty="0">
                <a:latin typeface="굴림체" pitchFamily="49" charset="-127"/>
                <a:ea typeface="굴림체" pitchFamily="49" charset="-127"/>
              </a:rPr>
              <a:t>구매수량합계</a:t>
            </a:r>
            <a:r>
              <a:rPr lang="en-US" altLang="ko-KR" sz="2000" dirty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 dirty="0">
              <a:latin typeface="굴림체" pitchFamily="49" charset="-127"/>
              <a:ea typeface="굴림체" pitchFamily="49" charset="-127"/>
            </a:endParaRPr>
          </a:p>
          <a:p>
            <a:pPr>
              <a:defRPr/>
            </a:pPr>
            <a:r>
              <a:rPr lang="en-US" altLang="ko-KR" sz="2000" dirty="0">
                <a:latin typeface="굴림체" pitchFamily="49" charset="-127"/>
                <a:ea typeface="굴림체" pitchFamily="49" charset="-127"/>
              </a:rPr>
              <a:t>     ,   COUNT(CART_QTY)             AS "</a:t>
            </a:r>
            <a:r>
              <a:rPr lang="ko-KR" altLang="en-US" sz="2000" dirty="0" err="1">
                <a:latin typeface="굴림체" pitchFamily="49" charset="-127"/>
                <a:ea typeface="굴림체" pitchFamily="49" charset="-127"/>
              </a:rPr>
              <a:t>자료수</a:t>
            </a:r>
            <a:r>
              <a:rPr lang="en-US" altLang="ko-KR" sz="2000" dirty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 dirty="0">
              <a:latin typeface="굴림체" pitchFamily="49" charset="-127"/>
              <a:ea typeface="굴림체" pitchFamily="49" charset="-127"/>
            </a:endParaRPr>
          </a:p>
          <a:p>
            <a:pPr>
              <a:defRPr/>
            </a:pPr>
            <a:r>
              <a:rPr lang="en-US" altLang="ko-KR" sz="2000" dirty="0">
                <a:latin typeface="굴림체" pitchFamily="49" charset="-127"/>
                <a:ea typeface="굴림체" pitchFamily="49" charset="-127"/>
              </a:rPr>
              <a:t>FROM     CART</a:t>
            </a:r>
          </a:p>
          <a:p>
            <a:pPr>
              <a:defRPr/>
            </a:pPr>
            <a:r>
              <a:rPr lang="en-US" altLang="ko-KR" sz="2000" dirty="0">
                <a:latin typeface="굴림체" pitchFamily="49" charset="-127"/>
                <a:ea typeface="굴림체" pitchFamily="49" charset="-127"/>
              </a:rPr>
              <a:t>GROUP BY CART_MEMBER</a:t>
            </a:r>
          </a:p>
          <a:p>
            <a:pPr>
              <a:defRPr/>
            </a:pPr>
            <a:r>
              <a:rPr lang="en-US" altLang="ko-KR" sz="2000" dirty="0">
                <a:latin typeface="굴림체" pitchFamily="49" charset="-127"/>
                <a:ea typeface="굴림체" pitchFamily="49" charset="-127"/>
              </a:rPr>
              <a:t>     ,   SUBSTR(CART_PROD, 1, 4)</a:t>
            </a:r>
          </a:p>
          <a:p>
            <a:pPr>
              <a:defRPr/>
            </a:pPr>
            <a:r>
              <a:rPr lang="en-US" altLang="ko-KR" sz="2000" dirty="0">
                <a:latin typeface="굴림체" pitchFamily="49" charset="-127"/>
                <a:ea typeface="굴림체" pitchFamily="49" charset="-127"/>
              </a:rPr>
              <a:t>ORDER BY CART_MEMBER</a:t>
            </a:r>
          </a:p>
          <a:p>
            <a:pPr>
              <a:defRPr/>
            </a:pPr>
            <a:r>
              <a:rPr lang="en-US" altLang="ko-KR" sz="2000" dirty="0">
                <a:latin typeface="굴림체" pitchFamily="49" charset="-127"/>
                <a:ea typeface="굴림체" pitchFamily="49" charset="-127"/>
              </a:rPr>
              <a:t>     ,   SUBSTR(CART_PROD, 1, 4);</a:t>
            </a:r>
          </a:p>
        </p:txBody>
      </p:sp>
      <p:sp>
        <p:nvSpPr>
          <p:cNvPr id="220163" name="Rectangle 3"/>
          <p:cNvSpPr>
            <a:spLocks noChangeArrowheads="1"/>
          </p:cNvSpPr>
          <p:nvPr/>
        </p:nvSpPr>
        <p:spPr bwMode="blackWhite">
          <a:xfrm>
            <a:off x="1119188" y="600075"/>
            <a:ext cx="6427787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함수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(</a:t>
            </a: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소 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GROUP </a:t>
            </a: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분리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)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9330" name="Rectangle 2">
            <a:hlinkClick r:id="rId2"/>
          </p:cNvPr>
          <p:cNvSpPr>
            <a:spLocks noChangeArrowheads="1"/>
          </p:cNvSpPr>
          <p:nvPr/>
        </p:nvSpPr>
        <p:spPr bwMode="blackWhite">
          <a:xfrm>
            <a:off x="1119188" y="1330325"/>
            <a:ext cx="12091987" cy="6792913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defRPr/>
            </a:pP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회원테이블에서 지역</a:t>
            </a: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(</a:t>
            </a:r>
            <a:r>
              <a:rPr lang="ko-KR" altLang="en-US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주소</a:t>
            </a: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1</a:t>
            </a:r>
            <a:r>
              <a:rPr lang="ko-KR" altLang="en-US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의 </a:t>
            </a: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2</a:t>
            </a:r>
            <a:r>
              <a:rPr lang="ko-KR" altLang="en-US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자리</a:t>
            </a: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),</a:t>
            </a:r>
            <a:r>
              <a:rPr lang="ko-KR" altLang="en-US" sz="2000" dirty="0" err="1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생일년도별로</a:t>
            </a:r>
            <a:r>
              <a:rPr lang="ko-KR" altLang="en-US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 dirty="0" err="1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마일리지평균</a:t>
            </a: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</a:t>
            </a:r>
          </a:p>
          <a:p>
            <a:pPr defTabSz="282575">
              <a:defRPr/>
            </a:pP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 </a:t>
            </a:r>
            <a:r>
              <a:rPr lang="ko-KR" altLang="en-US" sz="2000" dirty="0" err="1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마일리지합계</a:t>
            </a: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 dirty="0" err="1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최고마일리지</a:t>
            </a: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 dirty="0" err="1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최소마일리지</a:t>
            </a: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 dirty="0" err="1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자료수를</a:t>
            </a:r>
            <a:r>
              <a:rPr lang="ko-KR" altLang="en-US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검색하시오 </a:t>
            </a: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?</a:t>
            </a:r>
          </a:p>
          <a:p>
            <a:pPr defTabSz="282575">
              <a:defRPr/>
            </a:pP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 ( Alias</a:t>
            </a:r>
            <a:r>
              <a:rPr lang="ko-KR" altLang="en-US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는 지역</a:t>
            </a: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</a:t>
            </a:r>
            <a:r>
              <a:rPr lang="ko-KR" altLang="en-US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생일연도</a:t>
            </a: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 dirty="0" err="1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마일리지평균</a:t>
            </a: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 dirty="0" err="1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마일리지합계</a:t>
            </a: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 </a:t>
            </a:r>
          </a:p>
          <a:p>
            <a:pPr defTabSz="282575">
              <a:defRPr/>
            </a:pP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                </a:t>
            </a:r>
            <a:r>
              <a:rPr lang="ko-KR" altLang="en-US" sz="2000" dirty="0" err="1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최고마일리지</a:t>
            </a: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</a:t>
            </a:r>
            <a:r>
              <a:rPr lang="ko-KR" altLang="en-US" sz="2000" dirty="0" err="1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최소마일리지</a:t>
            </a: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 dirty="0" err="1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자료수</a:t>
            </a:r>
            <a:r>
              <a:rPr lang="ko-KR" altLang="en-US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)</a:t>
            </a:r>
          </a:p>
          <a:p>
            <a:pPr defTabSz="282575">
              <a:defRPr/>
            </a:pPr>
            <a:endParaRPr lang="en-US" altLang="ko-KR" sz="2000" dirty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dirty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dirty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dirty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dirty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dirty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dirty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dirty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dirty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dirty="0"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221187" name="Rectangle 3"/>
          <p:cNvSpPr>
            <a:spLocks noChangeArrowheads="1"/>
          </p:cNvSpPr>
          <p:nvPr/>
        </p:nvSpPr>
        <p:spPr bwMode="blackWhite">
          <a:xfrm>
            <a:off x="1119188" y="600075"/>
            <a:ext cx="6427787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함수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(</a:t>
            </a: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소 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GROUP </a:t>
            </a: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분리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)</a:t>
            </a:r>
          </a:p>
        </p:txBody>
      </p:sp>
      <p:sp>
        <p:nvSpPr>
          <p:cNvPr id="221188" name="TextBox 3"/>
          <p:cNvSpPr txBox="1">
            <a:spLocks noChangeArrowheads="1"/>
          </p:cNvSpPr>
          <p:nvPr/>
        </p:nvSpPr>
        <p:spPr bwMode="auto">
          <a:xfrm>
            <a:off x="1439863" y="4392613"/>
            <a:ext cx="6464300" cy="2862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SELECT   SUBSTR(MEM_ADD1,1,2)         AS "</a:t>
            </a:r>
            <a:r>
              <a:rPr lang="ko-KR" altLang="en-US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지역</a:t>
            </a:r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,   </a:t>
            </a:r>
            <a:r>
              <a:rPr lang="en-US" altLang="ko-KR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SUBSTR(MEM_BIR,1,2)          </a:t>
            </a:r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AS "</a:t>
            </a:r>
            <a:r>
              <a:rPr lang="ko-KR" altLang="en-US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생일연도</a:t>
            </a:r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,   AVG(MEM_MILEAGE)             AS "</a:t>
            </a:r>
            <a:r>
              <a:rPr lang="ko-KR" altLang="en-US" err="1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마일리지평균</a:t>
            </a:r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,   SUM(MEM_MILEAGE)             AS "</a:t>
            </a:r>
            <a:r>
              <a:rPr lang="ko-KR" altLang="en-US" err="1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마일리지합계</a:t>
            </a:r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,   MAX(MEM_MILEAGE)             AS "</a:t>
            </a:r>
            <a:r>
              <a:rPr lang="ko-KR" altLang="en-US" err="1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최고마일리지</a:t>
            </a:r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,   MIN(MEM_MILEAGE)             AS "</a:t>
            </a:r>
            <a:r>
              <a:rPr lang="ko-KR" altLang="en-US" err="1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최소마일리지</a:t>
            </a:r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,   COUNT(MEM_MILEAGE)           AS "</a:t>
            </a:r>
            <a:r>
              <a:rPr lang="ko-KR" altLang="en-US" err="1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자료수</a:t>
            </a:r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FROM     MEMBER</a:t>
            </a:r>
          </a:p>
          <a:p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GROUP BY SUBSTR(MEM_ADD1,1,2)</a:t>
            </a:r>
          </a:p>
          <a:p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,   </a:t>
            </a:r>
            <a:r>
              <a:rPr lang="en-US" altLang="ko-KR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SUBSTR(MEM_BIR,1,2);</a:t>
            </a:r>
            <a:endParaRPr lang="ko-KR" altLang="en-US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9330" name="Rectangle 2">
            <a:hlinkClick r:id="rId2"/>
          </p:cNvPr>
          <p:cNvSpPr>
            <a:spLocks noChangeArrowheads="1"/>
          </p:cNvSpPr>
          <p:nvPr/>
        </p:nvSpPr>
        <p:spPr bwMode="blackWhite">
          <a:xfrm>
            <a:off x="1119188" y="1330325"/>
            <a:ext cx="12091987" cy="8750870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marL="342900" indent="-342900" defTabSz="282575">
              <a:buFontTx/>
              <a:buChar char="-"/>
              <a:defRPr/>
            </a:pPr>
            <a:r>
              <a:rPr lang="en-US" altLang="ko-KR" sz="2000" dirty="0" smtClean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PROD_BUYER </a:t>
            </a:r>
            <a:r>
              <a:rPr lang="ko-KR" altLang="en-US" sz="2000" dirty="0" err="1" smtClean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컬럼으로</a:t>
            </a:r>
            <a:r>
              <a:rPr lang="ko-KR" altLang="en-US" sz="2000" dirty="0" smtClean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 dirty="0" smtClean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ROLLUP</a:t>
            </a:r>
          </a:p>
          <a:p>
            <a:pPr marL="342900" indent="-342900" defTabSz="282575">
              <a:buFontTx/>
              <a:buChar char="-"/>
              <a:defRPr/>
            </a:pPr>
            <a:endParaRPr lang="en-US" altLang="ko-KR" sz="2000" dirty="0" smtClean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marL="342900" indent="-342900" defTabSz="282575">
              <a:buFontTx/>
              <a:buChar char="-"/>
              <a:defRPr/>
            </a:pPr>
            <a:endParaRPr lang="en-US" altLang="ko-KR" sz="2000" dirty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marL="342900" indent="-342900" defTabSz="282575">
              <a:buFontTx/>
              <a:buChar char="-"/>
              <a:defRPr/>
            </a:pPr>
            <a:endParaRPr lang="en-US" altLang="ko-KR" sz="2000" dirty="0" smtClean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marL="342900" indent="-342900" defTabSz="282575">
              <a:buFontTx/>
              <a:buChar char="-"/>
              <a:defRPr/>
            </a:pPr>
            <a:endParaRPr lang="en-US" altLang="ko-KR" sz="2000" dirty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marL="342900" indent="-342900" defTabSz="282575">
              <a:buFontTx/>
              <a:buChar char="-"/>
              <a:defRPr/>
            </a:pPr>
            <a:endParaRPr lang="en-US" altLang="ko-KR" sz="2000" dirty="0" smtClean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dirty="0" smtClean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marL="342900" indent="-342900" defTabSz="282575">
              <a:buFontTx/>
              <a:buChar char="-"/>
              <a:defRPr/>
            </a:pPr>
            <a:endParaRPr lang="en-US" altLang="ko-KR" sz="2000" dirty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marL="342900" indent="-342900" defTabSz="282575">
              <a:buFontTx/>
              <a:buChar char="-"/>
              <a:defRPr/>
            </a:pPr>
            <a:endParaRPr lang="en-US" altLang="ko-KR" sz="2000" dirty="0" smtClean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marL="342900" indent="-342900" defTabSz="282575">
              <a:buFontTx/>
              <a:buChar char="-"/>
              <a:defRPr/>
            </a:pPr>
            <a:endParaRPr lang="en-US" altLang="ko-KR" sz="2000" dirty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marL="342900" indent="-342900" defTabSz="282575">
              <a:buFontTx/>
              <a:buChar char="-"/>
              <a:defRPr/>
            </a:pPr>
            <a:endParaRPr lang="en-US" altLang="ko-KR" sz="2000" dirty="0" smtClean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marL="342900" indent="-342900" defTabSz="282575">
              <a:buFontTx/>
              <a:buChar char="-"/>
              <a:defRPr/>
            </a:pPr>
            <a:endParaRPr lang="en-US" altLang="ko-KR" sz="2000" dirty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marL="342900" indent="-342900" defTabSz="282575">
              <a:buFontTx/>
              <a:buChar char="-"/>
              <a:defRPr/>
            </a:pPr>
            <a:endParaRPr lang="en-US" altLang="ko-KR" sz="2000" dirty="0" smtClean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marL="342900" indent="-342900" defTabSz="282575">
              <a:buFontTx/>
              <a:buChar char="-"/>
              <a:defRPr/>
            </a:pPr>
            <a:endParaRPr lang="en-US" altLang="ko-KR" sz="2000" dirty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marL="342900" indent="-342900" defTabSz="282575">
              <a:buFontTx/>
              <a:buChar char="-"/>
              <a:defRPr/>
            </a:pPr>
            <a:endParaRPr lang="en-US" altLang="ko-KR" sz="2000" dirty="0" smtClean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marL="342900" indent="-342900" defTabSz="282575">
              <a:buFontTx/>
              <a:buChar char="-"/>
              <a:defRPr/>
            </a:pPr>
            <a:endParaRPr lang="en-US" altLang="ko-KR" sz="2000" dirty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dirty="0" smtClean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marL="342900" indent="-342900" defTabSz="282575">
              <a:buFontTx/>
              <a:buChar char="-"/>
              <a:defRPr/>
            </a:pPr>
            <a:endParaRPr lang="en-US" altLang="ko-KR" sz="2000" dirty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dirty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dirty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dirty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dirty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dirty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dirty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dirty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dirty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dirty="0"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221187" name="Rectangle 3"/>
          <p:cNvSpPr>
            <a:spLocks noChangeArrowheads="1"/>
          </p:cNvSpPr>
          <p:nvPr/>
        </p:nvSpPr>
        <p:spPr bwMode="blackWhite">
          <a:xfrm>
            <a:off x="1119188" y="600075"/>
            <a:ext cx="6427787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함수</a:t>
            </a:r>
            <a:r>
              <a:rPr lang="en-US" altLang="ko-KR" sz="2000" smtClean="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(ROLLUP) </a:t>
            </a:r>
            <a:endParaRPr lang="en-US" altLang="ko-KR" sz="2000">
              <a:solidFill>
                <a:srgbClr val="000066"/>
              </a:solidFill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2" name="직사각형 1"/>
          <p:cNvSpPr/>
          <p:nvPr/>
        </p:nvSpPr>
        <p:spPr bwMode="auto">
          <a:xfrm>
            <a:off x="1368250" y="2520355"/>
            <a:ext cx="5328593" cy="2592288"/>
          </a:xfrm>
          <a:prstGeom prst="rect">
            <a:avLst/>
          </a:prstGeom>
          <a:solidFill>
            <a:srgbClr val="E2ECF4"/>
          </a:solidFill>
          <a:ln w="9525" cap="flat" cmpd="sng" algn="ctr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altLang="ko-KR" sz="2000" dirty="0">
                <a:latin typeface="굴림체" pitchFamily="49" charset="-127"/>
                <a:ea typeface="굴림체" pitchFamily="49" charset="-127"/>
              </a:rPr>
              <a:t>SELECT PROD_LGU</a:t>
            </a:r>
          </a:p>
          <a:p>
            <a:r>
              <a:rPr lang="en-US" altLang="ko-KR" sz="2000" dirty="0">
                <a:latin typeface="굴림체" pitchFamily="49" charset="-127"/>
                <a:ea typeface="굴림체" pitchFamily="49" charset="-127"/>
              </a:rPr>
              <a:t>     , PROD_BUYER</a:t>
            </a:r>
          </a:p>
          <a:p>
            <a:r>
              <a:rPr lang="en-US" altLang="ko-KR" sz="2000" dirty="0">
                <a:latin typeface="굴림체" pitchFamily="49" charset="-127"/>
                <a:ea typeface="굴림체" pitchFamily="49" charset="-127"/>
              </a:rPr>
              <a:t>     , COUNT(*)</a:t>
            </a:r>
          </a:p>
          <a:p>
            <a:r>
              <a:rPr lang="en-US" altLang="ko-KR" sz="2000" dirty="0">
                <a:latin typeface="굴림체" pitchFamily="49" charset="-127"/>
                <a:ea typeface="굴림체" pitchFamily="49" charset="-127"/>
              </a:rPr>
              <a:t>     , SUM(PROD_COST)</a:t>
            </a:r>
          </a:p>
          <a:p>
            <a:r>
              <a:rPr lang="en-US" altLang="ko-KR" sz="2000" dirty="0">
                <a:latin typeface="굴림체" pitchFamily="49" charset="-127"/>
                <a:ea typeface="굴림체" pitchFamily="49" charset="-127"/>
              </a:rPr>
              <a:t>FROM   PROD</a:t>
            </a:r>
          </a:p>
          <a:p>
            <a:r>
              <a:rPr lang="en-US" altLang="ko-KR" sz="2000" dirty="0">
                <a:latin typeface="굴림체" pitchFamily="49" charset="-127"/>
                <a:ea typeface="굴림체" pitchFamily="49" charset="-127"/>
              </a:rPr>
              <a:t>GROUP  BY PROD_LGU, ROLLUP(PROD_BUYER);</a:t>
            </a:r>
            <a:endParaRPr kumimoji="1" lang="ko-KR" altLang="en-US" sz="2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체" pitchFamily="49" charset="-127"/>
              <a:ea typeface="굴림체" pitchFamily="49" charset="-127"/>
            </a:endParaRPr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5180" y="2520355"/>
            <a:ext cx="5677042" cy="518457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오른쪽 화살표 4"/>
          <p:cNvSpPr/>
          <p:nvPr/>
        </p:nvSpPr>
        <p:spPr bwMode="auto">
          <a:xfrm>
            <a:off x="6409374" y="3528467"/>
            <a:ext cx="864096" cy="443669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휴먼둥근고딕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37341809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9330" name="Rectangle 2">
            <a:hlinkClick r:id="rId2"/>
          </p:cNvPr>
          <p:cNvSpPr>
            <a:spLocks noChangeArrowheads="1"/>
          </p:cNvSpPr>
          <p:nvPr/>
        </p:nvSpPr>
        <p:spPr bwMode="blackWhite">
          <a:xfrm>
            <a:off x="1119188" y="1330325"/>
            <a:ext cx="12091987" cy="8750870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marL="342900" indent="-342900" defTabSz="282575">
              <a:buFontTx/>
              <a:buChar char="-"/>
              <a:defRPr/>
            </a:pPr>
            <a:r>
              <a:rPr lang="en-US" altLang="ko-KR" sz="2000" dirty="0" smtClean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CUBE </a:t>
            </a:r>
            <a:r>
              <a:rPr lang="ko-KR" altLang="en-US" sz="2000" dirty="0" smtClean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함수 </a:t>
            </a:r>
            <a:r>
              <a:rPr lang="en-US" altLang="ko-KR" sz="2000" dirty="0" smtClean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: ROLLUP </a:t>
            </a:r>
            <a:r>
              <a:rPr lang="ko-KR" altLang="en-US" sz="2000" dirty="0" smtClean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함수와 같이 각 소계도 출력하고 전체 총계까지 출력</a:t>
            </a:r>
            <a:r>
              <a:rPr lang="en-US" altLang="ko-KR" sz="2000" dirty="0" smtClean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.</a:t>
            </a:r>
          </a:p>
          <a:p>
            <a:pPr marL="342900" indent="-342900" defTabSz="282575">
              <a:buFontTx/>
              <a:buChar char="-"/>
              <a:defRPr/>
            </a:pPr>
            <a:endParaRPr lang="en-US" altLang="ko-KR" sz="2000" dirty="0" smtClean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marL="342900" indent="-342900" defTabSz="282575">
              <a:buFontTx/>
              <a:buChar char="-"/>
              <a:defRPr/>
            </a:pPr>
            <a:endParaRPr lang="en-US" altLang="ko-KR" sz="2000" dirty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marL="342900" indent="-342900" defTabSz="282575">
              <a:buFontTx/>
              <a:buChar char="-"/>
              <a:defRPr/>
            </a:pPr>
            <a:endParaRPr lang="en-US" altLang="ko-KR" sz="2000" dirty="0" smtClean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marL="342900" indent="-342900" defTabSz="282575">
              <a:buFontTx/>
              <a:buChar char="-"/>
              <a:defRPr/>
            </a:pPr>
            <a:endParaRPr lang="en-US" altLang="ko-KR" sz="2000" dirty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marL="342900" indent="-342900" defTabSz="282575">
              <a:buFontTx/>
              <a:buChar char="-"/>
              <a:defRPr/>
            </a:pPr>
            <a:endParaRPr lang="en-US" altLang="ko-KR" sz="2000" dirty="0" smtClean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dirty="0" smtClean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marL="342900" indent="-342900" defTabSz="282575">
              <a:buFontTx/>
              <a:buChar char="-"/>
              <a:defRPr/>
            </a:pPr>
            <a:endParaRPr lang="en-US" altLang="ko-KR" sz="2000" dirty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marL="342900" indent="-342900" defTabSz="282575">
              <a:buFontTx/>
              <a:buChar char="-"/>
              <a:defRPr/>
            </a:pPr>
            <a:endParaRPr lang="en-US" altLang="ko-KR" sz="2000" dirty="0" smtClean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marL="342900" indent="-342900" defTabSz="282575">
              <a:buFontTx/>
              <a:buChar char="-"/>
              <a:defRPr/>
            </a:pPr>
            <a:endParaRPr lang="en-US" altLang="ko-KR" sz="2000" dirty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marL="342900" indent="-342900" defTabSz="282575">
              <a:buFontTx/>
              <a:buChar char="-"/>
              <a:defRPr/>
            </a:pPr>
            <a:endParaRPr lang="en-US" altLang="ko-KR" sz="2000" dirty="0" smtClean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marL="342900" indent="-342900" defTabSz="282575">
              <a:buFontTx/>
              <a:buChar char="-"/>
              <a:defRPr/>
            </a:pPr>
            <a:endParaRPr lang="en-US" altLang="ko-KR" sz="2000" dirty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marL="342900" indent="-342900" defTabSz="282575">
              <a:buFontTx/>
              <a:buChar char="-"/>
              <a:defRPr/>
            </a:pPr>
            <a:endParaRPr lang="en-US" altLang="ko-KR" sz="2000" dirty="0" smtClean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marL="342900" indent="-342900" defTabSz="282575">
              <a:buFontTx/>
              <a:buChar char="-"/>
              <a:defRPr/>
            </a:pPr>
            <a:endParaRPr lang="en-US" altLang="ko-KR" sz="2000" dirty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marL="342900" indent="-342900" defTabSz="282575">
              <a:buFontTx/>
              <a:buChar char="-"/>
              <a:defRPr/>
            </a:pPr>
            <a:endParaRPr lang="en-US" altLang="ko-KR" sz="2000" dirty="0" smtClean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marL="342900" indent="-342900" defTabSz="282575">
              <a:buFontTx/>
              <a:buChar char="-"/>
              <a:defRPr/>
            </a:pPr>
            <a:endParaRPr lang="en-US" altLang="ko-KR" sz="2000" dirty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dirty="0" smtClean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marL="342900" indent="-342900" defTabSz="282575">
              <a:buFontTx/>
              <a:buChar char="-"/>
              <a:defRPr/>
            </a:pPr>
            <a:endParaRPr lang="en-US" altLang="ko-KR" sz="2000" dirty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dirty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dirty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dirty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dirty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dirty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dirty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dirty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dirty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dirty="0"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221187" name="Rectangle 3"/>
          <p:cNvSpPr>
            <a:spLocks noChangeArrowheads="1"/>
          </p:cNvSpPr>
          <p:nvPr/>
        </p:nvSpPr>
        <p:spPr bwMode="blackWhite">
          <a:xfrm>
            <a:off x="1119188" y="600075"/>
            <a:ext cx="6427787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함수</a:t>
            </a:r>
            <a:r>
              <a:rPr lang="en-US" altLang="ko-KR" sz="2000" smtClean="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(CUBE) </a:t>
            </a:r>
            <a:endParaRPr lang="en-US" altLang="ko-KR" sz="2000">
              <a:solidFill>
                <a:srgbClr val="000066"/>
              </a:solidFill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2" name="직사각형 1"/>
          <p:cNvSpPr/>
          <p:nvPr/>
        </p:nvSpPr>
        <p:spPr bwMode="auto">
          <a:xfrm>
            <a:off x="1536054" y="2232323"/>
            <a:ext cx="5328593" cy="2592288"/>
          </a:xfrm>
          <a:prstGeom prst="rect">
            <a:avLst/>
          </a:prstGeom>
          <a:solidFill>
            <a:srgbClr val="E2ECF4"/>
          </a:solidFill>
          <a:ln w="9525" cap="flat" cmpd="sng" algn="ctr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altLang="ko-KR" sz="2000" dirty="0">
                <a:latin typeface="굴림체" pitchFamily="49" charset="-127"/>
                <a:ea typeface="굴림체" pitchFamily="49" charset="-127"/>
              </a:rPr>
              <a:t>SELECT PROD_LGU</a:t>
            </a:r>
          </a:p>
          <a:p>
            <a:r>
              <a:rPr lang="en-US" altLang="ko-KR" sz="2000" dirty="0">
                <a:latin typeface="굴림체" pitchFamily="49" charset="-127"/>
                <a:ea typeface="굴림체" pitchFamily="49" charset="-127"/>
              </a:rPr>
              <a:t>     , PROD_BUYER</a:t>
            </a:r>
          </a:p>
          <a:p>
            <a:r>
              <a:rPr lang="en-US" altLang="ko-KR" sz="2000" dirty="0">
                <a:latin typeface="굴림체" pitchFamily="49" charset="-127"/>
                <a:ea typeface="굴림체" pitchFamily="49" charset="-127"/>
              </a:rPr>
              <a:t>     , COUNT(*)</a:t>
            </a:r>
          </a:p>
          <a:p>
            <a:r>
              <a:rPr lang="en-US" altLang="ko-KR" sz="2000" dirty="0">
                <a:latin typeface="굴림체" pitchFamily="49" charset="-127"/>
                <a:ea typeface="굴림체" pitchFamily="49" charset="-127"/>
              </a:rPr>
              <a:t>     , SUM(PROD_COST)</a:t>
            </a:r>
          </a:p>
          <a:p>
            <a:r>
              <a:rPr lang="en-US" altLang="ko-KR" sz="2000" dirty="0">
                <a:latin typeface="굴림체" pitchFamily="49" charset="-127"/>
                <a:ea typeface="굴림체" pitchFamily="49" charset="-127"/>
              </a:rPr>
              <a:t>FROM   PROD</a:t>
            </a:r>
          </a:p>
          <a:p>
            <a:r>
              <a:rPr lang="en-US" altLang="ko-KR" sz="2000" dirty="0">
                <a:latin typeface="굴림체" pitchFamily="49" charset="-127"/>
                <a:ea typeface="굴림체" pitchFamily="49" charset="-127"/>
              </a:rPr>
              <a:t>GROUP  BY CUBE(PROD_LGU, PROD_BUYER); </a:t>
            </a:r>
            <a:endParaRPr kumimoji="1" lang="ko-KR" altLang="en-US" sz="2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체" pitchFamily="49" charset="-127"/>
              <a:ea typeface="굴림체" pitchFamily="49" charset="-127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1602" y="2160315"/>
            <a:ext cx="5054525" cy="774542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오른쪽 화살표 4"/>
          <p:cNvSpPr/>
          <p:nvPr/>
        </p:nvSpPr>
        <p:spPr bwMode="auto">
          <a:xfrm>
            <a:off x="6801714" y="3306632"/>
            <a:ext cx="864096" cy="443669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휴먼둥근고딕" pitchFamily="2" charset="-127"/>
            </a:endParaRPr>
          </a:p>
        </p:txBody>
      </p:sp>
      <p:sp>
        <p:nvSpPr>
          <p:cNvPr id="3" name="직사각형 2"/>
          <p:cNvSpPr/>
          <p:nvPr/>
        </p:nvSpPr>
        <p:spPr bwMode="auto">
          <a:xfrm>
            <a:off x="8785076" y="2664371"/>
            <a:ext cx="3781051" cy="2880320"/>
          </a:xfrm>
          <a:prstGeom prst="rect">
            <a:avLst/>
          </a:prstGeom>
          <a:noFill/>
          <a:ln>
            <a:solidFill>
              <a:srgbClr val="FF0066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휴먼둥근고딕" pitchFamily="2" charset="-127"/>
            </a:endParaRPr>
          </a:p>
        </p:txBody>
      </p:sp>
      <p:sp>
        <p:nvSpPr>
          <p:cNvPr id="4" name="설명선 2 3"/>
          <p:cNvSpPr/>
          <p:nvPr/>
        </p:nvSpPr>
        <p:spPr bwMode="auto">
          <a:xfrm>
            <a:off x="1836204" y="6336779"/>
            <a:ext cx="4068552" cy="2664296"/>
          </a:xfrm>
          <a:prstGeom prst="borderCallout2">
            <a:avLst>
              <a:gd name="adj1" fmla="val 2166"/>
              <a:gd name="adj2" fmla="val 102778"/>
              <a:gd name="adj3" fmla="val -20157"/>
              <a:gd name="adj4" fmla="val 133390"/>
              <a:gd name="adj5" fmla="val -37205"/>
              <a:gd name="adj6" fmla="val 172621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체" pitchFamily="49" charset="-127"/>
                <a:ea typeface="굴림체" pitchFamily="49" charset="-127"/>
              </a:rPr>
              <a:t>이 부분이 </a:t>
            </a:r>
            <a:r>
              <a:rPr kumimoji="1" lang="en-US" altLang="ko-KR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체" pitchFamily="49" charset="-127"/>
                <a:ea typeface="굴림체" pitchFamily="49" charset="-127"/>
              </a:rPr>
              <a:t>ROLLUP </a:t>
            </a:r>
            <a:r>
              <a:rPr kumimoji="1" lang="ko-KR" altLang="en-US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체" pitchFamily="49" charset="-127"/>
                <a:ea typeface="굴림체" pitchFamily="49" charset="-127"/>
              </a:rPr>
              <a:t>함수와 다른 </a:t>
            </a:r>
            <a:endParaRPr kumimoji="1" lang="en-US" altLang="ko-KR" sz="2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체" pitchFamily="49" charset="-127"/>
              <a:ea typeface="굴림체" pitchFamily="49" charset="-127"/>
            </a:endParaRPr>
          </a:p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2000" dirty="0" smtClean="0">
                <a:solidFill>
                  <a:schemeClr val="tx1"/>
                </a:solidFill>
                <a:latin typeface="굴림체" pitchFamily="49" charset="-127"/>
                <a:ea typeface="굴림체" pitchFamily="49" charset="-127"/>
              </a:rPr>
              <a:t>전체 총계 출력 부분임</a:t>
            </a:r>
            <a:endParaRPr lang="en-US" altLang="ko-KR" sz="2000" dirty="0" smtClean="0">
              <a:solidFill>
                <a:schemeClr val="tx1"/>
              </a:solidFill>
              <a:latin typeface="굴림체" pitchFamily="49" charset="-127"/>
              <a:ea typeface="굴림체" pitchFamily="49" charset="-127"/>
            </a:endParaRPr>
          </a:p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altLang="ko-KR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굴림체" pitchFamily="49" charset="-127"/>
              <a:ea typeface="굴림체" pitchFamily="49" charset="-127"/>
            </a:endParaRPr>
          </a:p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2000" dirty="0" smtClean="0">
                <a:solidFill>
                  <a:schemeClr val="tx1"/>
                </a:solidFill>
                <a:latin typeface="굴림체" pitchFamily="49" charset="-127"/>
                <a:ea typeface="굴림체" pitchFamily="49" charset="-127"/>
              </a:rPr>
              <a:t>PROD_LGU</a:t>
            </a:r>
            <a:r>
              <a:rPr lang="ko-KR" altLang="en-US" sz="2000" dirty="0" smtClean="0">
                <a:solidFill>
                  <a:schemeClr val="tx1"/>
                </a:solidFill>
                <a:latin typeface="굴림체" pitchFamily="49" charset="-127"/>
                <a:ea typeface="굴림체" pitchFamily="49" charset="-127"/>
              </a:rPr>
              <a:t>와 </a:t>
            </a:r>
            <a:r>
              <a:rPr lang="en-US" altLang="ko-KR" sz="2000" dirty="0" smtClean="0">
                <a:solidFill>
                  <a:schemeClr val="tx1"/>
                </a:solidFill>
                <a:latin typeface="굴림체" pitchFamily="49" charset="-127"/>
                <a:ea typeface="굴림체" pitchFamily="49" charset="-127"/>
              </a:rPr>
              <a:t>PROD_BUYER </a:t>
            </a:r>
            <a:r>
              <a:rPr lang="ko-KR" altLang="en-US" sz="2000" dirty="0" smtClean="0">
                <a:solidFill>
                  <a:schemeClr val="tx1"/>
                </a:solidFill>
                <a:latin typeface="굴림체" pitchFamily="49" charset="-127"/>
                <a:ea typeface="굴림체" pitchFamily="49" charset="-127"/>
              </a:rPr>
              <a:t>모두를 </a:t>
            </a:r>
            <a:endParaRPr lang="en-US" altLang="ko-KR" sz="2000" dirty="0" smtClean="0">
              <a:solidFill>
                <a:schemeClr val="tx1"/>
              </a:solidFill>
              <a:latin typeface="굴림체" pitchFamily="49" charset="-127"/>
              <a:ea typeface="굴림체" pitchFamily="49" charset="-127"/>
            </a:endParaRPr>
          </a:p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2000" dirty="0" smtClean="0">
                <a:solidFill>
                  <a:schemeClr val="tx1"/>
                </a:solidFill>
                <a:latin typeface="굴림체" pitchFamily="49" charset="-127"/>
                <a:ea typeface="굴림체" pitchFamily="49" charset="-127"/>
              </a:rPr>
              <a:t>CUBE</a:t>
            </a:r>
            <a:r>
              <a:rPr lang="ko-KR" altLang="en-US" sz="2000" dirty="0" smtClean="0">
                <a:solidFill>
                  <a:schemeClr val="tx1"/>
                </a:solidFill>
                <a:latin typeface="굴림체" pitchFamily="49" charset="-127"/>
                <a:ea typeface="굴림체" pitchFamily="49" charset="-127"/>
              </a:rPr>
              <a:t>할 수도 있고 하나의 </a:t>
            </a:r>
            <a:endParaRPr lang="en-US" altLang="ko-KR" sz="2000" dirty="0" smtClean="0">
              <a:solidFill>
                <a:schemeClr val="tx1"/>
              </a:solidFill>
              <a:latin typeface="굴림체" pitchFamily="49" charset="-127"/>
              <a:ea typeface="굴림체" pitchFamily="49" charset="-127"/>
            </a:endParaRPr>
          </a:p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2000" dirty="0" err="1" smtClean="0">
                <a:solidFill>
                  <a:schemeClr val="tx1"/>
                </a:solidFill>
                <a:latin typeface="굴림체" pitchFamily="49" charset="-127"/>
                <a:ea typeface="굴림체" pitchFamily="49" charset="-127"/>
              </a:rPr>
              <a:t>컬럼으로</a:t>
            </a:r>
            <a:r>
              <a:rPr lang="ko-KR" altLang="en-US" sz="2000" dirty="0" smtClean="0">
                <a:solidFill>
                  <a:schemeClr val="tx1"/>
                </a:solidFill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z="2000" dirty="0" smtClean="0">
                <a:solidFill>
                  <a:schemeClr val="tx1"/>
                </a:solidFill>
                <a:latin typeface="굴림체" pitchFamily="49" charset="-127"/>
                <a:ea typeface="굴림체" pitchFamily="49" charset="-127"/>
              </a:rPr>
              <a:t>CUBE</a:t>
            </a:r>
            <a:r>
              <a:rPr lang="ko-KR" altLang="en-US" sz="2000" dirty="0" smtClean="0">
                <a:solidFill>
                  <a:schemeClr val="tx1"/>
                </a:solidFill>
                <a:latin typeface="굴림체" pitchFamily="49" charset="-127"/>
                <a:ea typeface="굴림체" pitchFamily="49" charset="-127"/>
              </a:rPr>
              <a:t>할 수도 있음</a:t>
            </a:r>
            <a:r>
              <a:rPr lang="en-US" altLang="ko-KR" sz="2000" dirty="0" smtClean="0">
                <a:solidFill>
                  <a:schemeClr val="tx1"/>
                </a:solidFill>
                <a:latin typeface="굴림체" pitchFamily="49" charset="-127"/>
                <a:ea typeface="굴림체" pitchFamily="49" charset="-127"/>
              </a:rPr>
              <a:t>.</a:t>
            </a:r>
            <a:endParaRPr kumimoji="1" lang="ko-KR" altLang="en-US" sz="2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체" pitchFamily="49" charset="-127"/>
              <a:ea typeface="굴림체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63627246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직사각형 3"/>
          <p:cNvSpPr>
            <a:spLocks noChangeArrowheads="1"/>
          </p:cNvSpPr>
          <p:nvPr/>
        </p:nvSpPr>
        <p:spPr bwMode="auto">
          <a:xfrm>
            <a:off x="3322638" y="4152900"/>
            <a:ext cx="6753225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ko-KR" altLang="en-US" sz="5400">
                <a:latin typeface="HY중고딕" pitchFamily="18" charset="-127"/>
              </a:rPr>
              <a:t>데이터베이스 개론 끝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9330" name="Rectangle 2">
            <a:hlinkClick r:id="rId2"/>
          </p:cNvPr>
          <p:cNvSpPr>
            <a:spLocks noChangeArrowheads="1"/>
          </p:cNvSpPr>
          <p:nvPr/>
        </p:nvSpPr>
        <p:spPr bwMode="blackWhite">
          <a:xfrm>
            <a:off x="1119188" y="1330325"/>
            <a:ext cx="12091987" cy="8750870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marL="342900" indent="-342900" defTabSz="282575">
              <a:buFontTx/>
              <a:buChar char="-"/>
              <a:defRPr/>
            </a:pPr>
            <a:r>
              <a:rPr lang="en-US" altLang="ko-KR" sz="2000" dirty="0" smtClean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ROLLUP </a:t>
            </a:r>
            <a:r>
              <a:rPr lang="ko-KR" altLang="en-US" sz="2000" dirty="0" smtClean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함수 </a:t>
            </a:r>
            <a:r>
              <a:rPr lang="en-US" altLang="ko-KR" sz="2000" dirty="0" smtClean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: </a:t>
            </a:r>
            <a:r>
              <a:rPr lang="ko-KR" altLang="en-US" sz="2000" dirty="0" smtClean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주어진 데이터들의 소계를 구해줌</a:t>
            </a:r>
            <a:r>
              <a:rPr lang="en-US" altLang="ko-KR" sz="2000" dirty="0" smtClean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.</a:t>
            </a:r>
          </a:p>
          <a:p>
            <a:pPr marL="342900" indent="-342900" defTabSz="282575">
              <a:buFontTx/>
              <a:buChar char="-"/>
              <a:defRPr/>
            </a:pPr>
            <a:endParaRPr lang="en-US" altLang="ko-KR" sz="2000" dirty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marL="342900" indent="-342900" defTabSz="282575">
              <a:buFontTx/>
              <a:buChar char="-"/>
              <a:defRPr/>
            </a:pPr>
            <a:endParaRPr lang="en-US" altLang="ko-KR" sz="2000" dirty="0" smtClean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marL="342900" indent="-342900" defTabSz="282575">
              <a:buFontTx/>
              <a:buChar char="-"/>
              <a:defRPr/>
            </a:pPr>
            <a:endParaRPr lang="en-US" altLang="ko-KR" sz="2000" dirty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marL="342900" indent="-342900" defTabSz="282575">
              <a:buFontTx/>
              <a:buChar char="-"/>
              <a:defRPr/>
            </a:pPr>
            <a:endParaRPr lang="en-US" altLang="ko-KR" sz="2000" dirty="0" smtClean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marL="342900" indent="-342900" defTabSz="282575">
              <a:buFontTx/>
              <a:buChar char="-"/>
              <a:defRPr/>
            </a:pPr>
            <a:endParaRPr lang="en-US" altLang="ko-KR" sz="2000" dirty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marL="342900" indent="-342900" defTabSz="282575">
              <a:buFontTx/>
              <a:buChar char="-"/>
              <a:defRPr/>
            </a:pPr>
            <a:endParaRPr lang="en-US" altLang="ko-KR" sz="2000" dirty="0" smtClean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dirty="0" smtClean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marL="342900" indent="-342900" defTabSz="282575">
              <a:buFontTx/>
              <a:buChar char="-"/>
              <a:defRPr/>
            </a:pPr>
            <a:endParaRPr lang="en-US" altLang="ko-KR" sz="2000" dirty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marL="342900" indent="-342900" defTabSz="282575">
              <a:buFontTx/>
              <a:buChar char="-"/>
              <a:defRPr/>
            </a:pPr>
            <a:endParaRPr lang="en-US" altLang="ko-KR" sz="2000" dirty="0" smtClean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marL="342900" indent="-342900" defTabSz="282575">
              <a:buFontTx/>
              <a:buChar char="-"/>
              <a:defRPr/>
            </a:pPr>
            <a:endParaRPr lang="en-US" altLang="ko-KR" sz="2000" dirty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marL="342900" indent="-342900" defTabSz="282575">
              <a:buFontTx/>
              <a:buChar char="-"/>
              <a:defRPr/>
            </a:pPr>
            <a:endParaRPr lang="en-US" altLang="ko-KR" sz="2000" dirty="0" smtClean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marL="342900" indent="-342900" defTabSz="282575">
              <a:buFontTx/>
              <a:buChar char="-"/>
              <a:defRPr/>
            </a:pPr>
            <a:endParaRPr lang="en-US" altLang="ko-KR" sz="2000" dirty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marL="342900" indent="-342900" defTabSz="282575">
              <a:buFontTx/>
              <a:buChar char="-"/>
              <a:defRPr/>
            </a:pPr>
            <a:endParaRPr lang="en-US" altLang="ko-KR" sz="2000" dirty="0" smtClean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marL="342900" indent="-342900" defTabSz="282575">
              <a:buFontTx/>
              <a:buChar char="-"/>
              <a:defRPr/>
            </a:pPr>
            <a:endParaRPr lang="en-US" altLang="ko-KR" sz="2000" dirty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marL="342900" indent="-342900" defTabSz="282575">
              <a:buFontTx/>
              <a:buChar char="-"/>
              <a:defRPr/>
            </a:pPr>
            <a:endParaRPr lang="en-US" altLang="ko-KR" sz="2000" dirty="0" smtClean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marL="342900" indent="-342900" defTabSz="282575">
              <a:buFontTx/>
              <a:buChar char="-"/>
              <a:defRPr/>
            </a:pPr>
            <a:endParaRPr lang="en-US" altLang="ko-KR" sz="2000" dirty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dirty="0" smtClean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marL="342900" indent="-342900" defTabSz="282575">
              <a:buFontTx/>
              <a:buChar char="-"/>
              <a:defRPr/>
            </a:pPr>
            <a:endParaRPr lang="en-US" altLang="ko-KR" sz="2000" dirty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dirty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dirty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dirty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dirty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dirty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dirty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dirty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dirty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dirty="0"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221187" name="Rectangle 3"/>
          <p:cNvSpPr>
            <a:spLocks noChangeArrowheads="1"/>
          </p:cNvSpPr>
          <p:nvPr/>
        </p:nvSpPr>
        <p:spPr bwMode="blackWhite">
          <a:xfrm>
            <a:off x="1119188" y="600075"/>
            <a:ext cx="6427787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함수</a:t>
            </a:r>
            <a:r>
              <a:rPr lang="en-US" altLang="ko-KR" sz="2000" smtClean="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(ROLLUP) </a:t>
            </a:r>
            <a:endParaRPr lang="en-US" altLang="ko-KR" sz="2000">
              <a:solidFill>
                <a:srgbClr val="000066"/>
              </a:solidFill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2" name="직사각형 1"/>
          <p:cNvSpPr/>
          <p:nvPr/>
        </p:nvSpPr>
        <p:spPr bwMode="auto">
          <a:xfrm>
            <a:off x="1368252" y="1872284"/>
            <a:ext cx="5112568" cy="2376264"/>
          </a:xfrm>
          <a:prstGeom prst="rect">
            <a:avLst/>
          </a:prstGeom>
          <a:solidFill>
            <a:srgbClr val="E2ECF4"/>
          </a:solidFill>
          <a:ln w="9525" cap="flat" cmpd="sng" algn="ctr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285750" indent="-285750">
              <a:buFont typeface="Arial" charset="0"/>
              <a:buChar char="•"/>
            </a:pPr>
            <a:r>
              <a:rPr lang="ko-KR" altLang="en-US" dirty="0" err="1" smtClean="0">
                <a:latin typeface="굴림체" pitchFamily="49" charset="-127"/>
                <a:ea typeface="굴림체" pitchFamily="49" charset="-127"/>
              </a:rPr>
              <a:t>상품분류별</a:t>
            </a:r>
            <a:r>
              <a:rPr lang="en-US" altLang="ko-KR" dirty="0" smtClean="0"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dirty="0" smtClean="0">
                <a:latin typeface="굴림체" pitchFamily="49" charset="-127"/>
                <a:ea typeface="굴림체" pitchFamily="49" charset="-127"/>
              </a:rPr>
              <a:t>거래처별 </a:t>
            </a:r>
            <a:r>
              <a:rPr lang="ko-KR" altLang="en-US" dirty="0" err="1" smtClean="0">
                <a:latin typeface="굴림체" pitchFamily="49" charset="-127"/>
                <a:ea typeface="굴림체" pitchFamily="49" charset="-127"/>
              </a:rPr>
              <a:t>입고수와</a:t>
            </a:r>
            <a:r>
              <a:rPr lang="ko-KR" altLang="en-US" dirty="0" smtClean="0">
                <a:latin typeface="굴림체" pitchFamily="49" charset="-127"/>
                <a:ea typeface="굴림체" pitchFamily="49" charset="-127"/>
              </a:rPr>
              <a:t> 입고가격의 </a:t>
            </a:r>
            <a:endParaRPr lang="en-US" altLang="ko-KR" dirty="0" smtClean="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dirty="0"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dirty="0" smtClean="0">
                <a:latin typeface="굴림체" pitchFamily="49" charset="-127"/>
                <a:ea typeface="굴림체" pitchFamily="49" charset="-127"/>
              </a:rPr>
              <a:t> </a:t>
            </a:r>
            <a:r>
              <a:rPr lang="ko-KR" altLang="en-US" dirty="0" smtClean="0">
                <a:latin typeface="굴림체" pitchFamily="49" charset="-127"/>
                <a:ea typeface="굴림체" pitchFamily="49" charset="-127"/>
              </a:rPr>
              <a:t>합을 구하는 쿼리</a:t>
            </a:r>
            <a:endParaRPr lang="en-US" altLang="ko-KR" dirty="0" smtClean="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dirty="0" smtClean="0">
                <a:latin typeface="굴림체" pitchFamily="49" charset="-127"/>
                <a:ea typeface="굴림체" pitchFamily="49" charset="-127"/>
              </a:rPr>
              <a:t>SELECT </a:t>
            </a:r>
            <a:r>
              <a:rPr lang="en-US" altLang="ko-KR" dirty="0">
                <a:latin typeface="굴림체" pitchFamily="49" charset="-127"/>
                <a:ea typeface="굴림체" pitchFamily="49" charset="-127"/>
              </a:rPr>
              <a:t>PROD_LGU</a:t>
            </a:r>
          </a:p>
          <a:p>
            <a:r>
              <a:rPr lang="en-US" altLang="ko-KR" dirty="0">
                <a:latin typeface="굴림체" pitchFamily="49" charset="-127"/>
                <a:ea typeface="굴림체" pitchFamily="49" charset="-127"/>
              </a:rPr>
              <a:t>     , PROD_BUYER</a:t>
            </a:r>
          </a:p>
          <a:p>
            <a:r>
              <a:rPr lang="en-US" altLang="ko-KR" dirty="0">
                <a:latin typeface="굴림체" pitchFamily="49" charset="-127"/>
                <a:ea typeface="굴림체" pitchFamily="49" charset="-127"/>
              </a:rPr>
              <a:t>     , COUNT(*)</a:t>
            </a:r>
          </a:p>
          <a:p>
            <a:r>
              <a:rPr lang="en-US" altLang="ko-KR" dirty="0">
                <a:latin typeface="굴림체" pitchFamily="49" charset="-127"/>
                <a:ea typeface="굴림체" pitchFamily="49" charset="-127"/>
              </a:rPr>
              <a:t>     , SUM(PROD_COST)</a:t>
            </a:r>
          </a:p>
          <a:p>
            <a:r>
              <a:rPr lang="en-US" altLang="ko-KR" dirty="0">
                <a:latin typeface="굴림체" pitchFamily="49" charset="-127"/>
                <a:ea typeface="굴림체" pitchFamily="49" charset="-127"/>
              </a:rPr>
              <a:t>FROM   PROD</a:t>
            </a:r>
          </a:p>
          <a:p>
            <a:r>
              <a:rPr lang="en-US" altLang="ko-KR" dirty="0">
                <a:latin typeface="굴림체" pitchFamily="49" charset="-127"/>
                <a:ea typeface="굴림체" pitchFamily="49" charset="-127"/>
              </a:rPr>
              <a:t>GROUP  BY PROD_LGU, PROD_BUYER;</a:t>
            </a:r>
            <a:endParaRPr kumimoji="1" lang="ko-KR" altLang="en-US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체" pitchFamily="49" charset="-127"/>
              <a:ea typeface="굴림체" pitchFamily="49" charset="-127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8852" y="1872283"/>
            <a:ext cx="5112568" cy="326360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직사각형 6"/>
          <p:cNvSpPr/>
          <p:nvPr/>
        </p:nvSpPr>
        <p:spPr bwMode="auto">
          <a:xfrm>
            <a:off x="1368252" y="5426787"/>
            <a:ext cx="4824536" cy="2376264"/>
          </a:xfrm>
          <a:prstGeom prst="rect">
            <a:avLst/>
          </a:prstGeom>
          <a:solidFill>
            <a:srgbClr val="E2ECF4"/>
          </a:solidFill>
          <a:ln w="9525" cap="flat" cmpd="sng" algn="ctr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altLang="ko-KR" smtClean="0">
                <a:latin typeface="굴림체" pitchFamily="49" charset="-127"/>
                <a:ea typeface="굴림체" pitchFamily="49" charset="-127"/>
              </a:rPr>
              <a:t>ROLLUP </a:t>
            </a:r>
            <a:r>
              <a:rPr lang="ko-KR" altLang="en-US" smtClean="0">
                <a:latin typeface="굴림체" pitchFamily="49" charset="-127"/>
                <a:ea typeface="굴림체" pitchFamily="49" charset="-127"/>
              </a:rPr>
              <a:t>함수를 사용하여 </a:t>
            </a:r>
            <a:r>
              <a:rPr lang="en-US" altLang="ko-KR" smtClean="0">
                <a:latin typeface="굴림체" pitchFamily="49" charset="-127"/>
                <a:ea typeface="굴림체" pitchFamily="49" charset="-127"/>
              </a:rPr>
              <a:t>GROUP BY </a:t>
            </a:r>
            <a:r>
              <a:rPr lang="ko-KR" altLang="en-US" smtClean="0">
                <a:latin typeface="굴림체" pitchFamily="49" charset="-127"/>
                <a:ea typeface="굴림체" pitchFamily="49" charset="-127"/>
              </a:rPr>
              <a:t>절에 </a:t>
            </a:r>
            <a:endParaRPr lang="en-US" altLang="ko-KR" smtClean="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mtClean="0">
                <a:latin typeface="굴림체" pitchFamily="49" charset="-127"/>
                <a:ea typeface="굴림체" pitchFamily="49" charset="-127"/>
              </a:rPr>
              <a:t> </a:t>
            </a:r>
            <a:r>
              <a:rPr lang="ko-KR" altLang="en-US" smtClean="0">
                <a:latin typeface="굴림체" pitchFamily="49" charset="-127"/>
                <a:ea typeface="굴림체" pitchFamily="49" charset="-127"/>
              </a:rPr>
              <a:t>주어진 조건으로 </a:t>
            </a:r>
            <a:r>
              <a:rPr lang="ko-KR" altLang="en-US" err="1" smtClean="0">
                <a:latin typeface="굴림체" pitchFamily="49" charset="-127"/>
                <a:ea typeface="굴림체" pitchFamily="49" charset="-127"/>
              </a:rPr>
              <a:t>소계값을</a:t>
            </a:r>
            <a:r>
              <a:rPr lang="ko-KR" altLang="en-US" smtClean="0">
                <a:latin typeface="굴림체" pitchFamily="49" charset="-127"/>
                <a:ea typeface="굴림체" pitchFamily="49" charset="-127"/>
              </a:rPr>
              <a:t> 구해줌</a:t>
            </a:r>
            <a:r>
              <a:rPr lang="en-US" altLang="ko-KR" smtClean="0">
                <a:latin typeface="굴림체" pitchFamily="49" charset="-127"/>
                <a:ea typeface="굴림체" pitchFamily="49" charset="-127"/>
              </a:rPr>
              <a:t>.</a:t>
            </a:r>
          </a:p>
          <a:p>
            <a:r>
              <a:rPr lang="en-US" altLang="ko-KR" smtClean="0">
                <a:latin typeface="굴림체" pitchFamily="49" charset="-127"/>
                <a:ea typeface="굴림체" pitchFamily="49" charset="-127"/>
              </a:rPr>
              <a:t>SELECT </a:t>
            </a:r>
            <a:r>
              <a:rPr lang="en-US" altLang="ko-KR">
                <a:latin typeface="굴림체" pitchFamily="49" charset="-127"/>
                <a:ea typeface="굴림체" pitchFamily="49" charset="-127"/>
              </a:rPr>
              <a:t>PROD_LGU</a:t>
            </a:r>
          </a:p>
          <a:p>
            <a:r>
              <a:rPr lang="en-US" altLang="ko-KR">
                <a:latin typeface="굴림체" pitchFamily="49" charset="-127"/>
                <a:ea typeface="굴림체" pitchFamily="49" charset="-127"/>
              </a:rPr>
              <a:t>     , PROD_BUYER</a:t>
            </a:r>
          </a:p>
          <a:p>
            <a:r>
              <a:rPr lang="en-US" altLang="ko-KR">
                <a:latin typeface="굴림체" pitchFamily="49" charset="-127"/>
                <a:ea typeface="굴림체" pitchFamily="49" charset="-127"/>
              </a:rPr>
              <a:t>     , COUNT(*)</a:t>
            </a:r>
          </a:p>
          <a:p>
            <a:r>
              <a:rPr lang="en-US" altLang="ko-KR">
                <a:latin typeface="굴림체" pitchFamily="49" charset="-127"/>
                <a:ea typeface="굴림체" pitchFamily="49" charset="-127"/>
              </a:rPr>
              <a:t>     , SUM(PROD_COST)</a:t>
            </a:r>
          </a:p>
          <a:p>
            <a:r>
              <a:rPr lang="en-US" altLang="ko-KR">
                <a:latin typeface="굴림체" pitchFamily="49" charset="-127"/>
                <a:ea typeface="굴림체" pitchFamily="49" charset="-127"/>
              </a:rPr>
              <a:t>FROM   PROD</a:t>
            </a:r>
          </a:p>
          <a:p>
            <a:r>
              <a:rPr lang="en-US" altLang="ko-KR">
                <a:latin typeface="굴림체" pitchFamily="49" charset="-127"/>
                <a:ea typeface="굴림체" pitchFamily="49" charset="-127"/>
              </a:rPr>
              <a:t>GROUP  BY ROLLUP(PROD_LGU, PROD_BUYER);</a:t>
            </a:r>
            <a:endParaRPr kumimoji="1" lang="ko-KR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체" pitchFamily="49" charset="-127"/>
              <a:ea typeface="굴림체" pitchFamily="49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7200900" y="5400675"/>
            <a:ext cx="4680520" cy="4544852"/>
            <a:chOff x="6768852" y="5400675"/>
            <a:chExt cx="4680520" cy="4544852"/>
          </a:xfrm>
        </p:grpSpPr>
        <p:pic>
          <p:nvPicPr>
            <p:cNvPr id="3075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68852" y="5400675"/>
              <a:ext cx="4680520" cy="454485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" name="직사각형 2"/>
            <p:cNvSpPr/>
            <p:nvPr/>
          </p:nvSpPr>
          <p:spPr bwMode="auto">
            <a:xfrm>
              <a:off x="6768852" y="6048747"/>
              <a:ext cx="4680520" cy="216024"/>
            </a:xfrm>
            <a:prstGeom prst="rect">
              <a:avLst/>
            </a:prstGeom>
            <a:noFill/>
            <a:ln>
              <a:solidFill>
                <a:srgbClr val="FF0066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휴먼둥근고딕" pitchFamily="2" charset="-127"/>
              </a:endParaRPr>
            </a:p>
          </p:txBody>
        </p:sp>
        <p:sp>
          <p:nvSpPr>
            <p:cNvPr id="10" name="직사각형 9"/>
            <p:cNvSpPr/>
            <p:nvPr/>
          </p:nvSpPr>
          <p:spPr bwMode="auto">
            <a:xfrm>
              <a:off x="6768852" y="6768827"/>
              <a:ext cx="4680520" cy="216024"/>
            </a:xfrm>
            <a:prstGeom prst="rect">
              <a:avLst/>
            </a:prstGeom>
            <a:noFill/>
            <a:ln>
              <a:solidFill>
                <a:srgbClr val="FF0066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휴먼둥근고딕" pitchFamily="2" charset="-127"/>
              </a:endParaRPr>
            </a:p>
          </p:txBody>
        </p:sp>
        <p:sp>
          <p:nvSpPr>
            <p:cNvPr id="11" name="직사각형 10"/>
            <p:cNvSpPr/>
            <p:nvPr/>
          </p:nvSpPr>
          <p:spPr bwMode="auto">
            <a:xfrm>
              <a:off x="6768852" y="7457077"/>
              <a:ext cx="4680520" cy="216024"/>
            </a:xfrm>
            <a:prstGeom prst="rect">
              <a:avLst/>
            </a:prstGeom>
            <a:noFill/>
            <a:ln>
              <a:solidFill>
                <a:srgbClr val="FF0066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휴먼둥근고딕" pitchFamily="2" charset="-127"/>
              </a:endParaRPr>
            </a:p>
          </p:txBody>
        </p:sp>
        <p:sp>
          <p:nvSpPr>
            <p:cNvPr id="12" name="직사각형 11"/>
            <p:cNvSpPr/>
            <p:nvPr/>
          </p:nvSpPr>
          <p:spPr bwMode="auto">
            <a:xfrm>
              <a:off x="6768852" y="8136979"/>
              <a:ext cx="4680520" cy="216024"/>
            </a:xfrm>
            <a:prstGeom prst="rect">
              <a:avLst/>
            </a:prstGeom>
            <a:noFill/>
            <a:ln>
              <a:solidFill>
                <a:srgbClr val="FF0066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휴먼둥근고딕" pitchFamily="2" charset="-127"/>
              </a:endParaRPr>
            </a:p>
          </p:txBody>
        </p:sp>
        <p:sp>
          <p:nvSpPr>
            <p:cNvPr id="13" name="직사각형 12"/>
            <p:cNvSpPr/>
            <p:nvPr/>
          </p:nvSpPr>
          <p:spPr bwMode="auto">
            <a:xfrm>
              <a:off x="6768852" y="8569027"/>
              <a:ext cx="4680520" cy="216024"/>
            </a:xfrm>
            <a:prstGeom prst="rect">
              <a:avLst/>
            </a:prstGeom>
            <a:noFill/>
            <a:ln>
              <a:solidFill>
                <a:srgbClr val="FF0066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휴먼둥근고딕" pitchFamily="2" charset="-127"/>
              </a:endParaRPr>
            </a:p>
          </p:txBody>
        </p:sp>
        <p:sp>
          <p:nvSpPr>
            <p:cNvPr id="14" name="직사각형 13"/>
            <p:cNvSpPr/>
            <p:nvPr/>
          </p:nvSpPr>
          <p:spPr bwMode="auto">
            <a:xfrm>
              <a:off x="6768852" y="9433123"/>
              <a:ext cx="4680520" cy="216024"/>
            </a:xfrm>
            <a:prstGeom prst="rect">
              <a:avLst/>
            </a:prstGeom>
            <a:noFill/>
            <a:ln>
              <a:solidFill>
                <a:srgbClr val="FF0066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휴먼둥근고딕" pitchFamily="2" charset="-127"/>
              </a:endParaRPr>
            </a:p>
          </p:txBody>
        </p:sp>
        <p:sp>
          <p:nvSpPr>
            <p:cNvPr id="15" name="직사각형 14"/>
            <p:cNvSpPr/>
            <p:nvPr/>
          </p:nvSpPr>
          <p:spPr bwMode="auto">
            <a:xfrm>
              <a:off x="6768852" y="9660808"/>
              <a:ext cx="4680520" cy="216024"/>
            </a:xfrm>
            <a:prstGeom prst="rect">
              <a:avLst/>
            </a:prstGeom>
            <a:noFill/>
            <a:ln>
              <a:solidFill>
                <a:srgbClr val="FF0066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휴먼둥근고딕" pitchFamily="2" charset="-127"/>
              </a:endParaRPr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792188" y="8388193"/>
            <a:ext cx="640871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ko-KR" altLang="en-US" sz="1600" smtClean="0">
                <a:latin typeface="굴림체" pitchFamily="49" charset="-127"/>
                <a:ea typeface="굴림체" pitchFamily="49" charset="-127"/>
              </a:rPr>
              <a:t>각 부서별로 소계는 알 수 있으나 학교 전체에서 교수가</a:t>
            </a:r>
            <a:endParaRPr lang="en-US" altLang="ko-KR" sz="1600" smtClean="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1600" smtClean="0">
                <a:latin typeface="굴림체" pitchFamily="49" charset="-127"/>
                <a:ea typeface="굴림체" pitchFamily="49" charset="-127"/>
              </a:rPr>
              <a:t>    </a:t>
            </a:r>
            <a:r>
              <a:rPr lang="ko-KR" altLang="en-US" sz="1600" smtClean="0">
                <a:latin typeface="굴림체" pitchFamily="49" charset="-127"/>
                <a:ea typeface="굴림체" pitchFamily="49" charset="-127"/>
              </a:rPr>
              <a:t>몇 명인지는 나오지 않음</a:t>
            </a:r>
            <a:r>
              <a:rPr lang="en-US" altLang="ko-KR" sz="1600" smtClean="0">
                <a:latin typeface="굴림체" pitchFamily="49" charset="-127"/>
                <a:ea typeface="굴림체" pitchFamily="49" charset="-127"/>
              </a:rPr>
              <a:t>. </a:t>
            </a:r>
            <a:r>
              <a:rPr lang="ko-KR" altLang="en-US" sz="1600" smtClean="0">
                <a:latin typeface="굴림체" pitchFamily="49" charset="-127"/>
                <a:ea typeface="굴림체" pitchFamily="49" charset="-127"/>
              </a:rPr>
              <a:t>즉</a:t>
            </a:r>
            <a:r>
              <a:rPr lang="en-US" altLang="ko-KR" sz="1600" smtClean="0"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1600" smtClean="0">
                <a:latin typeface="굴림체" pitchFamily="49" charset="-127"/>
                <a:ea typeface="굴림체" pitchFamily="49" charset="-127"/>
              </a:rPr>
              <a:t>전체 총합계는 출력되지 않음</a:t>
            </a:r>
            <a:r>
              <a:rPr lang="en-US" altLang="ko-KR" sz="1600" smtClean="0">
                <a:latin typeface="굴림체" pitchFamily="49" charset="-127"/>
                <a:ea typeface="굴림체" pitchFamily="49" charset="-127"/>
              </a:rPr>
              <a:t>.</a:t>
            </a:r>
          </a:p>
          <a:p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z="1600" smtClean="0">
                <a:latin typeface="굴림체" pitchFamily="49" charset="-127"/>
                <a:ea typeface="굴림체" pitchFamily="49" charset="-127"/>
              </a:rPr>
              <a:t>   </a:t>
            </a:r>
            <a:r>
              <a:rPr lang="ko-KR" altLang="en-US" sz="1600" smtClean="0">
                <a:latin typeface="굴림체" pitchFamily="49" charset="-127"/>
                <a:ea typeface="굴림체" pitchFamily="49" charset="-127"/>
              </a:rPr>
              <a:t>그래서 전체 총 합계까지 출력하고 싶다면 </a:t>
            </a:r>
            <a:r>
              <a:rPr lang="en-US" altLang="ko-KR" sz="1600" smtClean="0">
                <a:latin typeface="굴림체" pitchFamily="49" charset="-127"/>
                <a:ea typeface="굴림체" pitchFamily="49" charset="-127"/>
              </a:rPr>
              <a:t>ROLLUP </a:t>
            </a:r>
            <a:r>
              <a:rPr lang="ko-KR" altLang="en-US" sz="1600" smtClean="0">
                <a:latin typeface="굴림체" pitchFamily="49" charset="-127"/>
                <a:ea typeface="굴림체" pitchFamily="49" charset="-127"/>
              </a:rPr>
              <a:t>대신</a:t>
            </a:r>
            <a:endParaRPr lang="en-US" altLang="ko-KR" sz="1600" smtClean="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z="1600" smtClean="0">
                <a:latin typeface="굴림체" pitchFamily="49" charset="-127"/>
                <a:ea typeface="굴림체" pitchFamily="49" charset="-127"/>
              </a:rPr>
              <a:t>   CUBE </a:t>
            </a:r>
            <a:r>
              <a:rPr lang="ko-KR" altLang="en-US" sz="1600" smtClean="0">
                <a:latin typeface="굴림체" pitchFamily="49" charset="-127"/>
                <a:ea typeface="굴림체" pitchFamily="49" charset="-127"/>
              </a:rPr>
              <a:t>함수를 사용해야만 함</a:t>
            </a:r>
            <a:r>
              <a:rPr lang="en-US" altLang="ko-KR" sz="1600" smtClean="0">
                <a:latin typeface="굴림체" pitchFamily="49" charset="-127"/>
                <a:ea typeface="굴림체" pitchFamily="49" charset="-127"/>
              </a:rPr>
              <a:t>. </a:t>
            </a:r>
            <a:r>
              <a:rPr lang="ko-KR" altLang="en-US" sz="1600" smtClean="0">
                <a:latin typeface="굴림체" pitchFamily="49" charset="-127"/>
                <a:ea typeface="굴림체" pitchFamily="49" charset="-127"/>
              </a:rPr>
              <a:t>두 개의 </a:t>
            </a:r>
            <a:r>
              <a:rPr lang="ko-KR" altLang="en-US" sz="1600" err="1" smtClean="0">
                <a:latin typeface="굴림체" pitchFamily="49" charset="-127"/>
                <a:ea typeface="굴림체" pitchFamily="49" charset="-127"/>
              </a:rPr>
              <a:t>컬럼</a:t>
            </a:r>
            <a:r>
              <a:rPr lang="ko-KR" altLang="en-US" sz="1600" smtClean="0">
                <a:latin typeface="굴림체" pitchFamily="49" charset="-127"/>
                <a:ea typeface="굴림체" pitchFamily="49" charset="-127"/>
              </a:rPr>
              <a:t> 모두 </a:t>
            </a:r>
            <a:r>
              <a:rPr lang="en-US" altLang="ko-KR" sz="1600" smtClean="0">
                <a:latin typeface="굴림체" pitchFamily="49" charset="-127"/>
                <a:ea typeface="굴림체" pitchFamily="49" charset="-127"/>
              </a:rPr>
              <a:t>ROLLUP</a:t>
            </a:r>
            <a:r>
              <a:rPr lang="ko-KR" altLang="en-US" sz="1600" smtClean="0">
                <a:latin typeface="굴림체" pitchFamily="49" charset="-127"/>
                <a:ea typeface="굴림체" pitchFamily="49" charset="-127"/>
              </a:rPr>
              <a:t>을</a:t>
            </a:r>
            <a:endParaRPr lang="en-US" altLang="ko-KR" sz="1600" smtClean="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1600" smtClean="0">
                <a:latin typeface="굴림체" pitchFamily="49" charset="-127"/>
                <a:ea typeface="굴림체" pitchFamily="49" charset="-127"/>
              </a:rPr>
              <a:t>    </a:t>
            </a:r>
            <a:r>
              <a:rPr lang="ko-KR" altLang="en-US" sz="1600" smtClean="0">
                <a:latin typeface="굴림체" pitchFamily="49" charset="-127"/>
                <a:ea typeface="굴림체" pitchFamily="49" charset="-127"/>
              </a:rPr>
              <a:t>한 결과지만 하나씩 해도 상관 없음</a:t>
            </a:r>
            <a:r>
              <a:rPr lang="en-US" altLang="ko-KR" sz="1600" smtClean="0">
                <a:latin typeface="굴림체" pitchFamily="49" charset="-127"/>
                <a:ea typeface="굴림체" pitchFamily="49" charset="-127"/>
              </a:rPr>
              <a:t>.</a:t>
            </a:r>
            <a:endParaRPr lang="ko-KR" altLang="en-US" sz="1600"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5" name="오른쪽 화살표 4"/>
          <p:cNvSpPr/>
          <p:nvPr/>
        </p:nvSpPr>
        <p:spPr bwMode="auto">
          <a:xfrm>
            <a:off x="6048772" y="3060416"/>
            <a:ext cx="864096" cy="443669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휴먼둥근고딕" pitchFamily="2" charset="-127"/>
            </a:endParaRPr>
          </a:p>
        </p:txBody>
      </p:sp>
      <p:sp>
        <p:nvSpPr>
          <p:cNvPr id="18" name="오른쪽 화살표 17"/>
          <p:cNvSpPr/>
          <p:nvPr/>
        </p:nvSpPr>
        <p:spPr bwMode="auto">
          <a:xfrm>
            <a:off x="6048772" y="6541182"/>
            <a:ext cx="1152128" cy="443669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휴먼둥근고딕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61378400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210" name="Rectangle 2"/>
          <p:cNvSpPr>
            <a:spLocks noChangeArrowheads="1"/>
          </p:cNvSpPr>
          <p:nvPr/>
        </p:nvSpPr>
        <p:spPr bwMode="blackWhite">
          <a:xfrm>
            <a:off x="1147763" y="600075"/>
            <a:ext cx="6427787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함수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(NULL)</a:t>
            </a:r>
          </a:p>
        </p:txBody>
      </p:sp>
      <p:sp>
        <p:nvSpPr>
          <p:cNvPr id="1384451" name="Rectangle 3"/>
          <p:cNvSpPr>
            <a:spLocks noChangeArrowheads="1"/>
          </p:cNvSpPr>
          <p:nvPr/>
        </p:nvSpPr>
        <p:spPr bwMode="blackWhite">
          <a:xfrm>
            <a:off x="1133475" y="1312863"/>
            <a:ext cx="12091988" cy="7943850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40000"/>
              </a:lnSpc>
              <a:buFont typeface="Wingdings" pitchFamily="2" charset="2"/>
              <a:buChar char="l"/>
              <a:defRPr/>
            </a:pP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 dirty="0">
                <a:latin typeface="HY중고딕" pitchFamily="18" charset="-127"/>
                <a:ea typeface="굴림체" pitchFamily="49" charset="-127"/>
              </a:rPr>
              <a:t>데이터를 처리할 때 </a:t>
            </a: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NULL </a:t>
            </a:r>
            <a:r>
              <a:rPr lang="ko-KR" altLang="en-US" sz="2000" dirty="0">
                <a:latin typeface="HY중고딕" pitchFamily="18" charset="-127"/>
                <a:ea typeface="굴림체" pitchFamily="49" charset="-127"/>
              </a:rPr>
              <a:t>값의 사용은 최대한 줄여야  하지만 </a:t>
            </a:r>
          </a:p>
          <a:p>
            <a:pPr defTabSz="282575">
              <a:lnSpc>
                <a:spcPct val="140000"/>
              </a:lnSpc>
              <a:buFont typeface="Wingdings" pitchFamily="2" charset="2"/>
              <a:buNone/>
              <a:defRPr/>
            </a:pPr>
            <a:r>
              <a:rPr lang="ko-KR" altLang="en-US" sz="2000" dirty="0">
                <a:latin typeface="HY중고딕" pitchFamily="18" charset="-127"/>
                <a:ea typeface="굴림체" pitchFamily="49" charset="-127"/>
              </a:rPr>
              <a:t>    사용해야 할 경우가 있다</a:t>
            </a: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.</a:t>
            </a:r>
          </a:p>
          <a:p>
            <a:pPr defTabSz="282575">
              <a:buFont typeface="Wingdings" pitchFamily="2" charset="2"/>
              <a:buNone/>
              <a:defRPr/>
            </a:pPr>
            <a:endParaRPr lang="en-US" altLang="ko-KR" sz="2000" dirty="0">
              <a:latin typeface="HY중고딕" pitchFamily="18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 NULL </a:t>
            </a:r>
            <a:r>
              <a:rPr lang="ko-KR" altLang="en-US" sz="2000" dirty="0">
                <a:latin typeface="HY중고딕" pitchFamily="18" charset="-127"/>
                <a:ea typeface="굴림체" pitchFamily="49" charset="-127"/>
              </a:rPr>
              <a:t>사용 예</a:t>
            </a:r>
          </a:p>
          <a:p>
            <a:pPr lvl="1" defTabSz="282575">
              <a:buFontTx/>
              <a:buChar char="•"/>
              <a:defRPr/>
            </a:pPr>
            <a:r>
              <a:rPr lang="ko-KR" altLang="en-US" sz="2000" dirty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학생에 대한 정보를 입력할 때 </a:t>
            </a:r>
            <a:r>
              <a:rPr lang="en-US" altLang="ko-KR" sz="2000" dirty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'</a:t>
            </a:r>
            <a:r>
              <a:rPr lang="ko-KR" altLang="en-US" sz="2000" dirty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전화번호</a:t>
            </a:r>
            <a:r>
              <a:rPr lang="en-US" altLang="ko-KR" sz="2000" dirty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' </a:t>
            </a:r>
            <a:r>
              <a:rPr lang="ko-KR" altLang="en-US" sz="2000" dirty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속성은 전화번호가 </a:t>
            </a:r>
          </a:p>
          <a:p>
            <a:pPr lvl="1" defTabSz="282575">
              <a:defRPr/>
            </a:pPr>
            <a:r>
              <a:rPr lang="ko-KR" altLang="en-US" sz="2000" dirty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없는 학생이 있을 수 있다</a:t>
            </a:r>
            <a:r>
              <a:rPr lang="en-US" altLang="ko-KR" sz="2000" dirty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. </a:t>
            </a:r>
            <a:r>
              <a:rPr lang="ko-KR" altLang="en-US" sz="2000" dirty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이런 경우에는 </a:t>
            </a:r>
            <a:r>
              <a:rPr lang="en-US" altLang="ko-KR" sz="2000" dirty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NULL </a:t>
            </a:r>
            <a:r>
              <a:rPr lang="ko-KR" altLang="en-US" sz="2000" dirty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값을 사용한다</a:t>
            </a:r>
            <a:r>
              <a:rPr lang="en-US" altLang="ko-KR" sz="2000" dirty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.</a:t>
            </a:r>
            <a:r>
              <a:rPr lang="en-US" altLang="ko-KR" sz="2000" dirty="0">
                <a:solidFill>
                  <a:srgbClr val="FF7C80"/>
                </a:solidFill>
                <a:latin typeface="HY중고딕" pitchFamily="18" charset="-127"/>
                <a:ea typeface="굴림체" pitchFamily="49" charset="-127"/>
              </a:rPr>
              <a:t>  </a:t>
            </a:r>
          </a:p>
          <a:p>
            <a:pPr lvl="1" defTabSz="282575">
              <a:defRPr/>
            </a:pPr>
            <a:endParaRPr lang="en-US" altLang="ko-KR" sz="2000" dirty="0">
              <a:latin typeface="HY중고딕" pitchFamily="18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 dirty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NULL </a:t>
            </a:r>
            <a:r>
              <a:rPr lang="ko-KR" altLang="en-US" sz="2000" dirty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값은</a:t>
            </a:r>
            <a:r>
              <a:rPr lang="ko-KR" altLang="en-US" sz="2000" dirty="0">
                <a:latin typeface="HY중고딕" pitchFamily="18" charset="-127"/>
                <a:ea typeface="굴림체" pitchFamily="49" charset="-127"/>
              </a:rPr>
              <a:t>  </a:t>
            </a: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0, 1</a:t>
            </a:r>
            <a:r>
              <a:rPr lang="ko-KR" altLang="en-US" sz="2000" dirty="0">
                <a:latin typeface="HY중고딕" pitchFamily="18" charset="-127"/>
                <a:ea typeface="굴림체" pitchFamily="49" charset="-127"/>
              </a:rPr>
              <a:t>과 같은 특정한 값이 아니고 </a:t>
            </a:r>
            <a:r>
              <a:rPr lang="ko-KR" altLang="en-US" sz="2000" dirty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아무 것도 없는 것을</a:t>
            </a:r>
            <a:r>
              <a:rPr lang="ko-KR" altLang="en-US" sz="2000" dirty="0">
                <a:latin typeface="HY중고딕" pitchFamily="18" charset="-127"/>
                <a:ea typeface="굴림체" pitchFamily="49" charset="-127"/>
              </a:rPr>
              <a:t> </a:t>
            </a:r>
          </a:p>
          <a:p>
            <a:pPr defTabSz="282575">
              <a:buFont typeface="Wingdings" pitchFamily="2" charset="2"/>
              <a:buNone/>
              <a:defRPr/>
            </a:pPr>
            <a:r>
              <a:rPr lang="ko-KR" altLang="en-US" sz="2000" dirty="0">
                <a:latin typeface="HY중고딕" pitchFamily="18" charset="-127"/>
                <a:ea typeface="굴림체" pitchFamily="49" charset="-127"/>
              </a:rPr>
              <a:t>   뜻한다</a:t>
            </a: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. </a:t>
            </a:r>
          </a:p>
          <a:p>
            <a:pPr defTabSz="282575">
              <a:buFont typeface="Wingdings" pitchFamily="2" charset="2"/>
              <a:buNone/>
              <a:defRPr/>
            </a:pPr>
            <a:endParaRPr lang="en-US" altLang="ko-KR" sz="2000" dirty="0">
              <a:latin typeface="HY중고딕" pitchFamily="18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 SQL</a:t>
            </a:r>
            <a:r>
              <a:rPr lang="ko-KR" altLang="en-US" sz="2000" dirty="0">
                <a:latin typeface="HY중고딕" pitchFamily="18" charset="-127"/>
                <a:ea typeface="굴림체" pitchFamily="49" charset="-127"/>
              </a:rPr>
              <a:t>에서 </a:t>
            </a: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NULL </a:t>
            </a:r>
            <a:r>
              <a:rPr lang="ko-KR" altLang="en-US" sz="2000" dirty="0">
                <a:latin typeface="HY중고딕" pitchFamily="18" charset="-127"/>
                <a:ea typeface="굴림체" pitchFamily="49" charset="-127"/>
              </a:rPr>
              <a:t>값을 허용하지 않는 속성에 대해 </a:t>
            </a: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NULL </a:t>
            </a:r>
            <a:r>
              <a:rPr lang="ko-KR" altLang="en-US" sz="2000" dirty="0">
                <a:latin typeface="HY중고딕" pitchFamily="18" charset="-127"/>
                <a:ea typeface="굴림체" pitchFamily="49" charset="-127"/>
              </a:rPr>
              <a:t>값으로</a:t>
            </a:r>
          </a:p>
          <a:p>
            <a:pPr defTabSz="282575">
              <a:buFont typeface="Wingdings" pitchFamily="2" charset="2"/>
              <a:buNone/>
              <a:defRPr/>
            </a:pPr>
            <a:r>
              <a:rPr lang="ko-KR" altLang="en-US" sz="2000" dirty="0">
                <a:latin typeface="HY중고딕" pitchFamily="18" charset="-127"/>
                <a:ea typeface="굴림체" pitchFamily="49" charset="-127"/>
              </a:rPr>
              <a:t>   수정하려 한다면 에러가 발생한다</a:t>
            </a: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. </a:t>
            </a:r>
          </a:p>
          <a:p>
            <a:pPr defTabSz="282575">
              <a:buFont typeface="Wingdings" pitchFamily="2" charset="2"/>
              <a:buNone/>
              <a:defRPr/>
            </a:pPr>
            <a:endParaRPr lang="en-US" altLang="ko-KR" sz="2000" dirty="0">
              <a:latin typeface="HY중고딕" pitchFamily="18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 Oracle</a:t>
            </a:r>
            <a:r>
              <a:rPr lang="ko-KR" altLang="en-US" sz="2000" dirty="0">
                <a:latin typeface="HY중고딕" pitchFamily="18" charset="-127"/>
                <a:ea typeface="굴림체" pitchFamily="49" charset="-127"/>
              </a:rPr>
              <a:t>은 빈 공백</a:t>
            </a: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(White Space)</a:t>
            </a:r>
            <a:r>
              <a:rPr lang="ko-KR" altLang="en-US" sz="2000" dirty="0">
                <a:latin typeface="HY중고딕" pitchFamily="18" charset="-127"/>
                <a:ea typeface="굴림체" pitchFamily="49" charset="-127"/>
              </a:rPr>
              <a:t>도 </a:t>
            </a: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Null </a:t>
            </a:r>
            <a:r>
              <a:rPr lang="ko-KR" altLang="en-US" sz="2000" dirty="0">
                <a:latin typeface="HY중고딕" pitchFamily="18" charset="-127"/>
                <a:ea typeface="굴림체" pitchFamily="49" charset="-127"/>
              </a:rPr>
              <a:t>로 인식한다</a:t>
            </a: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.</a:t>
            </a:r>
          </a:p>
          <a:p>
            <a:pPr defTabSz="282575">
              <a:buFont typeface="Wingdings" pitchFamily="2" charset="2"/>
              <a:buNone/>
              <a:defRPr/>
            </a:pP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    (</a:t>
            </a:r>
            <a:r>
              <a:rPr lang="en-US" altLang="ko-KR" sz="2000" dirty="0" err="1">
                <a:latin typeface="HY중고딕" pitchFamily="18" charset="-127"/>
                <a:ea typeface="굴림체" pitchFamily="49" charset="-127"/>
              </a:rPr>
              <a:t>MySQL</a:t>
            </a: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, SQL Server </a:t>
            </a:r>
            <a:r>
              <a:rPr lang="ko-KR" altLang="en-US" sz="2000" dirty="0">
                <a:latin typeface="HY중고딕" pitchFamily="18" charset="-127"/>
                <a:ea typeface="굴림체" pitchFamily="49" charset="-127"/>
              </a:rPr>
              <a:t>인 경우 빈 공백은 빈 공백으로 처리</a:t>
            </a: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)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404" name="Rectangle 4"/>
          <p:cNvSpPr>
            <a:spLocks noChangeArrowheads="1"/>
          </p:cNvSpPr>
          <p:nvPr/>
        </p:nvSpPr>
        <p:spPr bwMode="blackWhite">
          <a:xfrm>
            <a:off x="1147763" y="1320800"/>
            <a:ext cx="12090400" cy="9001125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defRPr/>
            </a:pPr>
            <a:r>
              <a:rPr lang="en-US" altLang="ko-KR" sz="2000" dirty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--</a:t>
            </a:r>
            <a:r>
              <a:rPr lang="ko-KR" altLang="en-US" sz="2000" dirty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거래처테이블에서 </a:t>
            </a:r>
            <a:r>
              <a:rPr lang="ko-KR" altLang="en-US" sz="2000" dirty="0" err="1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거래처명</a:t>
            </a:r>
            <a:r>
              <a:rPr lang="en-US" altLang="ko-KR" sz="2000" dirty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 dirty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담당자 조회</a:t>
            </a:r>
          </a:p>
          <a:p>
            <a:pPr defTabSz="282575">
              <a:defRPr/>
            </a:pPr>
            <a:r>
              <a:rPr lang="ko-KR" altLang="en-US" sz="2000" dirty="0"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SELECT </a:t>
            </a:r>
            <a:r>
              <a:rPr lang="en-US" altLang="ko-KR" sz="2000" dirty="0" smtClean="0">
                <a:latin typeface="HY중고딕" pitchFamily="18" charset="-127"/>
                <a:ea typeface="굴림체" pitchFamily="49" charset="-127"/>
              </a:rPr>
              <a:t>BUYER_NAME    AS “</a:t>
            </a:r>
            <a:r>
              <a:rPr lang="ko-KR" altLang="en-US" sz="2000" dirty="0" smtClean="0">
                <a:latin typeface="HY중고딕" pitchFamily="18" charset="-127"/>
                <a:ea typeface="굴림체" pitchFamily="49" charset="-127"/>
              </a:rPr>
              <a:t>거래처</a:t>
            </a:r>
            <a:r>
              <a:rPr lang="en-US" altLang="ko-KR" sz="2000" dirty="0" smtClean="0">
                <a:latin typeface="HY중고딕" pitchFamily="18" charset="-127"/>
                <a:ea typeface="굴림체" pitchFamily="49" charset="-127"/>
              </a:rPr>
              <a:t>”</a:t>
            </a:r>
          </a:p>
          <a:p>
            <a:pPr defTabSz="282575">
              <a:defRPr/>
            </a:pPr>
            <a:r>
              <a:rPr lang="en-US" altLang="ko-KR" sz="2000" dirty="0" smtClean="0">
                <a:latin typeface="HY중고딕" pitchFamily="18" charset="-127"/>
                <a:ea typeface="굴림체" pitchFamily="49" charset="-127"/>
              </a:rPr>
              <a:t>			 ,  BUYER_CHARGER AS “</a:t>
            </a:r>
            <a:r>
              <a:rPr lang="ko-KR" altLang="en-US" sz="2000" dirty="0" smtClean="0">
                <a:latin typeface="HY중고딕" pitchFamily="18" charset="-127"/>
                <a:ea typeface="굴림체" pitchFamily="49" charset="-127"/>
              </a:rPr>
              <a:t>담당자</a:t>
            </a:r>
            <a:r>
              <a:rPr lang="en-US" altLang="ko-KR" sz="2000" dirty="0" smtClean="0">
                <a:latin typeface="HY중고딕" pitchFamily="18" charset="-127"/>
                <a:ea typeface="굴림체" pitchFamily="49" charset="-127"/>
              </a:rPr>
              <a:t>”</a:t>
            </a:r>
            <a:endParaRPr lang="ko-KR" altLang="en-US" sz="2000" dirty="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ko-KR" altLang="en-US" sz="2000" dirty="0">
                <a:latin typeface="HY중고딕" pitchFamily="18" charset="-127"/>
                <a:ea typeface="굴림체" pitchFamily="49" charset="-127"/>
              </a:rPr>
              <a:t>   </a:t>
            </a: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FROM </a:t>
            </a:r>
            <a:r>
              <a:rPr lang="en-US" altLang="ko-KR" sz="2000" dirty="0" smtClean="0">
                <a:latin typeface="HY중고딕" pitchFamily="18" charset="-127"/>
                <a:ea typeface="굴림체" pitchFamily="49" charset="-127"/>
              </a:rPr>
              <a:t>BUYER;</a:t>
            </a:r>
            <a:endParaRPr lang="en-US" altLang="ko-KR" sz="2000" dirty="0"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80000"/>
              </a:lnSpc>
              <a:defRPr/>
            </a:pPr>
            <a:endParaRPr lang="en-US" altLang="ko-KR" sz="2000" dirty="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 dirty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--</a:t>
            </a:r>
            <a:r>
              <a:rPr lang="ko-KR" altLang="en-US" sz="2000" dirty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거래처 담당자 성씨가  </a:t>
            </a:r>
            <a:r>
              <a:rPr lang="en-US" altLang="ko-KR" sz="2000" dirty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'</a:t>
            </a:r>
            <a:r>
              <a:rPr lang="ko-KR" altLang="en-US" sz="2000" dirty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김 </a:t>
            </a:r>
            <a:r>
              <a:rPr lang="en-US" altLang="ko-KR" sz="2000" dirty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' </a:t>
            </a:r>
            <a:r>
              <a:rPr lang="ko-KR" altLang="en-US" sz="2000" dirty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이면 </a:t>
            </a:r>
            <a:r>
              <a:rPr lang="en-US" altLang="ko-KR" sz="2000" dirty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NULL</a:t>
            </a:r>
            <a:r>
              <a:rPr lang="ko-KR" altLang="en-US" sz="2000" dirty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로 갱신</a:t>
            </a:r>
          </a:p>
          <a:p>
            <a:pPr defTabSz="282575">
              <a:defRPr/>
            </a:pPr>
            <a:r>
              <a:rPr lang="ko-KR" altLang="en-US" sz="2000" dirty="0"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SELECT </a:t>
            </a:r>
            <a:r>
              <a:rPr lang="en-US" altLang="ko-KR" sz="2000" dirty="0" smtClean="0">
                <a:latin typeface="HY중고딕" pitchFamily="18" charset="-127"/>
                <a:ea typeface="굴림체" pitchFamily="49" charset="-127"/>
              </a:rPr>
              <a:t>BUYER_NAME     AS “</a:t>
            </a:r>
            <a:r>
              <a:rPr lang="ko-KR" altLang="en-US" sz="2000" dirty="0" smtClean="0">
                <a:latin typeface="HY중고딕" pitchFamily="18" charset="-127"/>
                <a:ea typeface="굴림체" pitchFamily="49" charset="-127"/>
              </a:rPr>
              <a:t>거래처</a:t>
            </a:r>
            <a:r>
              <a:rPr lang="en-US" altLang="ko-KR" sz="2000" dirty="0" smtClean="0">
                <a:latin typeface="HY중고딕" pitchFamily="18" charset="-127"/>
                <a:ea typeface="굴림체" pitchFamily="49" charset="-127"/>
              </a:rPr>
              <a:t>”</a:t>
            </a:r>
          </a:p>
          <a:p>
            <a:pPr defTabSz="282575">
              <a:defRPr/>
            </a:pPr>
            <a:r>
              <a:rPr lang="en-US" altLang="ko-KR" sz="2000" dirty="0" smtClean="0">
                <a:latin typeface="HY중고딕" pitchFamily="18" charset="-127"/>
                <a:ea typeface="굴림체" pitchFamily="49" charset="-127"/>
              </a:rPr>
              <a:t>	 	 	  , BUYER_CHARGER AS “</a:t>
            </a:r>
            <a:r>
              <a:rPr lang="ko-KR" altLang="en-US" sz="2000" dirty="0" smtClean="0">
                <a:latin typeface="HY중고딕" pitchFamily="18" charset="-127"/>
                <a:ea typeface="굴림체" pitchFamily="49" charset="-127"/>
              </a:rPr>
              <a:t>담당자</a:t>
            </a:r>
            <a:r>
              <a:rPr lang="en-US" altLang="ko-KR" sz="2000" dirty="0" smtClean="0">
                <a:latin typeface="HY중고딕" pitchFamily="18" charset="-127"/>
                <a:ea typeface="굴림체" pitchFamily="49" charset="-127"/>
              </a:rPr>
              <a:t>”</a:t>
            </a:r>
            <a:endParaRPr lang="ko-KR" altLang="en-US" sz="2000" dirty="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ko-KR" altLang="en-US" sz="2000" dirty="0">
                <a:latin typeface="HY중고딕" pitchFamily="18" charset="-127"/>
                <a:ea typeface="굴림체" pitchFamily="49" charset="-127"/>
              </a:rPr>
              <a:t>   </a:t>
            </a: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FROM </a:t>
            </a:r>
            <a:r>
              <a:rPr lang="en-US" altLang="ko-KR" sz="2000" dirty="0" smtClean="0">
                <a:latin typeface="HY중고딕" pitchFamily="18" charset="-127"/>
                <a:ea typeface="굴림체" pitchFamily="49" charset="-127"/>
              </a:rPr>
              <a:t>BUYER</a:t>
            </a:r>
            <a:endParaRPr lang="en-US" altLang="ko-KR" sz="2000" dirty="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  WHERE </a:t>
            </a:r>
            <a:r>
              <a:rPr lang="en-US" altLang="ko-KR" sz="2000" dirty="0" smtClean="0">
                <a:latin typeface="HY중고딕" pitchFamily="18" charset="-127"/>
                <a:ea typeface="굴림체" pitchFamily="49" charset="-127"/>
              </a:rPr>
              <a:t>BUYER_CHARGER </a:t>
            </a: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LIKE '</a:t>
            </a:r>
            <a:r>
              <a:rPr lang="ko-KR" altLang="en-US" sz="2000" dirty="0">
                <a:latin typeface="HY중고딕" pitchFamily="18" charset="-127"/>
                <a:ea typeface="굴림체" pitchFamily="49" charset="-127"/>
              </a:rPr>
              <a:t>김</a:t>
            </a:r>
            <a:r>
              <a:rPr lang="en-US" altLang="ko-KR" sz="2000" dirty="0" smtClean="0">
                <a:latin typeface="HY중고딕" pitchFamily="18" charset="-127"/>
                <a:ea typeface="굴림체" pitchFamily="49" charset="-127"/>
              </a:rPr>
              <a:t>%';</a:t>
            </a:r>
            <a:endParaRPr lang="en-US" altLang="ko-KR" sz="2000" dirty="0"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80000"/>
              </a:lnSpc>
              <a:defRPr/>
            </a:pPr>
            <a:endParaRPr lang="en-US" altLang="ko-KR" sz="2000" dirty="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 UPDATE </a:t>
            </a:r>
            <a:r>
              <a:rPr lang="en-US" altLang="ko-KR" sz="2000" dirty="0" smtClean="0">
                <a:latin typeface="HY중고딕" pitchFamily="18" charset="-127"/>
                <a:ea typeface="굴림체" pitchFamily="49" charset="-127"/>
              </a:rPr>
              <a:t>BUYER </a:t>
            </a: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SET </a:t>
            </a:r>
            <a:r>
              <a:rPr lang="en-US" altLang="ko-KR" sz="2000" dirty="0" smtClean="0">
                <a:latin typeface="HY중고딕" pitchFamily="18" charset="-127"/>
                <a:ea typeface="굴림체" pitchFamily="49" charset="-127"/>
              </a:rPr>
              <a:t>BUYER_CHARGER </a:t>
            </a: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= NULL</a:t>
            </a:r>
          </a:p>
          <a:p>
            <a:pPr defTabSz="282575">
              <a:defRPr/>
            </a:pP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  WHERE </a:t>
            </a:r>
            <a:r>
              <a:rPr lang="en-US" altLang="ko-KR" sz="2000" dirty="0" smtClean="0">
                <a:latin typeface="HY중고딕" pitchFamily="18" charset="-127"/>
                <a:ea typeface="굴림체" pitchFamily="49" charset="-127"/>
              </a:rPr>
              <a:t>BUYER_CHARGER </a:t>
            </a: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LIKE '</a:t>
            </a:r>
            <a:r>
              <a:rPr lang="ko-KR" altLang="en-US" sz="2000" dirty="0">
                <a:latin typeface="HY중고딕" pitchFamily="18" charset="-127"/>
                <a:ea typeface="굴림체" pitchFamily="49" charset="-127"/>
              </a:rPr>
              <a:t>김</a:t>
            </a:r>
            <a:r>
              <a:rPr lang="en-US" altLang="ko-KR" sz="2000" dirty="0" smtClean="0">
                <a:latin typeface="HY중고딕" pitchFamily="18" charset="-127"/>
                <a:ea typeface="굴림체" pitchFamily="49" charset="-127"/>
              </a:rPr>
              <a:t>%';   </a:t>
            </a:r>
          </a:p>
          <a:p>
            <a:pPr defTabSz="282575">
              <a:defRPr/>
            </a:pPr>
            <a:endParaRPr lang="en-US" altLang="ko-KR" sz="2000" dirty="0" smtClean="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 dirty="0" smtClean="0">
                <a:latin typeface="HY중고딕" pitchFamily="18" charset="-127"/>
                <a:ea typeface="굴림체" pitchFamily="49" charset="-127"/>
              </a:rPr>
              <a:t>COMMIT;</a:t>
            </a:r>
            <a:endParaRPr lang="en-US" altLang="ko-KR" sz="2000" dirty="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 </a:t>
            </a:r>
          </a:p>
          <a:p>
            <a:pPr defTabSz="282575">
              <a:defRPr/>
            </a:pPr>
            <a:r>
              <a:rPr lang="en-US" altLang="ko-KR" sz="2000" dirty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--</a:t>
            </a:r>
            <a:r>
              <a:rPr lang="ko-KR" altLang="en-US" sz="2000" dirty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거래처 담당자 성씨가  </a:t>
            </a:r>
            <a:r>
              <a:rPr lang="en-US" altLang="ko-KR" sz="2000" dirty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'</a:t>
            </a:r>
            <a:r>
              <a:rPr lang="ko-KR" altLang="en-US" sz="2000" dirty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성 </a:t>
            </a:r>
            <a:r>
              <a:rPr lang="en-US" altLang="ko-KR" sz="2000" dirty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' </a:t>
            </a:r>
            <a:r>
              <a:rPr lang="ko-KR" altLang="en-US" sz="2000" dirty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이면 </a:t>
            </a:r>
            <a:r>
              <a:rPr lang="en-US" altLang="ko-KR" sz="2000" dirty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White Space</a:t>
            </a:r>
            <a:r>
              <a:rPr lang="ko-KR" altLang="en-US" sz="2000" dirty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로 갱신</a:t>
            </a:r>
          </a:p>
          <a:p>
            <a:pPr defTabSz="282575">
              <a:defRPr/>
            </a:pPr>
            <a:r>
              <a:rPr lang="ko-KR" altLang="en-US" sz="2000" dirty="0"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SELECT </a:t>
            </a:r>
            <a:r>
              <a:rPr lang="en-US" altLang="ko-KR" sz="2000" dirty="0" smtClean="0">
                <a:latin typeface="HY중고딕" pitchFamily="18" charset="-127"/>
                <a:ea typeface="굴림체" pitchFamily="49" charset="-127"/>
              </a:rPr>
              <a:t>BUYER_NAME     AS “</a:t>
            </a:r>
            <a:r>
              <a:rPr lang="ko-KR" altLang="en-US" sz="2000" dirty="0" smtClean="0">
                <a:latin typeface="HY중고딕" pitchFamily="18" charset="-127"/>
                <a:ea typeface="굴림체" pitchFamily="49" charset="-127"/>
              </a:rPr>
              <a:t>거래처</a:t>
            </a:r>
            <a:r>
              <a:rPr lang="en-US" altLang="ko-KR" sz="2000" dirty="0" smtClean="0">
                <a:latin typeface="HY중고딕" pitchFamily="18" charset="-127"/>
                <a:ea typeface="굴림체" pitchFamily="49" charset="-127"/>
              </a:rPr>
              <a:t>”</a:t>
            </a:r>
          </a:p>
          <a:p>
            <a:pPr defTabSz="282575">
              <a:defRPr/>
            </a:pPr>
            <a:r>
              <a:rPr lang="en-US" altLang="ko-KR" sz="2000" dirty="0" smtClean="0">
                <a:latin typeface="HY중고딕" pitchFamily="18" charset="-127"/>
                <a:ea typeface="굴림체" pitchFamily="49" charset="-127"/>
              </a:rPr>
              <a:t>			  , BUYER_CHARGER  AS “</a:t>
            </a:r>
            <a:r>
              <a:rPr lang="ko-KR" altLang="en-US" sz="2000" dirty="0" smtClean="0">
                <a:latin typeface="HY중고딕" pitchFamily="18" charset="-127"/>
                <a:ea typeface="굴림체" pitchFamily="49" charset="-127"/>
              </a:rPr>
              <a:t>담당자</a:t>
            </a:r>
            <a:r>
              <a:rPr lang="en-US" altLang="ko-KR" sz="2000" dirty="0" smtClean="0">
                <a:latin typeface="HY중고딕" pitchFamily="18" charset="-127"/>
                <a:ea typeface="굴림체" pitchFamily="49" charset="-127"/>
              </a:rPr>
              <a:t>”</a:t>
            </a:r>
            <a:endParaRPr lang="ko-KR" altLang="en-US" sz="2000" dirty="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ko-KR" altLang="en-US" sz="2000" dirty="0">
                <a:latin typeface="HY중고딕" pitchFamily="18" charset="-127"/>
                <a:ea typeface="굴림체" pitchFamily="49" charset="-127"/>
              </a:rPr>
              <a:t>   </a:t>
            </a: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FROM </a:t>
            </a:r>
            <a:r>
              <a:rPr lang="en-US" altLang="ko-KR" sz="2000" dirty="0" smtClean="0">
                <a:latin typeface="HY중고딕" pitchFamily="18" charset="-127"/>
                <a:ea typeface="굴림체" pitchFamily="49" charset="-127"/>
              </a:rPr>
              <a:t>BUYER</a:t>
            </a:r>
            <a:endParaRPr lang="en-US" altLang="ko-KR" sz="2000" dirty="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  WHERE </a:t>
            </a:r>
            <a:r>
              <a:rPr lang="en-US" altLang="ko-KR" sz="2000" dirty="0" smtClean="0">
                <a:latin typeface="HY중고딕" pitchFamily="18" charset="-127"/>
                <a:ea typeface="굴림체" pitchFamily="49" charset="-127"/>
              </a:rPr>
              <a:t>BUYER_CHARGER </a:t>
            </a: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LIKE '</a:t>
            </a:r>
            <a:r>
              <a:rPr lang="ko-KR" altLang="en-US" sz="2000" dirty="0">
                <a:latin typeface="HY중고딕" pitchFamily="18" charset="-127"/>
                <a:ea typeface="굴림체" pitchFamily="49" charset="-127"/>
              </a:rPr>
              <a:t>성</a:t>
            </a:r>
            <a:r>
              <a:rPr lang="en-US" altLang="ko-KR" sz="2000" dirty="0" smtClean="0">
                <a:latin typeface="HY중고딕" pitchFamily="18" charset="-127"/>
                <a:ea typeface="굴림체" pitchFamily="49" charset="-127"/>
              </a:rPr>
              <a:t>%';</a:t>
            </a:r>
            <a:endParaRPr lang="en-US" altLang="ko-KR" sz="2000" dirty="0"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80000"/>
              </a:lnSpc>
              <a:defRPr/>
            </a:pPr>
            <a:endParaRPr lang="en-US" altLang="ko-KR" sz="2000" dirty="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 UPDATE </a:t>
            </a:r>
            <a:r>
              <a:rPr lang="en-US" altLang="ko-KR" sz="2000" dirty="0" smtClean="0">
                <a:latin typeface="HY중고딕" pitchFamily="18" charset="-127"/>
                <a:ea typeface="굴림체" pitchFamily="49" charset="-127"/>
              </a:rPr>
              <a:t>BUYER </a:t>
            </a: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SET </a:t>
            </a:r>
            <a:r>
              <a:rPr lang="en-US" altLang="ko-KR" sz="2000" dirty="0" smtClean="0">
                <a:latin typeface="HY중고딕" pitchFamily="18" charset="-127"/>
                <a:ea typeface="굴림체" pitchFamily="49" charset="-127"/>
              </a:rPr>
              <a:t>BUYER_CHARGER = </a:t>
            </a: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''</a:t>
            </a:r>
          </a:p>
          <a:p>
            <a:pPr defTabSz="282575">
              <a:defRPr/>
            </a:pP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  WHERE </a:t>
            </a:r>
            <a:r>
              <a:rPr lang="en-US" altLang="ko-KR" sz="2000" dirty="0" smtClean="0">
                <a:latin typeface="HY중고딕" pitchFamily="18" charset="-127"/>
                <a:ea typeface="굴림체" pitchFamily="49" charset="-127"/>
              </a:rPr>
              <a:t>BUYER_CHARGER </a:t>
            </a: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LIKE '</a:t>
            </a:r>
            <a:r>
              <a:rPr lang="ko-KR" altLang="en-US" sz="2000" dirty="0">
                <a:latin typeface="HY중고딕" pitchFamily="18" charset="-127"/>
                <a:ea typeface="굴림체" pitchFamily="49" charset="-127"/>
              </a:rPr>
              <a:t>성</a:t>
            </a:r>
            <a:r>
              <a:rPr lang="en-US" altLang="ko-KR" sz="2000" dirty="0" smtClean="0">
                <a:latin typeface="HY중고딕" pitchFamily="18" charset="-127"/>
                <a:ea typeface="굴림체" pitchFamily="49" charset="-127"/>
              </a:rPr>
              <a:t>%'; </a:t>
            </a:r>
          </a:p>
          <a:p>
            <a:pPr defTabSz="282575">
              <a:defRPr/>
            </a:pPr>
            <a:endParaRPr lang="en-US" altLang="ko-KR" sz="2000" dirty="0" smtClean="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 dirty="0" smtClean="0">
                <a:latin typeface="HY중고딕" pitchFamily="18" charset="-127"/>
                <a:ea typeface="굴림체" pitchFamily="49" charset="-127"/>
              </a:rPr>
              <a:t>COMMIT;</a:t>
            </a:r>
            <a:endParaRPr lang="en-US" altLang="ko-KR" sz="2000" dirty="0"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223235" name="Rectangle 5"/>
          <p:cNvSpPr>
            <a:spLocks noChangeArrowheads="1"/>
          </p:cNvSpPr>
          <p:nvPr/>
        </p:nvSpPr>
        <p:spPr bwMode="blackWhite">
          <a:xfrm>
            <a:off x="1147763" y="600075"/>
            <a:ext cx="6427787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함수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(NULL)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258" name="Rectangle 2"/>
          <p:cNvSpPr>
            <a:spLocks noChangeArrowheads="1"/>
          </p:cNvSpPr>
          <p:nvPr/>
        </p:nvSpPr>
        <p:spPr bwMode="blackWhite">
          <a:xfrm>
            <a:off x="1147763" y="600075"/>
            <a:ext cx="6427787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함수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(NULL</a:t>
            </a: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관련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)</a:t>
            </a:r>
          </a:p>
        </p:txBody>
      </p:sp>
      <p:sp>
        <p:nvSpPr>
          <p:cNvPr id="635915" name="Rectangle 11"/>
          <p:cNvSpPr>
            <a:spLocks noChangeArrowheads="1"/>
          </p:cNvSpPr>
          <p:nvPr/>
        </p:nvSpPr>
        <p:spPr bwMode="blackWhite">
          <a:xfrm>
            <a:off x="1119188" y="7100888"/>
            <a:ext cx="12153900" cy="3175000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 dirty="0">
                <a:latin typeface="HY중고딕" pitchFamily="18" charset="-127"/>
                <a:ea typeface="굴림체" pitchFamily="49" charset="-127"/>
              </a:rPr>
              <a:t>해당 </a:t>
            </a:r>
            <a:r>
              <a:rPr lang="ko-KR" altLang="en-US" sz="2000" dirty="0" err="1">
                <a:latin typeface="HY중고딕" pitchFamily="18" charset="-127"/>
                <a:ea typeface="굴림체" pitchFamily="49" charset="-127"/>
              </a:rPr>
              <a:t>컬럼이</a:t>
            </a:r>
            <a:r>
              <a:rPr lang="ko-KR" altLang="en-US" sz="2000" dirty="0"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NULL</a:t>
            </a:r>
            <a:r>
              <a:rPr lang="ko-KR" altLang="en-US" sz="2000" dirty="0">
                <a:latin typeface="HY중고딕" pitchFamily="18" charset="-127"/>
                <a:ea typeface="굴림체" pitchFamily="49" charset="-127"/>
              </a:rPr>
              <a:t>값 비교 조회</a:t>
            </a:r>
          </a:p>
          <a:p>
            <a:pPr defTabSz="282575">
              <a:defRPr/>
            </a:pPr>
            <a:endParaRPr lang="ko-KR" altLang="en-US" sz="2000" dirty="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ko-KR" altLang="en-US" sz="2000" dirty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</a:t>
            </a:r>
            <a:r>
              <a:rPr lang="en-US" altLang="ko-KR" sz="2000" dirty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- NULL</a:t>
            </a:r>
            <a:r>
              <a:rPr lang="ko-KR" altLang="en-US" sz="2000" dirty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을 이용 </a:t>
            </a:r>
            <a:r>
              <a:rPr lang="en-US" altLang="ko-KR" sz="2000" dirty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NULL</a:t>
            </a:r>
            <a:r>
              <a:rPr lang="ko-KR" altLang="en-US" sz="2000" dirty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값 비교</a:t>
            </a:r>
          </a:p>
          <a:p>
            <a:pPr defTabSz="282575">
              <a:defRPr/>
            </a:pPr>
            <a:r>
              <a:rPr lang="ko-KR" altLang="en-US" sz="2000" dirty="0">
                <a:latin typeface="HY중고딕" pitchFamily="18" charset="-127"/>
                <a:ea typeface="굴림체" pitchFamily="49" charset="-127"/>
              </a:rPr>
              <a:t>      </a:t>
            </a:r>
            <a:endParaRPr lang="en-US" altLang="ko-KR" sz="2000" dirty="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dirty="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dirty="0">
              <a:latin typeface="HY중고딕" pitchFamily="18" charset="-127"/>
              <a:ea typeface="굴림체" pitchFamily="49" charset="-127"/>
            </a:endParaRPr>
          </a:p>
        </p:txBody>
      </p:sp>
      <p:graphicFrame>
        <p:nvGraphicFramePr>
          <p:cNvPr id="1256517" name="Group 69"/>
          <p:cNvGraphicFramePr>
            <a:graphicFrameLocks noGrp="1"/>
          </p:cNvGraphicFramePr>
          <p:nvPr/>
        </p:nvGraphicFramePr>
        <p:xfrm>
          <a:off x="1128713" y="1317625"/>
          <a:ext cx="12144595" cy="5777062"/>
        </p:xfrm>
        <a:graphic>
          <a:graphicData uri="http://schemas.openxmlformats.org/drawingml/2006/table">
            <a:tbl>
              <a:tblPr/>
              <a:tblGrid>
                <a:gridCol w="327271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887187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47952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항목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내용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24416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IS NULL,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IS NOT NULL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NULL</a:t>
                      </a:r>
                      <a:r>
                        <a:rPr kumimoji="1" lang="ko-KR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값인지 아닌지 비교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759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NVL(c, r)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c</a:t>
                      </a:r>
                      <a:r>
                        <a:rPr kumimoji="1" lang="ko-KR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가 </a:t>
                      </a:r>
                      <a:r>
                        <a:rPr kumimoji="1" lang="en-US" altLang="ko-KR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Null</a:t>
                      </a:r>
                      <a:r>
                        <a:rPr kumimoji="1" lang="ko-KR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이 아니면 </a:t>
                      </a:r>
                      <a:r>
                        <a:rPr kumimoji="1" lang="en-US" altLang="ko-KR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c</a:t>
                      </a:r>
                      <a:r>
                        <a:rPr kumimoji="1" lang="ko-KR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값으로</a:t>
                      </a:r>
                      <a:r>
                        <a:rPr kumimoji="1" lang="en-US" altLang="ko-KR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, Null</a:t>
                      </a:r>
                      <a:r>
                        <a:rPr kumimoji="1" lang="ko-KR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이면 </a:t>
                      </a:r>
                      <a:r>
                        <a:rPr kumimoji="1" lang="en-US" altLang="ko-KR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r </a:t>
                      </a:r>
                      <a:r>
                        <a:rPr kumimoji="1" lang="ko-KR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반환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81759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NVL2(c, r1, r2)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c</a:t>
                      </a:r>
                      <a:r>
                        <a:rPr kumimoji="1" lang="ko-KR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가 </a:t>
                      </a:r>
                      <a:r>
                        <a:rPr kumimoji="1" lang="en-US" altLang="ko-KR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Null</a:t>
                      </a:r>
                      <a:r>
                        <a:rPr kumimoji="1" lang="ko-KR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이 아니면 </a:t>
                      </a:r>
                      <a:r>
                        <a:rPr kumimoji="1" lang="en-US" altLang="ko-KR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r1</a:t>
                      </a:r>
                      <a:r>
                        <a:rPr kumimoji="1" lang="ko-KR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값으로</a:t>
                      </a:r>
                      <a:r>
                        <a:rPr kumimoji="1" lang="en-US" altLang="ko-KR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, Null</a:t>
                      </a:r>
                      <a:r>
                        <a:rPr kumimoji="1" lang="ko-KR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이면 </a:t>
                      </a:r>
                      <a:r>
                        <a:rPr kumimoji="1" lang="en-US" altLang="ko-KR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r2 </a:t>
                      </a:r>
                      <a:r>
                        <a:rPr kumimoji="1" lang="ko-KR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반환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24416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NULLIF(c, d)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c</a:t>
                      </a:r>
                      <a:r>
                        <a:rPr kumimoji="1" lang="ko-KR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와 </a:t>
                      </a:r>
                      <a:r>
                        <a:rPr kumimoji="1" lang="en-US" altLang="ko-KR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d</a:t>
                      </a:r>
                      <a:r>
                        <a:rPr kumimoji="1" lang="ko-KR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를 비교하여 같으면 </a:t>
                      </a:r>
                      <a:r>
                        <a:rPr kumimoji="1" lang="en-US" altLang="ko-KR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NULL</a:t>
                      </a:r>
                      <a:r>
                        <a:rPr kumimoji="1" lang="ko-KR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을 다르면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c</a:t>
                      </a:r>
                      <a:r>
                        <a:rPr kumimoji="1" lang="ko-KR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값을 돌려준다</a:t>
                      </a:r>
                      <a:r>
                        <a:rPr kumimoji="1" lang="en-US" altLang="ko-KR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.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92016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COALESCE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( p [, p …])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8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파라미터중</a:t>
                      </a:r>
                      <a:r>
                        <a:rPr kumimoji="1" lang="ko-KR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 </a:t>
                      </a:r>
                      <a:r>
                        <a:rPr kumimoji="1" lang="en-US" altLang="ko-KR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Null</a:t>
                      </a:r>
                      <a:r>
                        <a:rPr kumimoji="1" lang="ko-KR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이 아닌 첫 번째 파라미터 반환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224283" name="TextBox 4"/>
          <p:cNvSpPr txBox="1">
            <a:spLocks noChangeArrowheads="1"/>
          </p:cNvSpPr>
          <p:nvPr/>
        </p:nvSpPr>
        <p:spPr bwMode="auto">
          <a:xfrm>
            <a:off x="5400675" y="8235950"/>
            <a:ext cx="5478463" cy="1570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2400" dirty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SELECT BUYER_NAME       AS "</a:t>
            </a:r>
            <a:r>
              <a:rPr lang="ko-KR" altLang="en-US" sz="2400" dirty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거래처</a:t>
            </a:r>
            <a:r>
              <a:rPr lang="en-US" altLang="ko-KR" sz="2400" dirty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400" dirty="0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400" dirty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, BUYER_CHARGER    AS "</a:t>
            </a:r>
            <a:r>
              <a:rPr lang="ko-KR" altLang="en-US" sz="2400" dirty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담당자</a:t>
            </a:r>
            <a:r>
              <a:rPr lang="en-US" altLang="ko-KR" sz="2400" dirty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400" dirty="0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400" dirty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FROM   BUYER</a:t>
            </a:r>
          </a:p>
          <a:p>
            <a:r>
              <a:rPr lang="en-US" altLang="ko-KR" sz="2400" dirty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WHERE  BUYER_CHARGER = NULL;</a:t>
            </a:r>
            <a:endParaRPr lang="ko-KR" altLang="en-US" sz="2400" dirty="0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6" name="포인트가 5개인 별 5"/>
          <p:cNvSpPr/>
          <p:nvPr/>
        </p:nvSpPr>
        <p:spPr bwMode="auto">
          <a:xfrm>
            <a:off x="795160" y="2088307"/>
            <a:ext cx="360040" cy="360040"/>
          </a:xfrm>
          <a:prstGeom prst="star5">
            <a:avLst/>
          </a:prstGeom>
          <a:solidFill>
            <a:srgbClr val="FF0066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휴먼둥근고딕" pitchFamily="2" charset="-127"/>
            </a:endParaRPr>
          </a:p>
        </p:txBody>
      </p:sp>
      <p:sp>
        <p:nvSpPr>
          <p:cNvPr id="7" name="포인트가 5개인 별 6"/>
          <p:cNvSpPr/>
          <p:nvPr/>
        </p:nvSpPr>
        <p:spPr bwMode="auto">
          <a:xfrm>
            <a:off x="795160" y="3384451"/>
            <a:ext cx="360040" cy="360040"/>
          </a:xfrm>
          <a:prstGeom prst="star5">
            <a:avLst/>
          </a:prstGeom>
          <a:solidFill>
            <a:srgbClr val="FF0066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휴먼둥근고딕" pitchFamily="2" charset="-127"/>
            </a:endParaRPr>
          </a:p>
        </p:txBody>
      </p:sp>
      <p:sp>
        <p:nvSpPr>
          <p:cNvPr id="8" name="포인트가 5개인 별 7"/>
          <p:cNvSpPr/>
          <p:nvPr/>
        </p:nvSpPr>
        <p:spPr bwMode="auto">
          <a:xfrm>
            <a:off x="435120" y="3384451"/>
            <a:ext cx="360040" cy="360040"/>
          </a:xfrm>
          <a:prstGeom prst="star5">
            <a:avLst/>
          </a:prstGeom>
          <a:solidFill>
            <a:srgbClr val="FF0066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휴먼둥근고딕" pitchFamily="2" charset="-127"/>
            </a:endParaRPr>
          </a:p>
        </p:txBody>
      </p:sp>
      <p:sp>
        <p:nvSpPr>
          <p:cNvPr id="9" name="포인트가 5개인 별 8"/>
          <p:cNvSpPr/>
          <p:nvPr/>
        </p:nvSpPr>
        <p:spPr bwMode="auto">
          <a:xfrm>
            <a:off x="435120" y="2088307"/>
            <a:ext cx="360040" cy="360040"/>
          </a:xfrm>
          <a:prstGeom prst="star5">
            <a:avLst/>
          </a:prstGeom>
          <a:solidFill>
            <a:srgbClr val="FF0066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휴먼둥근고딕" pitchFamily="2" charset="-127"/>
            </a:endParaRPr>
          </a:p>
        </p:txBody>
      </p:sp>
      <p:sp>
        <p:nvSpPr>
          <p:cNvPr id="10" name="포인트가 5개인 별 9"/>
          <p:cNvSpPr/>
          <p:nvPr/>
        </p:nvSpPr>
        <p:spPr bwMode="auto">
          <a:xfrm>
            <a:off x="66765" y="3384451"/>
            <a:ext cx="360040" cy="360040"/>
          </a:xfrm>
          <a:prstGeom prst="star5">
            <a:avLst/>
          </a:prstGeom>
          <a:solidFill>
            <a:srgbClr val="FF0066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휴먼둥근고딕" pitchFamily="2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435" name="Rectangle 11"/>
          <p:cNvSpPr>
            <a:spLocks noChangeArrowheads="1"/>
          </p:cNvSpPr>
          <p:nvPr/>
        </p:nvSpPr>
        <p:spPr bwMode="blackWhite">
          <a:xfrm>
            <a:off x="1119188" y="1200150"/>
            <a:ext cx="12091987" cy="9191625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 SELECT </a:t>
            </a:r>
            <a:r>
              <a:rPr lang="en-US" altLang="ko-KR" sz="2000" dirty="0" err="1">
                <a:latin typeface="HY중고딕" pitchFamily="18" charset="-127"/>
                <a:ea typeface="굴림체" pitchFamily="49" charset="-127"/>
              </a:rPr>
              <a:t>buyer_name</a:t>
            </a: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 dirty="0">
                <a:latin typeface="HY중고딕" pitchFamily="18" charset="-127"/>
                <a:ea typeface="굴림체" pitchFamily="49" charset="-127"/>
              </a:rPr>
              <a:t>거래처</a:t>
            </a: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, </a:t>
            </a:r>
            <a:r>
              <a:rPr lang="en-US" altLang="ko-KR" sz="2000" dirty="0" err="1">
                <a:latin typeface="HY중고딕" pitchFamily="18" charset="-127"/>
                <a:ea typeface="굴림체" pitchFamily="49" charset="-127"/>
              </a:rPr>
              <a:t>buyer_charger</a:t>
            </a: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 dirty="0">
                <a:latin typeface="HY중고딕" pitchFamily="18" charset="-127"/>
                <a:ea typeface="굴림체" pitchFamily="49" charset="-127"/>
              </a:rPr>
              <a:t>담당자</a:t>
            </a:r>
          </a:p>
          <a:p>
            <a:pPr defTabSz="282575">
              <a:defRPr/>
            </a:pPr>
            <a:r>
              <a:rPr lang="ko-KR" altLang="en-US" sz="2000" dirty="0">
                <a:latin typeface="HY중고딕" pitchFamily="18" charset="-127"/>
                <a:ea typeface="굴림체" pitchFamily="49" charset="-127"/>
              </a:rPr>
              <a:t>      </a:t>
            </a: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FROM buyer</a:t>
            </a:r>
          </a:p>
          <a:p>
            <a:pPr defTabSz="282575">
              <a:defRPr/>
            </a:pP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      WHERE </a:t>
            </a:r>
            <a:r>
              <a:rPr lang="en-US" altLang="ko-KR" sz="2000" dirty="0" err="1">
                <a:latin typeface="HY중고딕" pitchFamily="18" charset="-127"/>
                <a:ea typeface="굴림체" pitchFamily="49" charset="-127"/>
              </a:rPr>
              <a:t>buyer_charger</a:t>
            </a: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 IS </a:t>
            </a:r>
            <a:r>
              <a:rPr lang="en-US" altLang="ko-KR" sz="2000" dirty="0" smtClean="0">
                <a:latin typeface="HY중고딕" pitchFamily="18" charset="-127"/>
                <a:ea typeface="굴림체" pitchFamily="49" charset="-127"/>
              </a:rPr>
              <a:t>NULL;</a:t>
            </a:r>
            <a:endParaRPr lang="en-US" altLang="ko-KR" sz="2000" dirty="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       </a:t>
            </a:r>
          </a:p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 SELECT </a:t>
            </a:r>
            <a:r>
              <a:rPr lang="en-US" altLang="ko-KR" sz="2000" dirty="0" err="1">
                <a:latin typeface="HY중고딕" pitchFamily="18" charset="-127"/>
                <a:ea typeface="굴림체" pitchFamily="49" charset="-127"/>
              </a:rPr>
              <a:t>buyer_name</a:t>
            </a: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 dirty="0">
                <a:latin typeface="HY중고딕" pitchFamily="18" charset="-127"/>
                <a:ea typeface="굴림체" pitchFamily="49" charset="-127"/>
              </a:rPr>
              <a:t>거래처</a:t>
            </a: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, </a:t>
            </a:r>
            <a:r>
              <a:rPr lang="en-US" altLang="ko-KR" sz="2000" dirty="0" err="1">
                <a:latin typeface="HY중고딕" pitchFamily="18" charset="-127"/>
                <a:ea typeface="굴림체" pitchFamily="49" charset="-127"/>
              </a:rPr>
              <a:t>buyer_charger</a:t>
            </a: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 dirty="0">
                <a:latin typeface="HY중고딕" pitchFamily="18" charset="-127"/>
                <a:ea typeface="굴림체" pitchFamily="49" charset="-127"/>
              </a:rPr>
              <a:t>담당자</a:t>
            </a:r>
          </a:p>
          <a:p>
            <a:pPr defTabSz="282575">
              <a:defRPr/>
            </a:pPr>
            <a:r>
              <a:rPr lang="ko-KR" altLang="en-US" sz="2000" dirty="0">
                <a:latin typeface="HY중고딕" pitchFamily="18" charset="-127"/>
                <a:ea typeface="굴림체" pitchFamily="49" charset="-127"/>
              </a:rPr>
              <a:t>      </a:t>
            </a: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FROM buyer</a:t>
            </a:r>
          </a:p>
          <a:p>
            <a:pPr defTabSz="282575">
              <a:defRPr/>
            </a:pP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      WHERE </a:t>
            </a:r>
            <a:r>
              <a:rPr lang="en-US" altLang="ko-KR" sz="2000" dirty="0" err="1">
                <a:latin typeface="HY중고딕" pitchFamily="18" charset="-127"/>
                <a:ea typeface="굴림체" pitchFamily="49" charset="-127"/>
              </a:rPr>
              <a:t>buyer_charger</a:t>
            </a: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 IS NOT </a:t>
            </a:r>
            <a:r>
              <a:rPr lang="en-US" altLang="ko-KR" sz="2000" dirty="0" smtClean="0">
                <a:latin typeface="HY중고딕" pitchFamily="18" charset="-127"/>
                <a:ea typeface="굴림체" pitchFamily="49" charset="-127"/>
              </a:rPr>
              <a:t>NULL;</a:t>
            </a:r>
            <a:endParaRPr lang="en-US" altLang="ko-KR" sz="2000" dirty="0">
              <a:latin typeface="HY중고딕" pitchFamily="18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Char char="l"/>
              <a:defRPr/>
            </a:pPr>
            <a:endParaRPr lang="en-US" altLang="ko-KR" sz="2000" dirty="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 dirty="0">
                <a:latin typeface="HY중고딕" pitchFamily="18" charset="-127"/>
                <a:ea typeface="굴림체" pitchFamily="49" charset="-127"/>
              </a:rPr>
              <a:t>해당 </a:t>
            </a:r>
            <a:r>
              <a:rPr lang="ko-KR" altLang="en-US" sz="2000" dirty="0" err="1">
                <a:latin typeface="HY중고딕" pitchFamily="18" charset="-127"/>
                <a:ea typeface="굴림체" pitchFamily="49" charset="-127"/>
              </a:rPr>
              <a:t>컬럼이</a:t>
            </a:r>
            <a:r>
              <a:rPr lang="ko-KR" altLang="en-US" sz="2000" dirty="0"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NULL</a:t>
            </a:r>
            <a:r>
              <a:rPr lang="ko-KR" altLang="en-US" sz="2000" dirty="0">
                <a:latin typeface="HY중고딕" pitchFamily="18" charset="-127"/>
                <a:ea typeface="굴림체" pitchFamily="49" charset="-127"/>
              </a:rPr>
              <a:t>일 경우에 대신할 문자나 숫자 치환</a:t>
            </a:r>
          </a:p>
          <a:p>
            <a:pPr defTabSz="282575">
              <a:defRPr/>
            </a:pPr>
            <a:endParaRPr lang="ko-KR" altLang="en-US" sz="2000" dirty="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ko-KR" altLang="en-US" sz="2000" dirty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 </a:t>
            </a:r>
            <a:r>
              <a:rPr lang="en-US" altLang="ko-KR" sz="2000" dirty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1) NULL</a:t>
            </a:r>
            <a:r>
              <a:rPr lang="ko-KR" altLang="en-US" sz="2000" dirty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이 존재하는 상태로 조회</a:t>
            </a:r>
          </a:p>
          <a:p>
            <a:pPr defTabSz="282575">
              <a:defRPr/>
            </a:pPr>
            <a:r>
              <a:rPr lang="ko-KR" altLang="en-US" sz="2000" dirty="0">
                <a:latin typeface="HY중고딕" pitchFamily="18" charset="-127"/>
                <a:ea typeface="굴림체" pitchFamily="49" charset="-127"/>
              </a:rPr>
              <a:t>       </a:t>
            </a: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SELECT </a:t>
            </a:r>
            <a:r>
              <a:rPr lang="en-US" altLang="ko-KR" sz="2000" dirty="0" err="1">
                <a:latin typeface="HY중고딕" pitchFamily="18" charset="-127"/>
                <a:ea typeface="굴림체" pitchFamily="49" charset="-127"/>
              </a:rPr>
              <a:t>buyer_name</a:t>
            </a: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 dirty="0">
                <a:latin typeface="HY중고딕" pitchFamily="18" charset="-127"/>
                <a:ea typeface="굴림체" pitchFamily="49" charset="-127"/>
              </a:rPr>
              <a:t>거래처</a:t>
            </a: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, </a:t>
            </a:r>
            <a:r>
              <a:rPr lang="en-US" altLang="ko-KR" sz="2000" dirty="0" err="1">
                <a:latin typeface="HY중고딕" pitchFamily="18" charset="-127"/>
                <a:ea typeface="굴림체" pitchFamily="49" charset="-127"/>
              </a:rPr>
              <a:t>buyer_charger</a:t>
            </a: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 dirty="0">
                <a:latin typeface="HY중고딕" pitchFamily="18" charset="-127"/>
                <a:ea typeface="굴림체" pitchFamily="49" charset="-127"/>
              </a:rPr>
              <a:t>담당자</a:t>
            </a:r>
          </a:p>
          <a:p>
            <a:pPr defTabSz="282575">
              <a:defRPr/>
            </a:pPr>
            <a:r>
              <a:rPr lang="ko-KR" altLang="en-US" sz="2000" dirty="0">
                <a:latin typeface="HY중고딕" pitchFamily="18" charset="-127"/>
                <a:ea typeface="굴림체" pitchFamily="49" charset="-127"/>
              </a:rPr>
              <a:t>           </a:t>
            </a: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FROM </a:t>
            </a:r>
            <a:r>
              <a:rPr lang="en-US" altLang="ko-KR" sz="2000" dirty="0" smtClean="0">
                <a:latin typeface="HY중고딕" pitchFamily="18" charset="-127"/>
                <a:ea typeface="굴림체" pitchFamily="49" charset="-127"/>
              </a:rPr>
              <a:t>buyer;</a:t>
            </a:r>
            <a:endParaRPr lang="en-US" altLang="ko-KR" sz="2000" dirty="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dirty="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 dirty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 2) NVL</a:t>
            </a:r>
            <a:r>
              <a:rPr lang="ko-KR" altLang="en-US" sz="2000" dirty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을 이용 </a:t>
            </a:r>
            <a:r>
              <a:rPr lang="en-US" altLang="ko-KR" sz="2000" dirty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NULL</a:t>
            </a:r>
            <a:r>
              <a:rPr lang="ko-KR" altLang="en-US" sz="2000" dirty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값일 경우만 </a:t>
            </a:r>
            <a:r>
              <a:rPr lang="en-US" altLang="ko-KR" sz="2000" dirty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'</a:t>
            </a:r>
            <a:r>
              <a:rPr lang="ko-KR" altLang="en-US" sz="2000" dirty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없다</a:t>
            </a:r>
            <a:r>
              <a:rPr lang="en-US" altLang="ko-KR" sz="2000" dirty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' </a:t>
            </a:r>
            <a:r>
              <a:rPr lang="ko-KR" altLang="en-US" sz="2000" dirty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로 치환 </a:t>
            </a:r>
          </a:p>
          <a:p>
            <a:pPr defTabSz="282575">
              <a:defRPr/>
            </a:pPr>
            <a:r>
              <a:rPr lang="ko-KR" altLang="en-US" sz="2000" dirty="0">
                <a:latin typeface="HY중고딕" pitchFamily="18" charset="-127"/>
                <a:ea typeface="굴림체" pitchFamily="49" charset="-127"/>
              </a:rPr>
              <a:t>       </a:t>
            </a: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SELECT </a:t>
            </a:r>
            <a:r>
              <a:rPr lang="en-US" altLang="ko-KR" sz="2000" dirty="0" err="1">
                <a:latin typeface="HY중고딕" pitchFamily="18" charset="-127"/>
                <a:ea typeface="굴림체" pitchFamily="49" charset="-127"/>
              </a:rPr>
              <a:t>buyer_name</a:t>
            </a: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 dirty="0">
                <a:latin typeface="HY중고딕" pitchFamily="18" charset="-127"/>
                <a:ea typeface="굴림체" pitchFamily="49" charset="-127"/>
              </a:rPr>
              <a:t>거래처</a:t>
            </a: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, </a:t>
            </a:r>
          </a:p>
          <a:p>
            <a:pPr defTabSz="282575">
              <a:defRPr/>
            </a:pP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                      NVL(</a:t>
            </a:r>
            <a:r>
              <a:rPr lang="en-US" altLang="ko-KR" sz="2000" dirty="0" err="1">
                <a:latin typeface="HY중고딕" pitchFamily="18" charset="-127"/>
                <a:ea typeface="굴림체" pitchFamily="49" charset="-127"/>
              </a:rPr>
              <a:t>buyer_charger</a:t>
            </a: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, '</a:t>
            </a:r>
            <a:r>
              <a:rPr lang="ko-KR" altLang="en-US" sz="2000" dirty="0">
                <a:latin typeface="HY중고딕" pitchFamily="18" charset="-127"/>
                <a:ea typeface="굴림체" pitchFamily="49" charset="-127"/>
              </a:rPr>
              <a:t>없다</a:t>
            </a: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') </a:t>
            </a:r>
            <a:r>
              <a:rPr lang="ko-KR" altLang="en-US" sz="2000" dirty="0">
                <a:latin typeface="HY중고딕" pitchFamily="18" charset="-127"/>
                <a:ea typeface="굴림체" pitchFamily="49" charset="-127"/>
              </a:rPr>
              <a:t>담당자</a:t>
            </a:r>
          </a:p>
          <a:p>
            <a:pPr defTabSz="282575">
              <a:defRPr/>
            </a:pPr>
            <a:r>
              <a:rPr lang="ko-KR" altLang="en-US" sz="2000" dirty="0">
                <a:latin typeface="HY중고딕" pitchFamily="18" charset="-127"/>
                <a:ea typeface="굴림체" pitchFamily="49" charset="-127"/>
              </a:rPr>
              <a:t>          </a:t>
            </a: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FROM </a:t>
            </a:r>
            <a:r>
              <a:rPr lang="en-US" altLang="ko-KR" sz="2000" dirty="0" smtClean="0">
                <a:latin typeface="HY중고딕" pitchFamily="18" charset="-127"/>
                <a:ea typeface="굴림체" pitchFamily="49" charset="-127"/>
              </a:rPr>
              <a:t>buyer;</a:t>
            </a:r>
            <a:endParaRPr lang="en-US" altLang="ko-KR" sz="2000" dirty="0"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225283" name="Rectangle 12"/>
          <p:cNvSpPr>
            <a:spLocks noChangeArrowheads="1"/>
          </p:cNvSpPr>
          <p:nvPr/>
        </p:nvSpPr>
        <p:spPr bwMode="blackWhite">
          <a:xfrm>
            <a:off x="1147763" y="600075"/>
            <a:ext cx="6427787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함수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(NULL</a:t>
            </a: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관련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)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051" name="Rectangle 11"/>
          <p:cNvSpPr>
            <a:spLocks noChangeArrowheads="1"/>
          </p:cNvSpPr>
          <p:nvPr/>
        </p:nvSpPr>
        <p:spPr bwMode="blackWhite">
          <a:xfrm>
            <a:off x="1119188" y="1244600"/>
            <a:ext cx="12091987" cy="9147175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 typeface="Wingdings" pitchFamily="2" charset="2"/>
              <a:buNone/>
              <a:defRPr/>
            </a:pPr>
            <a:r>
              <a:rPr lang="en-US" altLang="ko-KR" sz="2000" dirty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  - </a:t>
            </a:r>
            <a:r>
              <a:rPr lang="ko-KR" altLang="en-US" sz="2000" dirty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전체회원 </a:t>
            </a:r>
            <a:r>
              <a:rPr lang="ko-KR" altLang="en-US" sz="2000" dirty="0" err="1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마일리지에</a:t>
            </a:r>
            <a:r>
              <a:rPr lang="ko-KR" altLang="en-US" sz="2000" dirty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 dirty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100</a:t>
            </a:r>
            <a:r>
              <a:rPr lang="ko-KR" altLang="en-US" sz="2000" dirty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을 더한 수치를 검색하시오</a:t>
            </a:r>
          </a:p>
          <a:p>
            <a:pPr defTabSz="282575">
              <a:defRPr/>
            </a:pPr>
            <a:r>
              <a:rPr lang="ko-KR" altLang="en-US" sz="2000" dirty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     </a:t>
            </a:r>
            <a:r>
              <a:rPr lang="en-US" altLang="ko-KR" sz="2000" dirty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(Alias</a:t>
            </a:r>
            <a:r>
              <a:rPr lang="ko-KR" altLang="en-US" sz="2000" dirty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는 성명</a:t>
            </a:r>
            <a:r>
              <a:rPr lang="en-US" altLang="ko-KR" sz="2000" dirty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 dirty="0" err="1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마일리지</a:t>
            </a:r>
            <a:r>
              <a:rPr lang="en-US" altLang="ko-KR" sz="2000" dirty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 dirty="0" err="1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변경마일리지</a:t>
            </a:r>
            <a:r>
              <a:rPr lang="ko-KR" altLang="en-US" sz="2000" dirty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 dirty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)</a:t>
            </a:r>
          </a:p>
          <a:p>
            <a:pPr defTabSz="282575">
              <a:lnSpc>
                <a:spcPct val="40000"/>
              </a:lnSpc>
              <a:defRPr/>
            </a:pPr>
            <a:endParaRPr lang="en-US" altLang="ko-KR" sz="2000" dirty="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        SELECT </a:t>
            </a:r>
            <a:r>
              <a:rPr lang="en-US" altLang="ko-KR" sz="2000" dirty="0" err="1">
                <a:latin typeface="HY중고딕" pitchFamily="18" charset="-127"/>
                <a:ea typeface="굴림체" pitchFamily="49" charset="-127"/>
              </a:rPr>
              <a:t>mem_name</a:t>
            </a: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 dirty="0">
                <a:latin typeface="HY중고딕" pitchFamily="18" charset="-127"/>
                <a:ea typeface="굴림체" pitchFamily="49" charset="-127"/>
              </a:rPr>
              <a:t>성명</a:t>
            </a: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, </a:t>
            </a:r>
            <a:r>
              <a:rPr lang="en-US" altLang="ko-KR" sz="2000" dirty="0" err="1">
                <a:latin typeface="HY중고딕" pitchFamily="18" charset="-127"/>
                <a:ea typeface="굴림체" pitchFamily="49" charset="-127"/>
              </a:rPr>
              <a:t>mem_mileage</a:t>
            </a: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 dirty="0" err="1">
                <a:latin typeface="HY중고딕" pitchFamily="18" charset="-127"/>
                <a:ea typeface="굴림체" pitchFamily="49" charset="-127"/>
              </a:rPr>
              <a:t>마일리지</a:t>
            </a: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, </a:t>
            </a:r>
          </a:p>
          <a:p>
            <a:pPr defTabSz="282575">
              <a:defRPr/>
            </a:pP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                       mem_mileage+100 </a:t>
            </a:r>
            <a:r>
              <a:rPr lang="ko-KR" altLang="en-US" sz="2000" dirty="0" err="1">
                <a:latin typeface="HY중고딕" pitchFamily="18" charset="-127"/>
                <a:ea typeface="굴림체" pitchFamily="49" charset="-127"/>
              </a:rPr>
              <a:t>변경마일리지</a:t>
            </a:r>
            <a:endParaRPr lang="ko-KR" altLang="en-US" sz="2000" dirty="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ko-KR" altLang="en-US" sz="2000" dirty="0">
                <a:latin typeface="HY중고딕" pitchFamily="18" charset="-127"/>
                <a:ea typeface="굴림체" pitchFamily="49" charset="-127"/>
              </a:rPr>
              <a:t>           </a:t>
            </a: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FROM </a:t>
            </a:r>
            <a:r>
              <a:rPr lang="en-US" altLang="ko-KR" sz="2000" dirty="0" smtClean="0">
                <a:latin typeface="HY중고딕" pitchFamily="18" charset="-127"/>
                <a:ea typeface="굴림체" pitchFamily="49" charset="-127"/>
              </a:rPr>
              <a:t>member;</a:t>
            </a:r>
            <a:endParaRPr lang="en-US" altLang="ko-KR" sz="2000" dirty="0"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40000"/>
              </a:lnSpc>
              <a:defRPr/>
            </a:pPr>
            <a:endParaRPr lang="en-US" altLang="ko-KR" sz="2000" dirty="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 dirty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  - </a:t>
            </a:r>
            <a:r>
              <a:rPr lang="ko-KR" altLang="en-US" sz="2000" dirty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회원 성씨가 </a:t>
            </a:r>
            <a:r>
              <a:rPr lang="en-US" altLang="ko-KR" sz="2000" dirty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'</a:t>
            </a:r>
            <a:r>
              <a:rPr lang="ko-KR" altLang="en-US" sz="2000" dirty="0" err="1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ㅂ</a:t>
            </a:r>
            <a:r>
              <a:rPr lang="en-US" altLang="ko-KR" sz="2000" dirty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' </a:t>
            </a:r>
            <a:r>
              <a:rPr lang="ko-KR" altLang="en-US" sz="2000" dirty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을 포함하면 마일리지를 </a:t>
            </a:r>
            <a:r>
              <a:rPr lang="en-US" altLang="ko-KR" sz="2000" dirty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NULL</a:t>
            </a:r>
            <a:r>
              <a:rPr lang="ko-KR" altLang="en-US" sz="2000" dirty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로 갱신</a:t>
            </a:r>
          </a:p>
          <a:p>
            <a:pPr defTabSz="282575">
              <a:lnSpc>
                <a:spcPct val="40000"/>
              </a:lnSpc>
              <a:defRPr/>
            </a:pPr>
            <a:endParaRPr lang="ko-KR" altLang="en-US" sz="2000" dirty="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ko-KR" altLang="en-US" sz="2000" dirty="0">
                <a:latin typeface="HY중고딕" pitchFamily="18" charset="-127"/>
                <a:ea typeface="굴림체" pitchFamily="49" charset="-127"/>
              </a:rPr>
              <a:t>        </a:t>
            </a: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SELECT </a:t>
            </a:r>
            <a:r>
              <a:rPr lang="en-US" altLang="ko-KR" sz="2000" dirty="0" err="1">
                <a:latin typeface="HY중고딕" pitchFamily="18" charset="-127"/>
                <a:ea typeface="굴림체" pitchFamily="49" charset="-127"/>
              </a:rPr>
              <a:t>mem_name</a:t>
            </a: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 dirty="0">
                <a:latin typeface="HY중고딕" pitchFamily="18" charset="-127"/>
                <a:ea typeface="굴림체" pitchFamily="49" charset="-127"/>
              </a:rPr>
              <a:t>성명</a:t>
            </a: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, </a:t>
            </a:r>
            <a:r>
              <a:rPr lang="en-US" altLang="ko-KR" sz="2000" dirty="0" err="1">
                <a:latin typeface="HY중고딕" pitchFamily="18" charset="-127"/>
                <a:ea typeface="굴림체" pitchFamily="49" charset="-127"/>
              </a:rPr>
              <a:t>mem_mileage</a:t>
            </a: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 dirty="0" err="1">
                <a:latin typeface="HY중고딕" pitchFamily="18" charset="-127"/>
                <a:ea typeface="굴림체" pitchFamily="49" charset="-127"/>
              </a:rPr>
              <a:t>마일리지</a:t>
            </a:r>
            <a:endParaRPr lang="ko-KR" altLang="en-US" sz="2000" dirty="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ko-KR" altLang="en-US" sz="2000" dirty="0">
                <a:latin typeface="HY중고딕" pitchFamily="18" charset="-127"/>
                <a:ea typeface="굴림체" pitchFamily="49" charset="-127"/>
              </a:rPr>
              <a:t>           </a:t>
            </a: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FROM member</a:t>
            </a:r>
          </a:p>
          <a:p>
            <a:pPr defTabSz="282575">
              <a:defRPr/>
            </a:pP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          WHERE </a:t>
            </a:r>
            <a:r>
              <a:rPr lang="en-US" altLang="ko-KR" sz="2000" dirty="0" err="1">
                <a:latin typeface="HY중고딕" pitchFamily="18" charset="-127"/>
                <a:ea typeface="굴림체" pitchFamily="49" charset="-127"/>
              </a:rPr>
              <a:t>mem_name</a:t>
            </a: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 &gt;= '</a:t>
            </a:r>
            <a:r>
              <a:rPr lang="ko-KR" altLang="en-US" sz="2000" dirty="0">
                <a:latin typeface="HY중고딕" pitchFamily="18" charset="-127"/>
                <a:ea typeface="굴림체" pitchFamily="49" charset="-127"/>
              </a:rPr>
              <a:t>바</a:t>
            </a: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' AND </a:t>
            </a:r>
            <a:r>
              <a:rPr lang="en-US" altLang="ko-KR" sz="2000" dirty="0" err="1">
                <a:latin typeface="HY중고딕" pitchFamily="18" charset="-127"/>
                <a:ea typeface="굴림체" pitchFamily="49" charset="-127"/>
              </a:rPr>
              <a:t>mem_name</a:t>
            </a: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 &lt;= '</a:t>
            </a:r>
            <a:r>
              <a:rPr lang="ko-KR" altLang="en-US" sz="2000" dirty="0" err="1" smtClean="0">
                <a:latin typeface="HY중고딕" pitchFamily="18" charset="-127"/>
                <a:ea typeface="굴림체" pitchFamily="49" charset="-127"/>
              </a:rPr>
              <a:t>빟</a:t>
            </a:r>
            <a:r>
              <a:rPr lang="en-US" altLang="ko-KR" sz="2000" dirty="0" smtClean="0">
                <a:latin typeface="HY중고딕" pitchFamily="18" charset="-127"/>
                <a:ea typeface="굴림체" pitchFamily="49" charset="-127"/>
              </a:rPr>
              <a:t>';</a:t>
            </a:r>
            <a:endParaRPr lang="en-US" altLang="ko-KR" sz="2000" dirty="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dirty="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        UPDATE member SET </a:t>
            </a:r>
            <a:r>
              <a:rPr lang="en-US" altLang="ko-KR" sz="2000" dirty="0" err="1">
                <a:latin typeface="HY중고딕" pitchFamily="18" charset="-127"/>
                <a:ea typeface="굴림체" pitchFamily="49" charset="-127"/>
              </a:rPr>
              <a:t>mem_mileage</a:t>
            </a: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 = NULL</a:t>
            </a:r>
          </a:p>
          <a:p>
            <a:pPr defTabSz="282575">
              <a:defRPr/>
            </a:pP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           WHERE </a:t>
            </a:r>
            <a:r>
              <a:rPr lang="en-US" altLang="ko-KR" sz="2000" dirty="0" err="1">
                <a:latin typeface="HY중고딕" pitchFamily="18" charset="-127"/>
                <a:ea typeface="굴림체" pitchFamily="49" charset="-127"/>
              </a:rPr>
              <a:t>mem_name</a:t>
            </a: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 &gt;= '</a:t>
            </a:r>
            <a:r>
              <a:rPr lang="ko-KR" altLang="en-US" sz="2000" dirty="0">
                <a:latin typeface="HY중고딕" pitchFamily="18" charset="-127"/>
                <a:ea typeface="굴림체" pitchFamily="49" charset="-127"/>
              </a:rPr>
              <a:t>바</a:t>
            </a: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' AND </a:t>
            </a:r>
            <a:r>
              <a:rPr lang="en-US" altLang="ko-KR" sz="2000" dirty="0" err="1">
                <a:latin typeface="HY중고딕" pitchFamily="18" charset="-127"/>
                <a:ea typeface="굴림체" pitchFamily="49" charset="-127"/>
              </a:rPr>
              <a:t>mem_name</a:t>
            </a: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 &lt;= '</a:t>
            </a:r>
            <a:r>
              <a:rPr lang="ko-KR" altLang="en-US" sz="2000" dirty="0" err="1" smtClean="0">
                <a:latin typeface="HY중고딕" pitchFamily="18" charset="-127"/>
                <a:ea typeface="굴림체" pitchFamily="49" charset="-127"/>
              </a:rPr>
              <a:t>빟</a:t>
            </a:r>
            <a:r>
              <a:rPr lang="en-US" altLang="ko-KR" sz="2000" dirty="0" smtClean="0">
                <a:latin typeface="HY중고딕" pitchFamily="18" charset="-127"/>
                <a:ea typeface="굴림체" pitchFamily="49" charset="-127"/>
              </a:rPr>
              <a:t>';</a:t>
            </a:r>
            <a:endParaRPr lang="en-US" altLang="ko-KR" sz="2000" dirty="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dirty="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 dirty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  3) </a:t>
            </a:r>
            <a:r>
              <a:rPr lang="ko-KR" altLang="en-US" sz="2000" dirty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정확한 연산을 위한 </a:t>
            </a:r>
            <a:r>
              <a:rPr lang="en-US" altLang="ko-KR" sz="2000" dirty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NVL </a:t>
            </a:r>
            <a:r>
              <a:rPr lang="ko-KR" altLang="en-US" sz="2000" dirty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이용</a:t>
            </a:r>
          </a:p>
          <a:p>
            <a:pPr defTabSz="282575">
              <a:defRPr/>
            </a:pPr>
            <a:r>
              <a:rPr lang="ko-KR" altLang="en-US" sz="2000" dirty="0">
                <a:latin typeface="HY중고딕" pitchFamily="18" charset="-127"/>
                <a:ea typeface="굴림체" pitchFamily="49" charset="-127"/>
              </a:rPr>
              <a:t>        </a:t>
            </a: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SELECT  NULL + 10  </a:t>
            </a:r>
            <a:r>
              <a:rPr lang="ko-KR" altLang="en-US" sz="2000" dirty="0">
                <a:latin typeface="HY중고딕" pitchFamily="18" charset="-127"/>
                <a:ea typeface="굴림체" pitchFamily="49" charset="-127"/>
              </a:rPr>
              <a:t>덧셈</a:t>
            </a: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,  10 * NULL  </a:t>
            </a:r>
            <a:r>
              <a:rPr lang="ko-KR" altLang="en-US" sz="2000" dirty="0">
                <a:latin typeface="HY중고딕" pitchFamily="18" charset="-127"/>
                <a:ea typeface="굴림체" pitchFamily="49" charset="-127"/>
              </a:rPr>
              <a:t>곱셈  </a:t>
            </a: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FROM </a:t>
            </a:r>
            <a:r>
              <a:rPr lang="en-US" altLang="ko-KR" sz="2000" dirty="0" smtClean="0">
                <a:latin typeface="HY중고딕" pitchFamily="18" charset="-127"/>
                <a:ea typeface="굴림체" pitchFamily="49" charset="-127"/>
              </a:rPr>
              <a:t>dual;</a:t>
            </a:r>
            <a:endParaRPr lang="en-US" altLang="ko-KR" sz="2000" dirty="0"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40000"/>
              </a:lnSpc>
              <a:defRPr/>
            </a:pPr>
            <a:endParaRPr lang="en-US" altLang="ko-KR" sz="2000" dirty="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        SELECT NVL(NULL,0) + 10  </a:t>
            </a:r>
            <a:r>
              <a:rPr lang="ko-KR" altLang="en-US" sz="2000" dirty="0">
                <a:latin typeface="HY중고딕" pitchFamily="18" charset="-127"/>
                <a:ea typeface="굴림체" pitchFamily="49" charset="-127"/>
              </a:rPr>
              <a:t>덧셈</a:t>
            </a: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,</a:t>
            </a:r>
          </a:p>
          <a:p>
            <a:pPr defTabSz="282575">
              <a:defRPr/>
            </a:pP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                       10 * NVL(NULL,0) </a:t>
            </a:r>
            <a:r>
              <a:rPr lang="ko-KR" altLang="en-US" sz="2000" dirty="0">
                <a:latin typeface="HY중고딕" pitchFamily="18" charset="-127"/>
                <a:ea typeface="굴림체" pitchFamily="49" charset="-127"/>
              </a:rPr>
              <a:t>곱셈 </a:t>
            </a: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FROM </a:t>
            </a:r>
            <a:r>
              <a:rPr lang="en-US" altLang="ko-KR" sz="2000" dirty="0" smtClean="0">
                <a:latin typeface="HY중고딕" pitchFamily="18" charset="-127"/>
                <a:ea typeface="굴림체" pitchFamily="49" charset="-127"/>
              </a:rPr>
              <a:t>dual;</a:t>
            </a:r>
            <a:endParaRPr lang="en-US" altLang="ko-KR" sz="2000" dirty="0"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226307" name="Rectangle 14"/>
          <p:cNvSpPr>
            <a:spLocks noChangeArrowheads="1"/>
          </p:cNvSpPr>
          <p:nvPr/>
        </p:nvSpPr>
        <p:spPr bwMode="blackWhite">
          <a:xfrm>
            <a:off x="1147763" y="600075"/>
            <a:ext cx="6427787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함수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(NULL</a:t>
            </a: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관련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)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452" name="Rectangle 4">
            <a:hlinkClick r:id="rId2"/>
          </p:cNvPr>
          <p:cNvSpPr>
            <a:spLocks noChangeArrowheads="1"/>
          </p:cNvSpPr>
          <p:nvPr/>
        </p:nvSpPr>
        <p:spPr bwMode="blackWhite">
          <a:xfrm>
            <a:off x="1119188" y="1320800"/>
            <a:ext cx="12091987" cy="3967163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defRPr/>
            </a:pP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회원 </a:t>
            </a:r>
            <a:r>
              <a:rPr lang="ko-KR" altLang="en-US" sz="2000" dirty="0" err="1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마일리지에</a:t>
            </a:r>
            <a:r>
              <a:rPr lang="ko-KR" altLang="en-US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100</a:t>
            </a:r>
            <a:r>
              <a:rPr lang="ko-KR" altLang="en-US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을 더한 수치를 검색하시오 </a:t>
            </a: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? </a:t>
            </a:r>
          </a:p>
          <a:p>
            <a:pPr defTabSz="282575">
              <a:defRPr/>
            </a:pP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 (NVL </a:t>
            </a:r>
            <a:r>
              <a:rPr lang="ko-KR" altLang="en-US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사용</a:t>
            </a: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 Alias</a:t>
            </a:r>
            <a:r>
              <a:rPr lang="ko-KR" altLang="en-US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는 성명</a:t>
            </a: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 dirty="0" err="1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마일리지</a:t>
            </a: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 dirty="0" err="1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변경마일리지</a:t>
            </a:r>
            <a:r>
              <a:rPr lang="ko-KR" altLang="en-US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)</a:t>
            </a:r>
          </a:p>
          <a:p>
            <a:pPr defTabSz="282575">
              <a:defRPr/>
            </a:pPr>
            <a:endParaRPr lang="en-US" altLang="ko-KR" sz="2000" dirty="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dirty="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dirty="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dirty="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dirty="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dirty="0"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227331" name="Rectangle 6"/>
          <p:cNvSpPr>
            <a:spLocks noChangeArrowheads="1"/>
          </p:cNvSpPr>
          <p:nvPr/>
        </p:nvSpPr>
        <p:spPr bwMode="blackWhite">
          <a:xfrm>
            <a:off x="1147763" y="600075"/>
            <a:ext cx="6427787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함수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(NULL</a:t>
            </a: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관련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)</a:t>
            </a:r>
          </a:p>
        </p:txBody>
      </p:sp>
      <p:sp>
        <p:nvSpPr>
          <p:cNvPr id="1000456" name="Rectangle 8">
            <a:hlinkClick r:id="rId2"/>
          </p:cNvPr>
          <p:cNvSpPr>
            <a:spLocks noChangeArrowheads="1"/>
          </p:cNvSpPr>
          <p:nvPr/>
        </p:nvSpPr>
        <p:spPr bwMode="blackWhite">
          <a:xfrm>
            <a:off x="1181100" y="5627688"/>
            <a:ext cx="12091988" cy="3968750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Tx/>
              <a:buChar char="-"/>
              <a:defRPr/>
            </a:pPr>
            <a:r>
              <a:rPr lang="ko-KR" altLang="en-US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회원 </a:t>
            </a:r>
            <a:r>
              <a:rPr lang="ko-KR" altLang="en-US" sz="2000" dirty="0" err="1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마일리지가</a:t>
            </a:r>
            <a:r>
              <a:rPr lang="ko-KR" altLang="en-US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있으면 </a:t>
            </a: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'</a:t>
            </a:r>
            <a:r>
              <a:rPr lang="ko-KR" altLang="en-US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정상 회원</a:t>
            </a: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', Null</a:t>
            </a:r>
            <a:r>
              <a:rPr lang="ko-KR" altLang="en-US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이면 </a:t>
            </a:r>
            <a:endParaRPr lang="en-US" altLang="ko-KR" sz="2000" dirty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'</a:t>
            </a:r>
            <a:r>
              <a:rPr lang="ko-KR" altLang="en-US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비정상 회원</a:t>
            </a: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' </a:t>
            </a:r>
            <a:r>
              <a:rPr lang="ko-KR" altLang="en-US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으로   검색하시오 </a:t>
            </a: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?  </a:t>
            </a:r>
          </a:p>
          <a:p>
            <a:pPr defTabSz="282575">
              <a:defRPr/>
            </a:pP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 (NVL2 </a:t>
            </a:r>
            <a:r>
              <a:rPr lang="ko-KR" altLang="en-US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사용</a:t>
            </a: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 Alias</a:t>
            </a:r>
            <a:r>
              <a:rPr lang="ko-KR" altLang="en-US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는 성명</a:t>
            </a: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 dirty="0" err="1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마일리지</a:t>
            </a: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회원상태 </a:t>
            </a: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)</a:t>
            </a:r>
          </a:p>
          <a:p>
            <a:pPr defTabSz="282575">
              <a:defRPr/>
            </a:pPr>
            <a:endParaRPr lang="en-US" altLang="ko-KR" sz="2000" dirty="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dirty="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dirty="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dirty="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dirty="0">
              <a:latin typeface="HY중고딕" pitchFamily="18" charset="-127"/>
              <a:ea typeface="굴림체" pitchFamily="49" charset="-127"/>
            </a:endParaRPr>
          </a:p>
        </p:txBody>
      </p:sp>
      <p:pic>
        <p:nvPicPr>
          <p:cNvPr id="227333" name="Picture 5"/>
          <p:cNvPicPr>
            <a:picLocks noChangeAspect="1" noChangeArrowheads="1"/>
          </p:cNvPicPr>
          <p:nvPr/>
        </p:nvPicPr>
        <p:blipFill>
          <a:blip r:embed="rId3" cstate="print"/>
          <a:srcRect t="6493" r="5547"/>
          <a:stretch>
            <a:fillRect/>
          </a:stretch>
        </p:blipFill>
        <p:spPr bwMode="auto">
          <a:xfrm>
            <a:off x="7705725" y="1430338"/>
            <a:ext cx="5848350" cy="81661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sp>
        <p:nvSpPr>
          <p:cNvPr id="227334" name="TextBox 5"/>
          <p:cNvSpPr txBox="1">
            <a:spLocks noChangeArrowheads="1"/>
          </p:cNvSpPr>
          <p:nvPr/>
        </p:nvSpPr>
        <p:spPr bwMode="auto">
          <a:xfrm>
            <a:off x="1296988" y="2678113"/>
            <a:ext cx="5780087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SELECT MEM_NAME                 AS "</a:t>
            </a:r>
            <a:r>
              <a:rPr lang="ko-KR" altLang="en-US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성명</a:t>
            </a:r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, NVL(MEM_MILEAGE,0)       AS "</a:t>
            </a:r>
            <a:r>
              <a:rPr lang="ko-KR" altLang="en-US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마일리지</a:t>
            </a:r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, NVL(MEM_MILEAGE,0)+100   AS "</a:t>
            </a:r>
            <a:r>
              <a:rPr lang="ko-KR" altLang="en-US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변경마일리지</a:t>
            </a:r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FROM   MEMBER;</a:t>
            </a:r>
            <a:endParaRPr lang="ko-KR" altLang="en-US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227335" name="TextBox 6"/>
          <p:cNvSpPr txBox="1">
            <a:spLocks noChangeArrowheads="1"/>
          </p:cNvSpPr>
          <p:nvPr/>
        </p:nvSpPr>
        <p:spPr bwMode="auto">
          <a:xfrm>
            <a:off x="511175" y="7327900"/>
            <a:ext cx="7481888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SELECT MEM_NAME                                    AS "</a:t>
            </a:r>
            <a:r>
              <a:rPr lang="ko-KR" altLang="en-US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성명</a:t>
            </a:r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, MEM_MILEAGE                                 AS "</a:t>
            </a:r>
            <a:r>
              <a:rPr lang="ko-KR" altLang="en-US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마일리지</a:t>
            </a:r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ko-KR" altLang="en-US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</a:t>
            </a:r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,</a:t>
            </a:r>
            <a:r>
              <a:rPr lang="ko-KR" altLang="en-US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NVL2(MEM_MILEAGE,'</a:t>
            </a:r>
            <a:r>
              <a:rPr lang="ko-KR" altLang="en-US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정상 회원</a:t>
            </a:r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','</a:t>
            </a:r>
            <a:r>
              <a:rPr lang="ko-KR" altLang="en-US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비정상 회원</a:t>
            </a:r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')</a:t>
            </a:r>
            <a:r>
              <a:rPr lang="ko-KR" altLang="en-US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AS</a:t>
            </a:r>
            <a:r>
              <a:rPr lang="ko-KR" altLang="en-US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회원상태</a:t>
            </a:r>
          </a:p>
          <a:p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FROM   MEMBER;</a:t>
            </a:r>
            <a:endParaRPr lang="ko-KR" altLang="en-US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03" name="Rectangle 3"/>
          <p:cNvSpPr>
            <a:spLocks noChangeArrowheads="1"/>
          </p:cNvSpPr>
          <p:nvPr/>
        </p:nvSpPr>
        <p:spPr bwMode="blackWhite">
          <a:xfrm>
            <a:off x="1119188" y="1320800"/>
            <a:ext cx="12091987" cy="2154238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 SELECT NULLIF(123, 123)   RESULT1,</a:t>
            </a:r>
          </a:p>
          <a:p>
            <a:pPr defTabSz="282575">
              <a:defRPr/>
            </a:pP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                   NULLIF(123, 1234)  RESULT3,</a:t>
            </a:r>
          </a:p>
          <a:p>
            <a:pPr defTabSz="282575">
              <a:defRPr/>
            </a:pP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                   NULLIF('A', 'B')   RESULT4</a:t>
            </a:r>
          </a:p>
          <a:p>
            <a:pPr defTabSz="282575">
              <a:defRPr/>
            </a:pP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      FROM DUAL;</a:t>
            </a:r>
          </a:p>
        </p:txBody>
      </p:sp>
      <p:sp>
        <p:nvSpPr>
          <p:cNvPr id="228355" name="Rectangle 4"/>
          <p:cNvSpPr>
            <a:spLocks noChangeArrowheads="1"/>
          </p:cNvSpPr>
          <p:nvPr/>
        </p:nvSpPr>
        <p:spPr bwMode="blackWhite">
          <a:xfrm>
            <a:off x="1147763" y="600075"/>
            <a:ext cx="6427787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함수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(NULL</a:t>
            </a: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관련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)</a:t>
            </a:r>
          </a:p>
        </p:txBody>
      </p:sp>
      <p:sp>
        <p:nvSpPr>
          <p:cNvPr id="1382405" name="Rectangle 5"/>
          <p:cNvSpPr>
            <a:spLocks noChangeArrowheads="1"/>
          </p:cNvSpPr>
          <p:nvPr/>
        </p:nvSpPr>
        <p:spPr bwMode="blackWhite">
          <a:xfrm>
            <a:off x="1128713" y="3814763"/>
            <a:ext cx="12091987" cy="1473200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 dirty="0">
                <a:latin typeface="HY중고딕" pitchFamily="18" charset="-127"/>
              </a:rPr>
              <a:t>SELECT COALESCE(Null, Null, 'Hello', Null, 'World')     </a:t>
            </a:r>
          </a:p>
          <a:p>
            <a:pPr defTabSz="282575">
              <a:defRPr/>
            </a:pPr>
            <a:r>
              <a:rPr lang="en-US" altLang="ko-KR" sz="2000" dirty="0">
                <a:latin typeface="HY중고딕" pitchFamily="18" charset="-127"/>
              </a:rPr>
              <a:t>    FROM DUAL;</a:t>
            </a:r>
          </a:p>
        </p:txBody>
      </p:sp>
      <p:pic>
        <p:nvPicPr>
          <p:cNvPr id="228357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52525" y="5287963"/>
            <a:ext cx="5334000" cy="4935537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228358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24638" y="5400675"/>
            <a:ext cx="6835775" cy="2382838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3730" name="Rectangle 2"/>
          <p:cNvSpPr>
            <a:spLocks noChangeArrowheads="1"/>
          </p:cNvSpPr>
          <p:nvPr/>
        </p:nvSpPr>
        <p:spPr bwMode="blackWhite">
          <a:xfrm>
            <a:off x="1128713" y="7331075"/>
            <a:ext cx="12144375" cy="2719388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  SELECT DECODE( SUBSTR(</a:t>
            </a:r>
            <a:r>
              <a:rPr lang="en-US" altLang="ko-KR" sz="2000" err="1">
                <a:latin typeface="굴림체" pitchFamily="49" charset="-127"/>
                <a:ea typeface="굴림체" pitchFamily="49" charset="-127"/>
              </a:rPr>
              <a:t>prod_lgu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, 1,2),  </a:t>
            </a:r>
          </a:p>
          <a:p>
            <a:pPr defTabSz="282575">
              <a:buFont typeface="Wingdings" pitchFamily="2" charset="2"/>
              <a:buNone/>
              <a:defRPr/>
            </a:pPr>
            <a:r>
              <a:rPr lang="en-US" altLang="ko-KR" sz="2000" smtClean="0">
                <a:latin typeface="굴림체" pitchFamily="49" charset="-127"/>
                <a:ea typeface="굴림체" pitchFamily="49" charset="-127"/>
              </a:rPr>
              <a:t>                 'P1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',  '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컴퓨터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/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전자 제품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', </a:t>
            </a:r>
          </a:p>
          <a:p>
            <a:pPr defTabSz="282575">
              <a:buFont typeface="Wingdings" pitchFamily="2" charset="2"/>
              <a:buNone/>
              <a:defRPr/>
            </a:pPr>
            <a:r>
              <a:rPr lang="en-US" altLang="ko-KR" sz="2000" smtClean="0">
                <a:latin typeface="굴림체" pitchFamily="49" charset="-127"/>
                <a:ea typeface="굴림체" pitchFamily="49" charset="-127"/>
              </a:rPr>
              <a:t>                 'P2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' , '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의류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', </a:t>
            </a:r>
          </a:p>
          <a:p>
            <a:pPr defTabSz="282575">
              <a:buFont typeface="Wingdings" pitchFamily="2" charset="2"/>
              <a:buNone/>
              <a:defRPr/>
            </a:pPr>
            <a:r>
              <a:rPr lang="en-US" altLang="ko-KR" sz="2000" smtClean="0">
                <a:latin typeface="굴림체" pitchFamily="49" charset="-127"/>
                <a:ea typeface="굴림체" pitchFamily="49" charset="-127"/>
              </a:rPr>
              <a:t>                 'P3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' , '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잡화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',   '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기타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' )</a:t>
            </a:r>
          </a:p>
          <a:p>
            <a:pPr defTabSz="282575">
              <a:defRPr/>
            </a:pP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     FROM PROD;</a:t>
            </a:r>
          </a:p>
        </p:txBody>
      </p:sp>
      <p:sp>
        <p:nvSpPr>
          <p:cNvPr id="229379" name="Rectangle 3"/>
          <p:cNvSpPr>
            <a:spLocks noChangeArrowheads="1"/>
          </p:cNvSpPr>
          <p:nvPr/>
        </p:nvSpPr>
        <p:spPr bwMode="blackWhite">
          <a:xfrm>
            <a:off x="1147763" y="600075"/>
            <a:ext cx="6427787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함수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(M</a:t>
            </a:r>
            <a:r>
              <a:rPr lang="en-US" altLang="ko-KR" sz="2000">
                <a:latin typeface="HY중고딕" pitchFamily="18" charset="-127"/>
              </a:rPr>
              <a:t>iscellaneous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)</a:t>
            </a:r>
          </a:p>
        </p:txBody>
      </p:sp>
      <p:graphicFrame>
        <p:nvGraphicFramePr>
          <p:cNvPr id="1353773" name="Group 4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2732765"/>
              </p:ext>
            </p:extLst>
          </p:nvPr>
        </p:nvGraphicFramePr>
        <p:xfrm>
          <a:off x="1128713" y="1268413"/>
          <a:ext cx="12144595" cy="3124150"/>
        </p:xfrm>
        <a:graphic>
          <a:graphicData uri="http://schemas.openxmlformats.org/drawingml/2006/table">
            <a:tbl>
              <a:tblPr/>
              <a:tblGrid>
                <a:gridCol w="327271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887187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61547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항목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내용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05178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DECODE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굴림체" pitchFamily="49" charset="-127"/>
                        </a:rPr>
                        <a:t>IF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굴림체" pitchFamily="49" charset="-127"/>
                        </a:rPr>
                        <a:t>문과 같은 기능을 함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굴림체" pitchFamily="49" charset="-127"/>
                        </a:rPr>
                        <a:t>(</a:t>
                      </a:r>
                      <a:r>
                        <a:rPr kumimoji="1" lang="en-US" altLang="ko-KR" sz="2400" b="1" i="0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굴림체" pitchFamily="49" charset="-127"/>
                        </a:rPr>
                        <a:t>expr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굴림체" pitchFamily="49" charset="-127"/>
                        </a:rPr>
                        <a:t> {[,search, result]} [, default] )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45689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HY중고딕" pitchFamily="18" charset="-127"/>
                          <a:ea typeface="굴림체" pitchFamily="49" charset="-127"/>
                        </a:rPr>
                        <a:t>CASE WHEN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굴림체" pitchFamily="49" charset="-127"/>
                        </a:rPr>
                        <a:t>연속적인 조건 문 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굴림체" pitchFamily="49" charset="-127"/>
                        </a:rPr>
                        <a:t>(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굴림체" pitchFamily="49" charset="-127"/>
                        </a:rPr>
                        <a:t>표준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굴림체" pitchFamily="49" charset="-127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굴림체" pitchFamily="49" charset="-127"/>
                        </a:rPr>
                        <a:t>CASE WHEN ~ THEN ~ ELSE ~ END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1353774" name="Rectangle 46"/>
          <p:cNvSpPr>
            <a:spLocks noChangeArrowheads="1"/>
          </p:cNvSpPr>
          <p:nvPr/>
        </p:nvSpPr>
        <p:spPr bwMode="blackWhite">
          <a:xfrm>
            <a:off x="1128713" y="4605338"/>
            <a:ext cx="12144375" cy="681037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 typeface="Wingdings" pitchFamily="2" charset="2"/>
              <a:buNone/>
              <a:defRPr/>
            </a:pP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 DECODE 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함수와 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CASE 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구문은 실무에서 자주 사용함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.</a:t>
            </a:r>
          </a:p>
        </p:txBody>
      </p:sp>
      <p:sp>
        <p:nvSpPr>
          <p:cNvPr id="1353775" name="Rectangle 47"/>
          <p:cNvSpPr>
            <a:spLocks noChangeArrowheads="1"/>
          </p:cNvSpPr>
          <p:nvPr/>
        </p:nvSpPr>
        <p:spPr bwMode="blackWhite">
          <a:xfrm>
            <a:off x="1128713" y="5856288"/>
            <a:ext cx="12144375" cy="1247775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</a:rPr>
              <a:t> SELECT DECODE( 9, 10, 'A', 9, 'B', 8, 'C', 'D' ) </a:t>
            </a:r>
          </a:p>
          <a:p>
            <a:pPr defTabSz="282575">
              <a:buFont typeface="Wingdings" pitchFamily="2" charset="2"/>
              <a:buNone/>
              <a:defRPr/>
            </a:pPr>
            <a:r>
              <a:rPr lang="en-US" altLang="ko-KR" sz="2000">
                <a:latin typeface="HY중고딕" pitchFamily="18" charset="-127"/>
              </a:rPr>
              <a:t>      FROM DUAL;</a:t>
            </a:r>
            <a:endParaRPr lang="en-US" altLang="ko-KR" sz="2000"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229396" name="TextBox 6"/>
          <p:cNvSpPr txBox="1">
            <a:spLocks noChangeArrowheads="1"/>
          </p:cNvSpPr>
          <p:nvPr/>
        </p:nvSpPr>
        <p:spPr bwMode="auto">
          <a:xfrm>
            <a:off x="8713068" y="5328667"/>
            <a:ext cx="3719513" cy="3694112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i="1">
                <a:solidFill>
                  <a:srgbClr val="FF0000"/>
                </a:solidFill>
                <a:latin typeface="HY중고딕" pitchFamily="18" charset="-127"/>
              </a:rPr>
              <a:t>switch(9){</a:t>
            </a:r>
          </a:p>
          <a:p>
            <a:r>
              <a:rPr lang="en-US" altLang="ko-KR" i="1">
                <a:solidFill>
                  <a:srgbClr val="FF0000"/>
                </a:solidFill>
                <a:latin typeface="HY중고딕" pitchFamily="18" charset="-127"/>
              </a:rPr>
              <a:t>        case 10:</a:t>
            </a:r>
          </a:p>
          <a:p>
            <a:r>
              <a:rPr lang="en-US" altLang="ko-KR" i="1">
                <a:solidFill>
                  <a:srgbClr val="FF0000"/>
                </a:solidFill>
                <a:latin typeface="HY중고딕" pitchFamily="18" charset="-127"/>
              </a:rPr>
              <a:t>            </a:t>
            </a:r>
            <a:r>
              <a:rPr lang="en-US" altLang="ko-KR" i="1" err="1">
                <a:solidFill>
                  <a:srgbClr val="FF0000"/>
                </a:solidFill>
                <a:latin typeface="HY중고딕" pitchFamily="18" charset="-127"/>
              </a:rPr>
              <a:t>System.out.println</a:t>
            </a:r>
            <a:r>
              <a:rPr lang="en-US" altLang="ko-KR" i="1">
                <a:solidFill>
                  <a:srgbClr val="FF0000"/>
                </a:solidFill>
                <a:latin typeface="HY중고딕" pitchFamily="18" charset="-127"/>
              </a:rPr>
              <a:t>("A");</a:t>
            </a:r>
          </a:p>
          <a:p>
            <a:r>
              <a:rPr lang="en-US" altLang="ko-KR" i="1">
                <a:solidFill>
                  <a:srgbClr val="FF0000"/>
                </a:solidFill>
                <a:latin typeface="HY중고딕" pitchFamily="18" charset="-127"/>
              </a:rPr>
              <a:t>            break;</a:t>
            </a:r>
          </a:p>
          <a:p>
            <a:r>
              <a:rPr lang="en-US" altLang="ko-KR" i="1">
                <a:solidFill>
                  <a:srgbClr val="FF0000"/>
                </a:solidFill>
                <a:latin typeface="HY중고딕" pitchFamily="18" charset="-127"/>
              </a:rPr>
              <a:t>        case 9:</a:t>
            </a:r>
          </a:p>
          <a:p>
            <a:r>
              <a:rPr lang="en-US" altLang="ko-KR" i="1">
                <a:solidFill>
                  <a:srgbClr val="FF0000"/>
                </a:solidFill>
                <a:latin typeface="HY중고딕" pitchFamily="18" charset="-127"/>
              </a:rPr>
              <a:t>            </a:t>
            </a:r>
            <a:r>
              <a:rPr lang="en-US" altLang="ko-KR" i="1" err="1">
                <a:solidFill>
                  <a:srgbClr val="FF0000"/>
                </a:solidFill>
                <a:latin typeface="HY중고딕" pitchFamily="18" charset="-127"/>
              </a:rPr>
              <a:t>System.out.println</a:t>
            </a:r>
            <a:r>
              <a:rPr lang="en-US" altLang="ko-KR" i="1">
                <a:solidFill>
                  <a:srgbClr val="FF0000"/>
                </a:solidFill>
                <a:latin typeface="HY중고딕" pitchFamily="18" charset="-127"/>
              </a:rPr>
              <a:t>("B");</a:t>
            </a:r>
          </a:p>
          <a:p>
            <a:r>
              <a:rPr lang="en-US" altLang="ko-KR" i="1">
                <a:solidFill>
                  <a:srgbClr val="FF0000"/>
                </a:solidFill>
                <a:latin typeface="HY중고딕" pitchFamily="18" charset="-127"/>
              </a:rPr>
              <a:t>            break;</a:t>
            </a:r>
          </a:p>
          <a:p>
            <a:r>
              <a:rPr lang="en-US" altLang="ko-KR" i="1">
                <a:solidFill>
                  <a:srgbClr val="FF0000"/>
                </a:solidFill>
                <a:latin typeface="HY중고딕" pitchFamily="18" charset="-127"/>
              </a:rPr>
              <a:t>        case 8:</a:t>
            </a:r>
          </a:p>
          <a:p>
            <a:r>
              <a:rPr lang="en-US" altLang="ko-KR" i="1">
                <a:solidFill>
                  <a:srgbClr val="FF0000"/>
                </a:solidFill>
                <a:latin typeface="HY중고딕" pitchFamily="18" charset="-127"/>
              </a:rPr>
              <a:t>            </a:t>
            </a:r>
            <a:r>
              <a:rPr lang="en-US" altLang="ko-KR" i="1" err="1">
                <a:solidFill>
                  <a:srgbClr val="FF0000"/>
                </a:solidFill>
                <a:latin typeface="HY중고딕" pitchFamily="18" charset="-127"/>
              </a:rPr>
              <a:t>System.out.println</a:t>
            </a:r>
            <a:r>
              <a:rPr lang="en-US" altLang="ko-KR" i="1">
                <a:solidFill>
                  <a:srgbClr val="FF0000"/>
                </a:solidFill>
                <a:latin typeface="HY중고딕" pitchFamily="18" charset="-127"/>
              </a:rPr>
              <a:t>("C");</a:t>
            </a:r>
          </a:p>
          <a:p>
            <a:r>
              <a:rPr lang="en-US" altLang="ko-KR" i="1">
                <a:solidFill>
                  <a:srgbClr val="FF0000"/>
                </a:solidFill>
                <a:latin typeface="HY중고딕" pitchFamily="18" charset="-127"/>
              </a:rPr>
              <a:t>            break;</a:t>
            </a:r>
          </a:p>
          <a:p>
            <a:r>
              <a:rPr lang="en-US" altLang="ko-KR" i="1">
                <a:solidFill>
                  <a:srgbClr val="FF0000"/>
                </a:solidFill>
                <a:latin typeface="HY중고딕" pitchFamily="18" charset="-127"/>
              </a:rPr>
              <a:t>        default:</a:t>
            </a:r>
          </a:p>
          <a:p>
            <a:r>
              <a:rPr lang="en-US" altLang="ko-KR" i="1">
                <a:solidFill>
                  <a:srgbClr val="FF0000"/>
                </a:solidFill>
                <a:latin typeface="HY중고딕" pitchFamily="18" charset="-127"/>
              </a:rPr>
              <a:t>            </a:t>
            </a:r>
            <a:r>
              <a:rPr lang="en-US" altLang="ko-KR" i="1" err="1">
                <a:solidFill>
                  <a:srgbClr val="FF0000"/>
                </a:solidFill>
                <a:latin typeface="HY중고딕" pitchFamily="18" charset="-127"/>
              </a:rPr>
              <a:t>System.out.println</a:t>
            </a:r>
            <a:r>
              <a:rPr lang="en-US" altLang="ko-KR" i="1">
                <a:solidFill>
                  <a:srgbClr val="FF0000"/>
                </a:solidFill>
                <a:latin typeface="HY중고딕" pitchFamily="18" charset="-127"/>
              </a:rPr>
              <a:t>("D");</a:t>
            </a:r>
          </a:p>
          <a:p>
            <a:r>
              <a:rPr lang="ko-KR" altLang="en-US" i="1">
                <a:solidFill>
                  <a:srgbClr val="FF0000"/>
                </a:solidFill>
                <a:latin typeface="HY중고딕" pitchFamily="18" charset="-127"/>
              </a:rPr>
              <a:t>    </a:t>
            </a:r>
            <a:r>
              <a:rPr lang="en-US" altLang="ko-KR" i="1">
                <a:solidFill>
                  <a:srgbClr val="FF0000"/>
                </a:solidFill>
                <a:latin typeface="HY중고딕" pitchFamily="18" charset="-127"/>
              </a:rPr>
              <a:t>}</a:t>
            </a:r>
            <a:endParaRPr lang="ko-KR" altLang="en-US">
              <a:solidFill>
                <a:srgbClr val="FF0000"/>
              </a:solidFill>
              <a:latin typeface="HY중고딕" pitchFamily="18" charset="-127"/>
            </a:endParaRPr>
          </a:p>
        </p:txBody>
      </p:sp>
      <p:sp>
        <p:nvSpPr>
          <p:cNvPr id="2" name="사각형 설명선 1"/>
          <p:cNvSpPr/>
          <p:nvPr/>
        </p:nvSpPr>
        <p:spPr bwMode="auto">
          <a:xfrm>
            <a:off x="10081220" y="2952403"/>
            <a:ext cx="3960440" cy="2088232"/>
          </a:xfrm>
          <a:prstGeom prst="wedgeRectCallout">
            <a:avLst>
              <a:gd name="adj1" fmla="val -58238"/>
              <a:gd name="adj2" fmla="val 66786"/>
            </a:avLst>
          </a:prstGeom>
          <a:solidFill>
            <a:srgbClr val="E2ECF4"/>
          </a:solidFill>
          <a:ln w="9525" cap="flat" cmpd="sng" algn="ctr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800" b="1" i="0" u="none" strike="noStrike" cap="none" normalizeH="0" baseline="0" err="1" smtClean="0">
                <a:ln>
                  <a:noFill/>
                </a:ln>
                <a:solidFill>
                  <a:schemeClr val="tx1"/>
                </a:solidFill>
                <a:effectLst/>
                <a:latin typeface="굴림체" pitchFamily="49" charset="-127"/>
                <a:ea typeface="굴림체" pitchFamily="49" charset="-127"/>
              </a:rPr>
              <a:t>조건식</a:t>
            </a:r>
            <a:r>
              <a:rPr kumimoji="1" lang="ko-KR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굴림체" pitchFamily="49" charset="-127"/>
                <a:ea typeface="굴림체" pitchFamily="49" charset="-127"/>
              </a:rPr>
              <a:t> </a:t>
            </a:r>
            <a:r>
              <a:rPr kumimoji="1" lang="en-US" altLang="ko-KR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굴림체" pitchFamily="49" charset="-127"/>
                <a:ea typeface="굴림체" pitchFamily="49" charset="-127"/>
              </a:rPr>
              <a:t>: </a:t>
            </a:r>
            <a:r>
              <a:rPr kumimoji="1" lang="ko-KR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굴림체" pitchFamily="49" charset="-127"/>
                <a:ea typeface="굴림체" pitchFamily="49" charset="-127"/>
              </a:rPr>
              <a:t> 연산결과가</a:t>
            </a:r>
            <a:endParaRPr kumimoji="1" lang="en-US" altLang="ko-KR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체" pitchFamily="49" charset="-127"/>
              <a:ea typeface="굴림체" pitchFamily="49" charset="-127"/>
            </a:endParaRPr>
          </a:p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err="1" smtClean="0">
                <a:latin typeface="굴림체" pitchFamily="49" charset="-127"/>
                <a:ea typeface="굴림체" pitchFamily="49" charset="-127"/>
              </a:rPr>
              <a:t>Int</a:t>
            </a:r>
            <a:r>
              <a:rPr lang="ko-KR" altLang="en-US" smtClean="0">
                <a:latin typeface="굴림체" pitchFamily="49" charset="-127"/>
                <a:ea typeface="굴림체" pitchFamily="49" charset="-127"/>
              </a:rPr>
              <a:t>형 범위의 </a:t>
            </a:r>
            <a:r>
              <a:rPr lang="ko-KR" altLang="en-US" err="1" smtClean="0">
                <a:latin typeface="굴림체" pitchFamily="49" charset="-127"/>
                <a:ea typeface="굴림체" pitchFamily="49" charset="-127"/>
              </a:rPr>
              <a:t>정수값이어야</a:t>
            </a:r>
            <a:r>
              <a:rPr lang="ko-KR" altLang="en-US" smtClean="0">
                <a:latin typeface="굴림체" pitchFamily="49" charset="-127"/>
                <a:ea typeface="굴림체" pitchFamily="49" charset="-127"/>
              </a:rPr>
              <a:t>  함</a:t>
            </a:r>
            <a:r>
              <a:rPr lang="en-US" altLang="ko-KR" smtClean="0">
                <a:latin typeface="굴림체" pitchFamily="49" charset="-127"/>
                <a:ea typeface="굴림체" pitchFamily="49" charset="-127"/>
              </a:rPr>
              <a:t>.</a:t>
            </a:r>
          </a:p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굴림체" pitchFamily="49" charset="-127"/>
                <a:ea typeface="굴림체" pitchFamily="49" charset="-127"/>
              </a:rPr>
              <a:t>Byte, short,</a:t>
            </a:r>
            <a:r>
              <a:rPr kumimoji="1" lang="en-US" altLang="ko-KR" sz="1800" b="1" i="0" u="none" strike="noStrike" cap="none" normalizeH="0" smtClean="0">
                <a:ln>
                  <a:noFill/>
                </a:ln>
                <a:solidFill>
                  <a:schemeClr val="tx1"/>
                </a:solidFill>
                <a:effectLst/>
                <a:latin typeface="굴림체" pitchFamily="49" charset="-127"/>
                <a:ea typeface="굴림체" pitchFamily="49" charset="-127"/>
              </a:rPr>
              <a:t> char, </a:t>
            </a:r>
            <a:r>
              <a:rPr kumimoji="1" lang="en-US" altLang="ko-KR" sz="1800" b="1" i="0" u="none" strike="noStrike" cap="none" normalizeH="0" err="1" smtClean="0">
                <a:ln>
                  <a:noFill/>
                </a:ln>
                <a:solidFill>
                  <a:schemeClr val="tx1"/>
                </a:solidFill>
                <a:effectLst/>
                <a:latin typeface="굴림체" pitchFamily="49" charset="-127"/>
                <a:ea typeface="굴림체" pitchFamily="49" charset="-127"/>
              </a:rPr>
              <a:t>int</a:t>
            </a:r>
            <a:r>
              <a:rPr kumimoji="1" lang="ko-KR" altLang="en-US" sz="1800" b="1" i="0" u="none" strike="noStrike" cap="none" normalizeH="0" smtClean="0">
                <a:ln>
                  <a:noFill/>
                </a:ln>
                <a:solidFill>
                  <a:schemeClr val="tx1"/>
                </a:solidFill>
                <a:effectLst/>
                <a:latin typeface="굴림체" pitchFamily="49" charset="-127"/>
                <a:ea typeface="굴림체" pitchFamily="49" charset="-127"/>
              </a:rPr>
              <a:t>타입의 변수나</a:t>
            </a:r>
            <a:endParaRPr kumimoji="1" lang="en-US" altLang="ko-KR" sz="1800" b="1" i="0" u="none" strike="noStrike" cap="none" normalizeH="0" smtClean="0">
              <a:ln>
                <a:noFill/>
              </a:ln>
              <a:solidFill>
                <a:schemeClr val="tx1"/>
              </a:solidFill>
              <a:effectLst/>
              <a:latin typeface="굴림체" pitchFamily="49" charset="-127"/>
              <a:ea typeface="굴림체" pitchFamily="49" charset="-127"/>
            </a:endParaRPr>
          </a:p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err="1" smtClean="0">
                <a:latin typeface="굴림체" pitchFamily="49" charset="-127"/>
                <a:ea typeface="굴림체" pitchFamily="49" charset="-127"/>
              </a:rPr>
              <a:t>리터럴을</a:t>
            </a:r>
            <a:r>
              <a:rPr lang="ko-KR" altLang="en-US" smtClean="0">
                <a:latin typeface="굴림체" pitchFamily="49" charset="-127"/>
                <a:ea typeface="굴림체" pitchFamily="49" charset="-127"/>
              </a:rPr>
              <a:t> 사용할 수 있음</a:t>
            </a:r>
            <a:r>
              <a:rPr lang="en-US" altLang="ko-KR" smtClean="0">
                <a:latin typeface="굴림체" pitchFamily="49" charset="-127"/>
                <a:ea typeface="굴림체" pitchFamily="49" charset="-127"/>
              </a:rPr>
              <a:t>.</a:t>
            </a:r>
          </a:p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altLang="ko-KR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체" pitchFamily="49" charset="-127"/>
              <a:ea typeface="굴림체" pitchFamily="49" charset="-127"/>
            </a:endParaRPr>
          </a:p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mtClean="0">
                <a:latin typeface="굴림체" pitchFamily="49" charset="-127"/>
                <a:ea typeface="굴림체" pitchFamily="49" charset="-127"/>
              </a:rPr>
              <a:t>Case</a:t>
            </a:r>
            <a:r>
              <a:rPr lang="ko-KR" altLang="en-US" smtClean="0">
                <a:latin typeface="굴림체" pitchFamily="49" charset="-127"/>
                <a:ea typeface="굴림체" pitchFamily="49" charset="-127"/>
              </a:rPr>
              <a:t>문 </a:t>
            </a:r>
            <a:r>
              <a:rPr lang="en-US" altLang="ko-KR" smtClean="0">
                <a:latin typeface="굴림체" pitchFamily="49" charset="-127"/>
                <a:ea typeface="굴림체" pitchFamily="49" charset="-127"/>
              </a:rPr>
              <a:t>:</a:t>
            </a:r>
            <a:r>
              <a:rPr lang="ko-KR" altLang="en-US" smtClean="0">
                <a:latin typeface="굴림체" pitchFamily="49" charset="-127"/>
                <a:ea typeface="굴림체" pitchFamily="49" charset="-127"/>
              </a:rPr>
              <a:t> 오로지 </a:t>
            </a:r>
            <a:r>
              <a:rPr lang="ko-KR" altLang="en-US" err="1" smtClean="0">
                <a:latin typeface="굴림체" pitchFamily="49" charset="-127"/>
                <a:ea typeface="굴림체" pitchFamily="49" charset="-127"/>
              </a:rPr>
              <a:t>리터럴이나</a:t>
            </a:r>
            <a:r>
              <a:rPr lang="ko-KR" altLang="en-US" smtClean="0">
                <a:latin typeface="굴림체" pitchFamily="49" charset="-127"/>
                <a:ea typeface="굴림체" pitchFamily="49" charset="-127"/>
              </a:rPr>
              <a:t> </a:t>
            </a:r>
            <a:endParaRPr lang="en-US" altLang="ko-KR" smtClean="0">
              <a:latin typeface="굴림체" pitchFamily="49" charset="-127"/>
              <a:ea typeface="굴림체" pitchFamily="49" charset="-127"/>
            </a:endParaRPr>
          </a:p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굴림체" pitchFamily="49" charset="-127"/>
                <a:ea typeface="굴림체" pitchFamily="49" charset="-127"/>
              </a:rPr>
              <a:t>상수만을 허용</a:t>
            </a:r>
            <a:r>
              <a:rPr kumimoji="1" lang="en-US" altLang="ko-KR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굴림체" pitchFamily="49" charset="-127"/>
                <a:ea typeface="굴림체" pitchFamily="49" charset="-127"/>
              </a:rPr>
              <a:t>. </a:t>
            </a:r>
            <a:r>
              <a:rPr kumimoji="1" lang="ko-KR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굴림체" pitchFamily="49" charset="-127"/>
                <a:ea typeface="굴림체" pitchFamily="49" charset="-127"/>
              </a:rPr>
              <a:t>변수는 불허</a:t>
            </a:r>
            <a:r>
              <a:rPr kumimoji="1" lang="en-US" altLang="ko-KR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굴림체" pitchFamily="49" charset="-127"/>
                <a:ea typeface="굴림체" pitchFamily="49" charset="-127"/>
              </a:rPr>
              <a:t>.</a:t>
            </a:r>
            <a:endParaRPr kumimoji="1" lang="ko-KR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체" pitchFamily="49" charset="-127"/>
              <a:ea typeface="굴림체" pitchFamily="49" charset="-127"/>
            </a:endParaRPr>
          </a:p>
        </p:txBody>
      </p:sp>
      <p:pic>
        <p:nvPicPr>
          <p:cNvPr id="3074" name="Picture 2" descr="http://cfile10.uf.tistory.com/image/252949345202C6C715A5C9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9406" y="9289107"/>
            <a:ext cx="2543175" cy="942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포인트가 5개인 별 9"/>
          <p:cNvSpPr/>
          <p:nvPr/>
        </p:nvSpPr>
        <p:spPr bwMode="auto">
          <a:xfrm>
            <a:off x="3456484" y="2232323"/>
            <a:ext cx="360040" cy="360040"/>
          </a:xfrm>
          <a:prstGeom prst="star5">
            <a:avLst/>
          </a:prstGeom>
          <a:solidFill>
            <a:srgbClr val="FF0066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휴먼둥근고딕" pitchFamily="2" charset="-127"/>
            </a:endParaRPr>
          </a:p>
        </p:txBody>
      </p:sp>
      <p:sp>
        <p:nvSpPr>
          <p:cNvPr id="11" name="포인트가 5개인 별 10"/>
          <p:cNvSpPr/>
          <p:nvPr/>
        </p:nvSpPr>
        <p:spPr bwMode="auto">
          <a:xfrm>
            <a:off x="3096444" y="2232323"/>
            <a:ext cx="360040" cy="360040"/>
          </a:xfrm>
          <a:prstGeom prst="star5">
            <a:avLst/>
          </a:prstGeom>
          <a:solidFill>
            <a:srgbClr val="FF0066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휴먼둥근고딕" pitchFamily="2" charset="-127"/>
            </a:endParaRPr>
          </a:p>
        </p:txBody>
      </p:sp>
      <p:sp>
        <p:nvSpPr>
          <p:cNvPr id="12" name="포인트가 5개인 별 11"/>
          <p:cNvSpPr/>
          <p:nvPr/>
        </p:nvSpPr>
        <p:spPr bwMode="auto">
          <a:xfrm>
            <a:off x="2728089" y="2232323"/>
            <a:ext cx="360040" cy="360040"/>
          </a:xfrm>
          <a:prstGeom prst="star5">
            <a:avLst/>
          </a:prstGeom>
          <a:solidFill>
            <a:srgbClr val="FF0066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휴먼둥근고딕" pitchFamily="2" charset="-127"/>
            </a:endParaRPr>
          </a:p>
        </p:txBody>
      </p:sp>
      <p:sp>
        <p:nvSpPr>
          <p:cNvPr id="13" name="포인트가 5개인 별 12"/>
          <p:cNvSpPr/>
          <p:nvPr/>
        </p:nvSpPr>
        <p:spPr bwMode="auto">
          <a:xfrm>
            <a:off x="3966844" y="3456459"/>
            <a:ext cx="360040" cy="360040"/>
          </a:xfrm>
          <a:prstGeom prst="star5">
            <a:avLst/>
          </a:prstGeom>
          <a:solidFill>
            <a:srgbClr val="FF0066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휴먼둥근고딕" pitchFamily="2" charset="-127"/>
            </a:endParaRPr>
          </a:p>
        </p:txBody>
      </p:sp>
      <p:sp>
        <p:nvSpPr>
          <p:cNvPr id="14" name="포인트가 5개인 별 13"/>
          <p:cNvSpPr/>
          <p:nvPr/>
        </p:nvSpPr>
        <p:spPr bwMode="auto">
          <a:xfrm>
            <a:off x="3606804" y="3456459"/>
            <a:ext cx="360040" cy="360040"/>
          </a:xfrm>
          <a:prstGeom prst="star5">
            <a:avLst/>
          </a:prstGeom>
          <a:solidFill>
            <a:srgbClr val="FF0066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휴먼둥근고딕" pitchFamily="2" charset="-127"/>
            </a:endParaRPr>
          </a:p>
        </p:txBody>
      </p:sp>
      <p:sp>
        <p:nvSpPr>
          <p:cNvPr id="15" name="포인트가 5개인 별 14"/>
          <p:cNvSpPr/>
          <p:nvPr/>
        </p:nvSpPr>
        <p:spPr bwMode="auto">
          <a:xfrm>
            <a:off x="3238449" y="3456459"/>
            <a:ext cx="360040" cy="360040"/>
          </a:xfrm>
          <a:prstGeom prst="star5">
            <a:avLst/>
          </a:prstGeom>
          <a:solidFill>
            <a:srgbClr val="FF0066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휴먼둥근고딕" pitchFamily="2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426" name="Rectangle 2"/>
          <p:cNvSpPr>
            <a:spLocks noChangeArrowheads="1"/>
          </p:cNvSpPr>
          <p:nvPr/>
        </p:nvSpPr>
        <p:spPr bwMode="blackWhite">
          <a:xfrm>
            <a:off x="1128713" y="7443788"/>
            <a:ext cx="12144375" cy="2492375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</a:p>
        </p:txBody>
      </p:sp>
      <p:sp>
        <p:nvSpPr>
          <p:cNvPr id="230403" name="Rectangle 3"/>
          <p:cNvSpPr>
            <a:spLocks noChangeArrowheads="1"/>
          </p:cNvSpPr>
          <p:nvPr/>
        </p:nvSpPr>
        <p:spPr bwMode="blackWhite">
          <a:xfrm>
            <a:off x="1147763" y="600075"/>
            <a:ext cx="6427787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함수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(M</a:t>
            </a:r>
            <a:r>
              <a:rPr lang="en-US" altLang="ko-KR" sz="2000">
                <a:latin typeface="HY중고딕" pitchFamily="18" charset="-127"/>
              </a:rPr>
              <a:t>iscellaneous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)</a:t>
            </a:r>
          </a:p>
        </p:txBody>
      </p:sp>
      <p:sp>
        <p:nvSpPr>
          <p:cNvPr id="1383443" name="Rectangle 19">
            <a:hlinkClick r:id="rId2"/>
          </p:cNvPr>
          <p:cNvSpPr>
            <a:spLocks noChangeArrowheads="1"/>
          </p:cNvSpPr>
          <p:nvPr/>
        </p:nvSpPr>
        <p:spPr bwMode="blackWhite">
          <a:xfrm>
            <a:off x="1119188" y="1320800"/>
            <a:ext cx="12091987" cy="5894388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Tx/>
              <a:buChar char="-"/>
              <a:defRPr/>
            </a:pP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상품 분류 중  앞의 두 글자가 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'P1'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이면 판매가를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10%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인상하고</a:t>
            </a:r>
          </a:p>
          <a:p>
            <a:pPr defTabSz="282575">
              <a:defRPr/>
            </a:pP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'P2'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이면 판매가를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15%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인상하고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 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나머지는 동일 판매가로 </a:t>
            </a:r>
          </a:p>
          <a:p>
            <a:pPr defTabSz="282575">
              <a:defRPr/>
            </a:pP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검색하시오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? </a:t>
            </a:r>
          </a:p>
          <a:p>
            <a:pPr defTabSz="282575"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(DECODE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함수 사용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 Alias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는 상품명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판매가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변경판매가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)</a:t>
            </a:r>
          </a:p>
          <a:p>
            <a:pPr defTabSz="282575"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230405" name="TextBox 4"/>
          <p:cNvSpPr txBox="1">
            <a:spLocks noChangeArrowheads="1"/>
          </p:cNvSpPr>
          <p:nvPr/>
        </p:nvSpPr>
        <p:spPr bwMode="auto">
          <a:xfrm>
            <a:off x="6121400" y="3700463"/>
            <a:ext cx="5534025" cy="20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SELECT PROD_NAME         AS "</a:t>
            </a:r>
            <a:r>
              <a:rPr lang="ko-KR" altLang="en-US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상품명</a:t>
            </a:r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, PROD_SALE         AS "</a:t>
            </a:r>
            <a:r>
              <a:rPr lang="ko-KR" altLang="en-US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판매가</a:t>
            </a:r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, DECODE(SUBSTR(PROD_LGU, 1, 2),</a:t>
            </a:r>
          </a:p>
          <a:p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         'P1', PROD_SALE+(PROD_SALE*0.1),</a:t>
            </a:r>
          </a:p>
          <a:p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         'P2', PROD_SALE+(PROD_SALE*0.15),</a:t>
            </a:r>
          </a:p>
          <a:p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         PROD_SALE) AS "</a:t>
            </a:r>
            <a:r>
              <a:rPr lang="ko-KR" altLang="en-US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변경판매가</a:t>
            </a:r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FROM   PROD;</a:t>
            </a:r>
            <a:endParaRPr lang="ko-KR" altLang="en-US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230406" name="TextBox 5"/>
          <p:cNvSpPr txBox="1">
            <a:spLocks noChangeArrowheads="1"/>
          </p:cNvSpPr>
          <p:nvPr/>
        </p:nvSpPr>
        <p:spPr bwMode="auto">
          <a:xfrm>
            <a:off x="1728788" y="7556500"/>
            <a:ext cx="4981575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>
                <a:latin typeface="굴림체" pitchFamily="49" charset="-127"/>
                <a:ea typeface="굴림체" pitchFamily="49" charset="-127"/>
              </a:rPr>
              <a:t>SELECT CASE WHEN '</a:t>
            </a:r>
            <a:r>
              <a:rPr lang="ko-KR" altLang="en-US">
                <a:latin typeface="굴림체" pitchFamily="49" charset="-127"/>
                <a:ea typeface="굴림체" pitchFamily="49" charset="-127"/>
              </a:rPr>
              <a:t>나</a:t>
            </a:r>
            <a:r>
              <a:rPr lang="en-US" altLang="ko-KR">
                <a:latin typeface="굴림체" pitchFamily="49" charset="-127"/>
                <a:ea typeface="굴림체" pitchFamily="49" charset="-127"/>
              </a:rPr>
              <a:t>'</a:t>
            </a:r>
            <a:r>
              <a:rPr lang="ko-KR" altLang="en-US"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>
                <a:latin typeface="굴림체" pitchFamily="49" charset="-127"/>
                <a:ea typeface="굴림체" pitchFamily="49" charset="-127"/>
              </a:rPr>
              <a:t>=</a:t>
            </a:r>
            <a:r>
              <a:rPr lang="ko-KR" altLang="en-US"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>
                <a:latin typeface="굴림체" pitchFamily="49" charset="-127"/>
                <a:ea typeface="굴림체" pitchFamily="49" charset="-127"/>
              </a:rPr>
              <a:t>'</a:t>
            </a:r>
            <a:r>
              <a:rPr lang="ko-KR" altLang="en-US">
                <a:latin typeface="굴림체" pitchFamily="49" charset="-127"/>
                <a:ea typeface="굴림체" pitchFamily="49" charset="-127"/>
              </a:rPr>
              <a:t>나</a:t>
            </a:r>
            <a:r>
              <a:rPr lang="en-US" altLang="ko-KR">
                <a:latin typeface="굴림체" pitchFamily="49" charset="-127"/>
                <a:ea typeface="굴림체" pitchFamily="49" charset="-127"/>
              </a:rPr>
              <a:t>‘</a:t>
            </a:r>
            <a:r>
              <a:rPr lang="ko-KR" altLang="en-US"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>
                <a:latin typeface="굴림체" pitchFamily="49" charset="-127"/>
                <a:ea typeface="굴림체" pitchFamily="49" charset="-127"/>
              </a:rPr>
              <a:t>THEN '</a:t>
            </a:r>
            <a:r>
              <a:rPr lang="ko-KR" altLang="en-US">
                <a:latin typeface="굴림체" pitchFamily="49" charset="-127"/>
                <a:ea typeface="굴림체" pitchFamily="49" charset="-127"/>
              </a:rPr>
              <a:t>맞다</a:t>
            </a:r>
            <a:r>
              <a:rPr lang="en-US" altLang="ko-KR">
                <a:latin typeface="굴림체" pitchFamily="49" charset="-127"/>
                <a:ea typeface="굴림체" pitchFamily="49" charset="-127"/>
              </a:rPr>
              <a:t>'</a:t>
            </a:r>
            <a:r>
              <a:rPr lang="ko-KR" altLang="en-US">
                <a:latin typeface="굴림체" pitchFamily="49" charset="-127"/>
                <a:ea typeface="굴림체" pitchFamily="49" charset="-127"/>
              </a:rPr>
              <a:t> </a:t>
            </a:r>
          </a:p>
          <a:p>
            <a:r>
              <a:rPr lang="en-US" altLang="ko-KR">
                <a:latin typeface="굴림체" pitchFamily="49" charset="-127"/>
                <a:ea typeface="굴림체" pitchFamily="49" charset="-127"/>
              </a:rPr>
              <a:t>            ELSE '</a:t>
            </a:r>
            <a:r>
              <a:rPr lang="ko-KR" altLang="en-US">
                <a:latin typeface="굴림체" pitchFamily="49" charset="-127"/>
                <a:ea typeface="굴림체" pitchFamily="49" charset="-127"/>
              </a:rPr>
              <a:t>아니다</a:t>
            </a:r>
            <a:r>
              <a:rPr lang="en-US" altLang="ko-KR">
                <a:latin typeface="굴림체" pitchFamily="49" charset="-127"/>
                <a:ea typeface="굴림체" pitchFamily="49" charset="-127"/>
              </a:rPr>
              <a:t>'</a:t>
            </a:r>
            <a:r>
              <a:rPr lang="ko-KR" altLang="en-US">
                <a:latin typeface="굴림체" pitchFamily="49" charset="-127"/>
                <a:ea typeface="굴림체" pitchFamily="49" charset="-127"/>
              </a:rPr>
              <a:t> </a:t>
            </a:r>
          </a:p>
          <a:p>
            <a:r>
              <a:rPr lang="en-US" altLang="ko-KR">
                <a:latin typeface="굴림체" pitchFamily="49" charset="-127"/>
                <a:ea typeface="굴림체" pitchFamily="49" charset="-127"/>
              </a:rPr>
              <a:t>       END AS "RESULT"</a:t>
            </a:r>
          </a:p>
          <a:p>
            <a:r>
              <a:rPr lang="en-US" altLang="ko-KR">
                <a:latin typeface="굴림체" pitchFamily="49" charset="-127"/>
                <a:ea typeface="굴림체" pitchFamily="49" charset="-127"/>
              </a:rPr>
              <a:t>FROM DUAL;</a:t>
            </a:r>
            <a:endParaRPr lang="ko-KR" altLang="en-US">
              <a:latin typeface="굴림체" pitchFamily="49" charset="-127"/>
              <a:ea typeface="굴림체" pitchFamily="49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직사각형 3"/>
          <p:cNvSpPr>
            <a:spLocks noChangeArrowheads="1"/>
          </p:cNvSpPr>
          <p:nvPr/>
        </p:nvSpPr>
        <p:spPr bwMode="auto">
          <a:xfrm>
            <a:off x="2301875" y="4152900"/>
            <a:ext cx="9018588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ko-KR" altLang="en-US" sz="5400">
                <a:latin typeface="HY중고딕" pitchFamily="18" charset="-127"/>
              </a:rPr>
              <a:t>관계형 데이터모델 개념 시작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4754" name="Rectangle 2"/>
          <p:cNvSpPr>
            <a:spLocks noChangeArrowheads="1"/>
          </p:cNvSpPr>
          <p:nvPr/>
        </p:nvSpPr>
        <p:spPr bwMode="blackWhite">
          <a:xfrm>
            <a:off x="1119188" y="1270000"/>
            <a:ext cx="12091987" cy="9121775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SELECT CASE '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나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'  WHEN '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철호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' THEN '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아니다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'</a:t>
            </a:r>
          </a:p>
          <a:p>
            <a:pPr defTabSz="282575">
              <a:defRPr/>
            </a:pP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                    WHEN '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너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'    THEN '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아니다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'</a:t>
            </a:r>
          </a:p>
          <a:p>
            <a:pPr defTabSz="282575">
              <a:defRPr/>
            </a:pP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                    WHEN '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나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'    THEN '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맞다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'</a:t>
            </a:r>
          </a:p>
          <a:p>
            <a:pPr defTabSz="282575">
              <a:defRPr/>
            </a:pP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                    ELSE '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모르겠다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' </a:t>
            </a:r>
          </a:p>
          <a:p>
            <a:pPr defTabSz="282575">
              <a:defRPr/>
            </a:pP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         END RESULT</a:t>
            </a:r>
          </a:p>
          <a:p>
            <a:pPr defTabSz="282575">
              <a:defRPr/>
            </a:pP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  FROM DUAL</a:t>
            </a:r>
            <a:r>
              <a:rPr lang="en-US" altLang="ko-KR" sz="2000" smtClean="0">
                <a:latin typeface="굴림체" pitchFamily="49" charset="-127"/>
                <a:ea typeface="굴림체" pitchFamily="49" charset="-127"/>
              </a:rPr>
              <a:t>;</a:t>
            </a:r>
          </a:p>
          <a:p>
            <a:pPr defTabSz="282575">
              <a:defRPr/>
            </a:pPr>
            <a:endParaRPr lang="en-US" altLang="ko-KR" sz="2000">
              <a:latin typeface="굴림체" pitchFamily="49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 smtClean="0">
                <a:latin typeface="굴림체" pitchFamily="49" charset="-127"/>
                <a:ea typeface="굴림체" pitchFamily="49" charset="-127"/>
              </a:rPr>
              <a:t>  * </a:t>
            </a:r>
            <a:r>
              <a:rPr lang="ko-KR" altLang="en-US" sz="2000" smtClean="0">
                <a:latin typeface="굴림체" pitchFamily="49" charset="-127"/>
                <a:ea typeface="굴림체" pitchFamily="49" charset="-127"/>
              </a:rPr>
              <a:t>이런 식으로 많이 사용 됨</a:t>
            </a:r>
            <a:endParaRPr lang="en-US" altLang="ko-KR" sz="2000" smtClean="0">
              <a:latin typeface="굴림체" pitchFamily="49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z="2000" smtClean="0">
                <a:latin typeface="굴림체" pitchFamily="49" charset="-127"/>
                <a:ea typeface="굴림체" pitchFamily="49" charset="-127"/>
              </a:rPr>
              <a:t> SELECT 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CASE </a:t>
            </a:r>
            <a:r>
              <a:rPr lang="en-US" altLang="ko-KR" sz="2000" smtClean="0">
                <a:latin typeface="굴림체" pitchFamily="49" charset="-127"/>
                <a:ea typeface="굴림체" pitchFamily="49" charset="-127"/>
              </a:rPr>
              <a:t>WHEN 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'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나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'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= </a:t>
            </a:r>
            <a:r>
              <a:rPr lang="en-US" altLang="ko-KR" sz="2000" smtClean="0">
                <a:latin typeface="굴림체" pitchFamily="49" charset="-127"/>
                <a:ea typeface="굴림체" pitchFamily="49" charset="-127"/>
              </a:rPr>
              <a:t>'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철호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' THEN '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아니다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'</a:t>
            </a:r>
          </a:p>
          <a:p>
            <a:pPr defTabSz="282575">
              <a:defRPr/>
            </a:pPr>
            <a:r>
              <a:rPr lang="en-US" altLang="ko-KR" sz="2000" smtClean="0">
                <a:latin typeface="굴림체" pitchFamily="49" charset="-127"/>
                <a:ea typeface="굴림체" pitchFamily="49" charset="-127"/>
              </a:rPr>
              <a:t>					   WHEN 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'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나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'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= </a:t>
            </a:r>
            <a:r>
              <a:rPr lang="en-US" altLang="ko-KR" sz="2000" smtClean="0">
                <a:latin typeface="굴림체" pitchFamily="49" charset="-127"/>
                <a:ea typeface="굴림체" pitchFamily="49" charset="-127"/>
              </a:rPr>
              <a:t>'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너</a:t>
            </a:r>
            <a:r>
              <a:rPr lang="en-US" altLang="ko-KR" sz="2000" smtClean="0">
                <a:latin typeface="굴림체" pitchFamily="49" charset="-127"/>
                <a:ea typeface="굴림체" pitchFamily="49" charset="-127"/>
              </a:rPr>
              <a:t>'   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THEN '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아니다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'</a:t>
            </a:r>
          </a:p>
          <a:p>
            <a:pPr defTabSz="282575">
              <a:defRPr/>
            </a:pP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					 </a:t>
            </a:r>
            <a:r>
              <a:rPr lang="en-US" altLang="ko-KR" sz="2000" smtClean="0">
                <a:latin typeface="굴림체" pitchFamily="49" charset="-127"/>
                <a:ea typeface="굴림체" pitchFamily="49" charset="-127"/>
              </a:rPr>
              <a:t>  WHEN 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'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나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'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= </a:t>
            </a:r>
            <a:r>
              <a:rPr lang="en-US" altLang="ko-KR" sz="2000" smtClean="0">
                <a:latin typeface="굴림체" pitchFamily="49" charset="-127"/>
                <a:ea typeface="굴림체" pitchFamily="49" charset="-127"/>
              </a:rPr>
              <a:t>'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나</a:t>
            </a:r>
            <a:r>
              <a:rPr lang="en-US" altLang="ko-KR" sz="2000" smtClean="0">
                <a:latin typeface="굴림체" pitchFamily="49" charset="-127"/>
                <a:ea typeface="굴림체" pitchFamily="49" charset="-127"/>
              </a:rPr>
              <a:t>'   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THEN '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맞다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'</a:t>
            </a:r>
          </a:p>
          <a:p>
            <a:pPr defTabSz="282575">
              <a:defRPr/>
            </a:pP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					 </a:t>
            </a:r>
            <a:r>
              <a:rPr lang="en-US" altLang="ko-KR" sz="2000" smtClean="0">
                <a:latin typeface="굴림체" pitchFamily="49" charset="-127"/>
                <a:ea typeface="굴림체" pitchFamily="49" charset="-127"/>
              </a:rPr>
              <a:t>  ELSE 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'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모르겠다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' </a:t>
            </a:r>
          </a:p>
          <a:p>
            <a:pPr defTabSz="282575">
              <a:defRPr/>
            </a:pP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         END RESULT</a:t>
            </a:r>
          </a:p>
          <a:p>
            <a:pPr defTabSz="282575">
              <a:defRPr/>
            </a:pP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  FROM DUAL;</a:t>
            </a:r>
          </a:p>
          <a:p>
            <a:pPr defTabSz="282575">
              <a:defRPr/>
            </a:pPr>
            <a:endParaRPr lang="en-US" altLang="ko-KR" sz="2000">
              <a:latin typeface="굴림체" pitchFamily="49" charset="-127"/>
              <a:ea typeface="굴림체" pitchFamily="49" charset="-127"/>
            </a:endParaRPr>
          </a:p>
          <a:p>
            <a:pPr defTabSz="282575">
              <a:lnSpc>
                <a:spcPct val="40000"/>
              </a:lnSpc>
              <a:buFont typeface="Wingdings" pitchFamily="2" charset="2"/>
              <a:buChar char="l"/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 SELECT PROD_NAME 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상품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,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PROD_LGU 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분류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,</a:t>
            </a:r>
            <a:endParaRPr lang="ko-KR" altLang="en-US" sz="2000">
              <a:latin typeface="굴림체" pitchFamily="49" charset="-127"/>
              <a:ea typeface="굴림체" pitchFamily="49" charset="-127"/>
            </a:endParaRPr>
          </a:p>
          <a:p>
            <a:pPr>
              <a:defRPr/>
            </a:pP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      CASE WHEN PROD_LGU = 'P101' THEN '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컴퓨터제품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'</a:t>
            </a:r>
            <a:endParaRPr lang="ko-KR" altLang="en-US" sz="2000">
              <a:latin typeface="굴림체" pitchFamily="49" charset="-127"/>
              <a:ea typeface="굴림체" pitchFamily="49" charset="-127"/>
            </a:endParaRPr>
          </a:p>
          <a:p>
            <a:pPr>
              <a:defRPr/>
            </a:pP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           WHEN PROD_LGU = 'P102' THEN '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전자제품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'</a:t>
            </a:r>
            <a:endParaRPr lang="ko-KR" altLang="en-US" sz="2000">
              <a:latin typeface="굴림체" pitchFamily="49" charset="-127"/>
              <a:ea typeface="굴림체" pitchFamily="49" charset="-127"/>
            </a:endParaRPr>
          </a:p>
          <a:p>
            <a:pPr>
              <a:defRPr/>
            </a:pP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           WHEN PROD_LGU = 'P201' THEN '</a:t>
            </a:r>
            <a:r>
              <a:rPr lang="ko-KR" altLang="en-US" sz="2000" err="1">
                <a:latin typeface="굴림체" pitchFamily="49" charset="-127"/>
                <a:ea typeface="굴림체" pitchFamily="49" charset="-127"/>
              </a:rPr>
              <a:t>여성캐쥬얼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'</a:t>
            </a:r>
            <a:endParaRPr lang="ko-KR" altLang="en-US" sz="2000">
              <a:latin typeface="굴림체" pitchFamily="49" charset="-127"/>
              <a:ea typeface="굴림체" pitchFamily="49" charset="-127"/>
            </a:endParaRPr>
          </a:p>
          <a:p>
            <a:pPr>
              <a:defRPr/>
            </a:pP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           WHEN PROD_LGU = 'P202' THEN '</a:t>
            </a:r>
            <a:r>
              <a:rPr lang="ko-KR" altLang="en-US" sz="2000" err="1">
                <a:latin typeface="굴림체" pitchFamily="49" charset="-127"/>
                <a:ea typeface="굴림체" pitchFamily="49" charset="-127"/>
              </a:rPr>
              <a:t>남성캐쥬얼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'</a:t>
            </a:r>
            <a:endParaRPr lang="ko-KR" altLang="en-US" sz="2000">
              <a:latin typeface="굴림체" pitchFamily="49" charset="-127"/>
              <a:ea typeface="굴림체" pitchFamily="49" charset="-127"/>
            </a:endParaRPr>
          </a:p>
          <a:p>
            <a:pPr>
              <a:defRPr/>
            </a:pP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           WHEN PROD_LGU = 'P301' THEN '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피혁잡화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'</a:t>
            </a:r>
            <a:endParaRPr lang="ko-KR" altLang="en-US" sz="2000">
              <a:latin typeface="굴림체" pitchFamily="49" charset="-127"/>
              <a:ea typeface="굴림체" pitchFamily="49" charset="-127"/>
            </a:endParaRPr>
          </a:p>
          <a:p>
            <a:pPr>
              <a:defRPr/>
            </a:pP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           WHEN PROD_LGU = 'P302' THEN '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화장품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'</a:t>
            </a:r>
            <a:endParaRPr lang="ko-KR" altLang="en-US" sz="2000">
              <a:latin typeface="굴림체" pitchFamily="49" charset="-127"/>
              <a:ea typeface="굴림체" pitchFamily="49" charset="-127"/>
            </a:endParaRPr>
          </a:p>
          <a:p>
            <a:pPr>
              <a:defRPr/>
            </a:pP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           WHEN PROD_LGU = 'P401' THEN '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음반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/CD'</a:t>
            </a:r>
          </a:p>
          <a:p>
            <a:pPr>
              <a:defRPr/>
            </a:pP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           WHEN PROD_LGU = 'P402' THEN '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도서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'</a:t>
            </a:r>
            <a:endParaRPr lang="ko-KR" altLang="en-US" sz="2000">
              <a:latin typeface="굴림체" pitchFamily="49" charset="-127"/>
              <a:ea typeface="굴림체" pitchFamily="49" charset="-127"/>
            </a:endParaRPr>
          </a:p>
          <a:p>
            <a:pPr>
              <a:defRPr/>
            </a:pP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           WHEN PROD_LGU = 'P403' THEN '</a:t>
            </a:r>
            <a:r>
              <a:rPr lang="ko-KR" altLang="en-US" sz="2000" err="1">
                <a:latin typeface="굴림체" pitchFamily="49" charset="-127"/>
                <a:ea typeface="굴림체" pitchFamily="49" charset="-127"/>
              </a:rPr>
              <a:t>문구류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'</a:t>
            </a:r>
            <a:endParaRPr lang="ko-KR" altLang="en-US" sz="2000">
              <a:latin typeface="굴림체" pitchFamily="49" charset="-127"/>
              <a:ea typeface="굴림체" pitchFamily="49" charset="-127"/>
            </a:endParaRPr>
          </a:p>
          <a:p>
            <a:pPr>
              <a:defRPr/>
            </a:pP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           ELSE '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미등록분류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'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 </a:t>
            </a:r>
          </a:p>
          <a:p>
            <a:pPr>
              <a:defRPr/>
            </a:pP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       END  "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상품 분류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>
              <a:latin typeface="굴림체" pitchFamily="49" charset="-127"/>
              <a:ea typeface="굴림체" pitchFamily="49" charset="-127"/>
            </a:endParaRPr>
          </a:p>
          <a:p>
            <a:pPr>
              <a:defRPr/>
            </a:pP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FROM PROD;</a:t>
            </a:r>
            <a:endParaRPr lang="en-US" altLang="ko-KR" sz="2000" b="0"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231427" name="Rectangle 3"/>
          <p:cNvSpPr>
            <a:spLocks noChangeArrowheads="1"/>
          </p:cNvSpPr>
          <p:nvPr/>
        </p:nvSpPr>
        <p:spPr bwMode="blackWhite">
          <a:xfrm>
            <a:off x="1147763" y="600075"/>
            <a:ext cx="6427787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함수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(Miscellaneous)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5778" name="Rectangle 2"/>
          <p:cNvSpPr>
            <a:spLocks noChangeArrowheads="1"/>
          </p:cNvSpPr>
          <p:nvPr/>
        </p:nvSpPr>
        <p:spPr bwMode="blackWhite">
          <a:xfrm>
            <a:off x="1119188" y="1200150"/>
            <a:ext cx="12091987" cy="8991600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- 10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만원 초과 상품 판매가 가격대를 검색하시오</a:t>
            </a:r>
          </a:p>
          <a:p>
            <a:pPr defTabSz="282575">
              <a:defRPr/>
            </a:pPr>
            <a:endParaRPr lang="ko-KR" altLang="en-US" sz="2000">
              <a:latin typeface="HY중고딕" pitchFamily="18" charset="-127"/>
              <a:ea typeface="굴림체" pitchFamily="49" charset="-127"/>
            </a:endParaRPr>
          </a:p>
          <a:p>
            <a:pPr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SELECT PROD_NAME    AS  "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상품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>
              <a:latin typeface="굴림체" pitchFamily="49" charset="-127"/>
              <a:ea typeface="굴림체" pitchFamily="49" charset="-127"/>
            </a:endParaRPr>
          </a:p>
          <a:p>
            <a:pPr>
              <a:defRPr/>
            </a:pP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     , PROD_PRICE    AS  "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판매가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>
              <a:latin typeface="굴림체" pitchFamily="49" charset="-127"/>
              <a:ea typeface="굴림체" pitchFamily="49" charset="-127"/>
            </a:endParaRPr>
          </a:p>
          <a:p>
            <a:pPr>
              <a:defRPr/>
            </a:pP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     , CASE  WHEN (100000  - PROD_PRICE) </a:t>
            </a:r>
            <a:r>
              <a:rPr lang="en-US" altLang="ko-KR" sz="2000" smtClean="0">
                <a:latin typeface="굴림체" pitchFamily="49" charset="-127"/>
                <a:ea typeface="굴림체" pitchFamily="49" charset="-127"/>
              </a:rPr>
              <a:t>&gt;= 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0 THEN '10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만원 미만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'</a:t>
            </a:r>
            <a:endParaRPr lang="ko-KR" altLang="en-US" sz="2000">
              <a:latin typeface="굴림체" pitchFamily="49" charset="-127"/>
              <a:ea typeface="굴림체" pitchFamily="49" charset="-127"/>
            </a:endParaRPr>
          </a:p>
          <a:p>
            <a:pPr>
              <a:defRPr/>
            </a:pP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             WHEN (200000  - PROD_PRICE) </a:t>
            </a:r>
            <a:r>
              <a:rPr lang="en-US" altLang="ko-KR" sz="2000" smtClean="0">
                <a:latin typeface="굴림체" pitchFamily="49" charset="-127"/>
                <a:ea typeface="굴림체" pitchFamily="49" charset="-127"/>
              </a:rPr>
              <a:t>&gt;= 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0 THEN '10</a:t>
            </a:r>
            <a:r>
              <a:rPr lang="ko-KR" altLang="en-US" sz="2000" err="1">
                <a:latin typeface="굴림체" pitchFamily="49" charset="-127"/>
                <a:ea typeface="굴림체" pitchFamily="49" charset="-127"/>
              </a:rPr>
              <a:t>만원대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'</a:t>
            </a:r>
            <a:endParaRPr lang="ko-KR" altLang="en-US" sz="2000">
              <a:latin typeface="굴림체" pitchFamily="49" charset="-127"/>
              <a:ea typeface="굴림체" pitchFamily="49" charset="-127"/>
            </a:endParaRPr>
          </a:p>
          <a:p>
            <a:pPr>
              <a:defRPr/>
            </a:pP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             WHEN (300000  - PROD_PRICE) </a:t>
            </a:r>
            <a:r>
              <a:rPr lang="en-US" altLang="ko-KR" sz="2000" smtClean="0">
                <a:latin typeface="굴림체" pitchFamily="49" charset="-127"/>
                <a:ea typeface="굴림체" pitchFamily="49" charset="-127"/>
              </a:rPr>
              <a:t>&gt;= 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0 THEN '20</a:t>
            </a:r>
            <a:r>
              <a:rPr lang="ko-KR" altLang="en-US" sz="2000" err="1">
                <a:latin typeface="굴림체" pitchFamily="49" charset="-127"/>
                <a:ea typeface="굴림체" pitchFamily="49" charset="-127"/>
              </a:rPr>
              <a:t>만원대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'</a:t>
            </a:r>
            <a:endParaRPr lang="ko-KR" altLang="en-US" sz="2000">
              <a:latin typeface="굴림체" pitchFamily="49" charset="-127"/>
              <a:ea typeface="굴림체" pitchFamily="49" charset="-127"/>
            </a:endParaRPr>
          </a:p>
          <a:p>
            <a:pPr>
              <a:defRPr/>
            </a:pP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             WHEN (400000  - PROD_PRICE) </a:t>
            </a:r>
            <a:r>
              <a:rPr lang="en-US" altLang="ko-KR" sz="2000" smtClean="0">
                <a:latin typeface="굴림체" pitchFamily="49" charset="-127"/>
                <a:ea typeface="굴림체" pitchFamily="49" charset="-127"/>
              </a:rPr>
              <a:t>&gt;= 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0 THEN '30</a:t>
            </a:r>
            <a:r>
              <a:rPr lang="ko-KR" altLang="en-US" sz="2000" err="1">
                <a:latin typeface="굴림체" pitchFamily="49" charset="-127"/>
                <a:ea typeface="굴림체" pitchFamily="49" charset="-127"/>
              </a:rPr>
              <a:t>만원대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'</a:t>
            </a:r>
            <a:endParaRPr lang="ko-KR" altLang="en-US" sz="2000">
              <a:latin typeface="굴림체" pitchFamily="49" charset="-127"/>
              <a:ea typeface="굴림체" pitchFamily="49" charset="-127"/>
            </a:endParaRPr>
          </a:p>
          <a:p>
            <a:pPr>
              <a:defRPr/>
            </a:pP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             WHEN (500000  - PROD_PRICE) </a:t>
            </a:r>
            <a:r>
              <a:rPr lang="en-US" altLang="ko-KR" sz="2000" smtClean="0">
                <a:latin typeface="굴림체" pitchFamily="49" charset="-127"/>
                <a:ea typeface="굴림체" pitchFamily="49" charset="-127"/>
              </a:rPr>
              <a:t>&gt;= 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0 THEN '40</a:t>
            </a:r>
            <a:r>
              <a:rPr lang="ko-KR" altLang="en-US" sz="2000" err="1">
                <a:latin typeface="굴림체" pitchFamily="49" charset="-127"/>
                <a:ea typeface="굴림체" pitchFamily="49" charset="-127"/>
              </a:rPr>
              <a:t>만원대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'</a:t>
            </a:r>
            <a:endParaRPr lang="ko-KR" altLang="en-US" sz="2000">
              <a:latin typeface="굴림체" pitchFamily="49" charset="-127"/>
              <a:ea typeface="굴림체" pitchFamily="49" charset="-127"/>
            </a:endParaRPr>
          </a:p>
          <a:p>
            <a:pPr>
              <a:defRPr/>
            </a:pP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             WHEN (600000  - PROD_PRICE) </a:t>
            </a:r>
            <a:r>
              <a:rPr lang="en-US" altLang="ko-KR" sz="2000" smtClean="0">
                <a:latin typeface="굴림체" pitchFamily="49" charset="-127"/>
                <a:ea typeface="굴림체" pitchFamily="49" charset="-127"/>
              </a:rPr>
              <a:t>&gt;= 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0 THEN '50</a:t>
            </a:r>
            <a:r>
              <a:rPr lang="ko-KR" altLang="en-US" sz="2000" err="1">
                <a:latin typeface="굴림체" pitchFamily="49" charset="-127"/>
                <a:ea typeface="굴림체" pitchFamily="49" charset="-127"/>
              </a:rPr>
              <a:t>만원대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'</a:t>
            </a:r>
            <a:endParaRPr lang="ko-KR" altLang="en-US" sz="2000">
              <a:latin typeface="굴림체" pitchFamily="49" charset="-127"/>
              <a:ea typeface="굴림체" pitchFamily="49" charset="-127"/>
            </a:endParaRPr>
          </a:p>
          <a:p>
            <a:pPr>
              <a:defRPr/>
            </a:pP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             WHEN (700000  - PROD_PRICE) </a:t>
            </a:r>
            <a:r>
              <a:rPr lang="en-US" altLang="ko-KR" sz="2000" smtClean="0">
                <a:latin typeface="굴림체" pitchFamily="49" charset="-127"/>
                <a:ea typeface="굴림체" pitchFamily="49" charset="-127"/>
              </a:rPr>
              <a:t>&gt;= 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0 THEN '60</a:t>
            </a:r>
            <a:r>
              <a:rPr lang="ko-KR" altLang="en-US" sz="2000" err="1">
                <a:latin typeface="굴림체" pitchFamily="49" charset="-127"/>
                <a:ea typeface="굴림체" pitchFamily="49" charset="-127"/>
              </a:rPr>
              <a:t>만원대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'</a:t>
            </a:r>
            <a:endParaRPr lang="ko-KR" altLang="en-US" sz="2000">
              <a:latin typeface="굴림체" pitchFamily="49" charset="-127"/>
              <a:ea typeface="굴림체" pitchFamily="49" charset="-127"/>
            </a:endParaRPr>
          </a:p>
          <a:p>
            <a:pPr>
              <a:defRPr/>
            </a:pP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             WHEN (800000  - PROD_PRICE) </a:t>
            </a:r>
            <a:r>
              <a:rPr lang="en-US" altLang="ko-KR" sz="2000" smtClean="0">
                <a:latin typeface="굴림체" pitchFamily="49" charset="-127"/>
                <a:ea typeface="굴림체" pitchFamily="49" charset="-127"/>
              </a:rPr>
              <a:t>&gt;= 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0 THEN '70</a:t>
            </a:r>
            <a:r>
              <a:rPr lang="ko-KR" altLang="en-US" sz="2000" err="1">
                <a:latin typeface="굴림체" pitchFamily="49" charset="-127"/>
                <a:ea typeface="굴림체" pitchFamily="49" charset="-127"/>
              </a:rPr>
              <a:t>만원대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'</a:t>
            </a:r>
            <a:endParaRPr lang="ko-KR" altLang="en-US" sz="2000">
              <a:latin typeface="굴림체" pitchFamily="49" charset="-127"/>
              <a:ea typeface="굴림체" pitchFamily="49" charset="-127"/>
            </a:endParaRPr>
          </a:p>
          <a:p>
            <a:pPr>
              <a:defRPr/>
            </a:pP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             WHEN (900000  - PROD_PRICE) </a:t>
            </a:r>
            <a:r>
              <a:rPr lang="en-US" altLang="ko-KR" sz="2000" smtClean="0">
                <a:latin typeface="굴림체" pitchFamily="49" charset="-127"/>
                <a:ea typeface="굴림체" pitchFamily="49" charset="-127"/>
              </a:rPr>
              <a:t>&gt;= 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0 THEN '80</a:t>
            </a:r>
            <a:r>
              <a:rPr lang="ko-KR" altLang="en-US" sz="2000" err="1">
                <a:latin typeface="굴림체" pitchFamily="49" charset="-127"/>
                <a:ea typeface="굴림체" pitchFamily="49" charset="-127"/>
              </a:rPr>
              <a:t>만원대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'</a:t>
            </a:r>
            <a:endParaRPr lang="ko-KR" altLang="en-US" sz="2000">
              <a:latin typeface="굴림체" pitchFamily="49" charset="-127"/>
              <a:ea typeface="굴림체" pitchFamily="49" charset="-127"/>
            </a:endParaRPr>
          </a:p>
          <a:p>
            <a:pPr>
              <a:defRPr/>
            </a:pP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             WHEN (1000000 - PROD_PRICE) </a:t>
            </a:r>
            <a:r>
              <a:rPr lang="en-US" altLang="ko-KR" sz="2000" smtClean="0">
                <a:latin typeface="굴림체" pitchFamily="49" charset="-127"/>
                <a:ea typeface="굴림체" pitchFamily="49" charset="-127"/>
              </a:rPr>
              <a:t>&gt;= 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0 THEN '90</a:t>
            </a:r>
            <a:r>
              <a:rPr lang="ko-KR" altLang="en-US" sz="2000" err="1">
                <a:latin typeface="굴림체" pitchFamily="49" charset="-127"/>
                <a:ea typeface="굴림체" pitchFamily="49" charset="-127"/>
              </a:rPr>
              <a:t>만원대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'</a:t>
            </a:r>
            <a:endParaRPr lang="ko-KR" altLang="en-US" sz="2000">
              <a:latin typeface="굴림체" pitchFamily="49" charset="-127"/>
              <a:ea typeface="굴림체" pitchFamily="49" charset="-127"/>
            </a:endParaRPr>
          </a:p>
          <a:p>
            <a:pPr>
              <a:defRPr/>
            </a:pP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             ELSE '100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만원이상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'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 </a:t>
            </a:r>
          </a:p>
          <a:p>
            <a:pPr>
              <a:defRPr/>
            </a:pP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      END "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가격대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>
              <a:latin typeface="굴림체" pitchFamily="49" charset="-127"/>
              <a:ea typeface="굴림체" pitchFamily="49" charset="-127"/>
            </a:endParaRPr>
          </a:p>
          <a:p>
            <a:pPr>
              <a:defRPr/>
            </a:pP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FROM PROD</a:t>
            </a:r>
          </a:p>
          <a:p>
            <a:pPr>
              <a:defRPr/>
            </a:pP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WHERE PROD_PRICE &gt; 100000;</a:t>
            </a:r>
          </a:p>
          <a:p>
            <a:pPr defTabSz="282575">
              <a:defRPr/>
            </a:pPr>
            <a:endParaRPr lang="en-US" altLang="ko-KR" sz="2000">
              <a:latin typeface="HY중고딕" pitchFamily="18" charset="-127"/>
            </a:endParaRPr>
          </a:p>
        </p:txBody>
      </p:sp>
      <p:sp>
        <p:nvSpPr>
          <p:cNvPr id="232451" name="Rectangle 3"/>
          <p:cNvSpPr>
            <a:spLocks noChangeArrowheads="1"/>
          </p:cNvSpPr>
          <p:nvPr/>
        </p:nvSpPr>
        <p:spPr bwMode="blackWhite">
          <a:xfrm>
            <a:off x="1147763" y="600075"/>
            <a:ext cx="6427787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함수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(Miscellaneous)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802" name="Rectangle 2">
            <a:hlinkClick r:id="rId2"/>
          </p:cNvPr>
          <p:cNvSpPr>
            <a:spLocks noChangeArrowheads="1"/>
          </p:cNvSpPr>
          <p:nvPr/>
        </p:nvSpPr>
        <p:spPr bwMode="blackWhite">
          <a:xfrm>
            <a:off x="1119188" y="1200150"/>
            <a:ext cx="12091987" cy="8566150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회원정보테이블의 주민등록 뒷자리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(7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자리 중 </a:t>
            </a:r>
            <a:r>
              <a:rPr lang="ko-KR" altLang="en-US" sz="2000" err="1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첫째자리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)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에서 </a:t>
            </a:r>
          </a:p>
          <a:p>
            <a:pPr defTabSz="282575">
              <a:defRPr/>
            </a:pP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성별 구분을 검색하시오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?</a:t>
            </a:r>
          </a:p>
          <a:p>
            <a:pPr defTabSz="282575"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 ( CASE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구문 사용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 Alias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는 회원명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주민등록번호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(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주민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1-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주민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2),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성별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)</a:t>
            </a:r>
          </a:p>
          <a:p>
            <a:pPr defTabSz="282575">
              <a:defRPr/>
            </a:pPr>
            <a:endParaRPr lang="en-US" altLang="ko-KR" sz="200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233475" name="Rectangle 3"/>
          <p:cNvSpPr>
            <a:spLocks noChangeArrowheads="1"/>
          </p:cNvSpPr>
          <p:nvPr/>
        </p:nvSpPr>
        <p:spPr bwMode="blackWhite">
          <a:xfrm>
            <a:off x="1147763" y="600075"/>
            <a:ext cx="6427787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함수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(Miscellaneous)</a:t>
            </a:r>
          </a:p>
        </p:txBody>
      </p:sp>
      <p:sp>
        <p:nvSpPr>
          <p:cNvPr id="233476" name="TextBox 3"/>
          <p:cNvSpPr txBox="1">
            <a:spLocks noChangeArrowheads="1"/>
          </p:cNvSpPr>
          <p:nvPr/>
        </p:nvSpPr>
        <p:spPr bwMode="auto">
          <a:xfrm>
            <a:off x="1584325" y="4248547"/>
            <a:ext cx="9082088" cy="2862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SELECT MEM_NAME                         AS "</a:t>
            </a:r>
            <a:r>
              <a:rPr lang="ko-KR" altLang="en-US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회원명</a:t>
            </a:r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, MEM_REGNO1 || '-' || MEM_REGNO2  AS "</a:t>
            </a:r>
            <a:r>
              <a:rPr lang="ko-KR" altLang="en-US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주민등록번호</a:t>
            </a:r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(</a:t>
            </a:r>
            <a:r>
              <a:rPr lang="ko-KR" altLang="en-US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주민</a:t>
            </a:r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1-</a:t>
            </a:r>
            <a:r>
              <a:rPr lang="ko-KR" altLang="en-US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주민</a:t>
            </a:r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2)"</a:t>
            </a:r>
            <a:endParaRPr lang="ko-KR" altLang="en-US" sz="2000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, CASE WHEN SUBSTR(MEM_REGNO2,1,1) = '1' THEN '</a:t>
            </a:r>
            <a:r>
              <a:rPr lang="ko-KR" altLang="en-US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남자</a:t>
            </a:r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'</a:t>
            </a:r>
            <a:endParaRPr lang="ko-KR" altLang="en-US" sz="2000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       WHEN SUBSTR(MEM_REGNO2,1,1) = '2' THEN '</a:t>
            </a:r>
            <a:r>
              <a:rPr lang="ko-KR" altLang="en-US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여자</a:t>
            </a:r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'</a:t>
            </a:r>
            <a:endParaRPr lang="ko-KR" altLang="en-US" sz="2000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       WHEN SUBSTR(MEM_REGNO2,1,1) = '3' THEN '</a:t>
            </a:r>
            <a:r>
              <a:rPr lang="ko-KR" altLang="en-US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남자</a:t>
            </a:r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'</a:t>
            </a:r>
            <a:endParaRPr lang="ko-KR" altLang="en-US" sz="2000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       WHEN SUBSTR(MEM_REGNO2,1,1) = '4' THEN '</a:t>
            </a:r>
            <a:r>
              <a:rPr lang="ko-KR" altLang="en-US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여자</a:t>
            </a:r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'</a:t>
            </a:r>
            <a:endParaRPr lang="ko-KR" altLang="en-US" sz="2000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       ELSE '</a:t>
            </a:r>
            <a:r>
              <a:rPr lang="ko-KR" altLang="en-US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오류</a:t>
            </a:r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'</a:t>
            </a:r>
            <a:endParaRPr lang="ko-KR" altLang="en-US" sz="2000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  END                              AS "</a:t>
            </a:r>
            <a:r>
              <a:rPr lang="ko-KR" altLang="en-US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성별</a:t>
            </a:r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FROM   MEMBER;</a:t>
            </a:r>
            <a:endParaRPr lang="ko-KR" altLang="en-US" sz="2000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498" name="Rectangle 2"/>
          <p:cNvSpPr>
            <a:spLocks noChangeArrowheads="1"/>
          </p:cNvSpPr>
          <p:nvPr/>
        </p:nvSpPr>
        <p:spPr bwMode="blackWhite">
          <a:xfrm>
            <a:off x="1147763" y="600075"/>
            <a:ext cx="6427787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함수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(Regular Expression)</a:t>
            </a:r>
          </a:p>
        </p:txBody>
      </p:sp>
      <p:graphicFrame>
        <p:nvGraphicFramePr>
          <p:cNvPr id="1352857" name="Group 153"/>
          <p:cNvGraphicFramePr>
            <a:graphicFrameLocks noGrp="1"/>
          </p:cNvGraphicFramePr>
          <p:nvPr/>
        </p:nvGraphicFramePr>
        <p:xfrm>
          <a:off x="1128713" y="2225675"/>
          <a:ext cx="12144595" cy="2526928"/>
        </p:xfrm>
        <a:graphic>
          <a:graphicData uri="http://schemas.openxmlformats.org/drawingml/2006/table">
            <a:tbl>
              <a:tblPr/>
              <a:tblGrid>
                <a:gridCol w="39789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816563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631732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REGEXP_LIKE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패턴을 사용하여 문자열을 검증 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(WHERE 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절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)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31732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REGEXP_INSTR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패턴에 일치하는 위치 반환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31732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REGEXP_SUBSTR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패턴에 일치하는 하위 문자열 반환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31732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REGEXP_REPLACE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패턴에 일치하는 문자열 변환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1352757" name="Rectangle 53"/>
          <p:cNvSpPr>
            <a:spLocks noChangeArrowheads="1"/>
          </p:cNvSpPr>
          <p:nvPr/>
        </p:nvSpPr>
        <p:spPr bwMode="blackWhite">
          <a:xfrm>
            <a:off x="1128713" y="1317625"/>
            <a:ext cx="12144375" cy="679450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z="2000">
                <a:solidFill>
                  <a:srgbClr val="000066"/>
                </a:solidFill>
                <a:latin typeface="굴림체" pitchFamily="49" charset="-127"/>
                <a:ea typeface="굴림체" pitchFamily="49" charset="-127"/>
              </a:rPr>
              <a:t>Regular Expression </a:t>
            </a:r>
            <a:r>
              <a:rPr lang="ko-KR" altLang="en-US" sz="2000">
                <a:solidFill>
                  <a:srgbClr val="000066"/>
                </a:solidFill>
                <a:latin typeface="굴림체" pitchFamily="49" charset="-127"/>
                <a:ea typeface="굴림체" pitchFamily="49" charset="-127"/>
              </a:rPr>
              <a:t>함수는 </a:t>
            </a:r>
            <a:r>
              <a:rPr lang="en-US" altLang="ko-KR" sz="2000">
                <a:solidFill>
                  <a:srgbClr val="000066"/>
                </a:solidFill>
                <a:latin typeface="굴림체" pitchFamily="49" charset="-127"/>
                <a:ea typeface="굴림체" pitchFamily="49" charset="-127"/>
              </a:rPr>
              <a:t>10g</a:t>
            </a:r>
            <a:r>
              <a:rPr lang="ko-KR" altLang="en-US" sz="2000">
                <a:solidFill>
                  <a:srgbClr val="000066"/>
                </a:solidFill>
                <a:latin typeface="굴림체" pitchFamily="49" charset="-127"/>
                <a:ea typeface="굴림체" pitchFamily="49" charset="-127"/>
              </a:rPr>
              <a:t>에서 추가됨</a:t>
            </a:r>
            <a:endParaRPr lang="ko-KR" altLang="en-US" sz="2000">
              <a:latin typeface="굴림체" pitchFamily="49" charset="-127"/>
              <a:ea typeface="굴림체" pitchFamily="49" charset="-127"/>
            </a:endParaRPr>
          </a:p>
        </p:txBody>
      </p:sp>
      <p:graphicFrame>
        <p:nvGraphicFramePr>
          <p:cNvPr id="1352879" name="Group 175"/>
          <p:cNvGraphicFramePr>
            <a:graphicFrameLocks noGrp="1"/>
          </p:cNvGraphicFramePr>
          <p:nvPr/>
        </p:nvGraphicFramePr>
        <p:xfrm>
          <a:off x="1128713" y="5060950"/>
          <a:ext cx="12144375" cy="4771564"/>
        </p:xfrm>
        <a:graphic>
          <a:graphicData uri="http://schemas.openxmlformats.org/drawingml/2006/table">
            <a:tbl>
              <a:tblPr/>
              <a:tblGrid>
                <a:gridCol w="146526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50373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46526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471011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40993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패턴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의 미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패턴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의 미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0993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^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시작 문자열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|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또는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0993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$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종결 문자열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\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제외 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(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패턴문자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)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0993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?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앞의 문자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/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식  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0, 1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[ ]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문자의 범위 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[0-9]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831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+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앞의 문자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/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식  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1, ∞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{ }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반복  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{n}, {n,}, {</a:t>
                      </a:r>
                      <a:r>
                        <a:rPr kumimoji="1" lang="en-US" altLang="ko-KR" sz="2400" b="1" i="0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n,m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}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831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*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앞의 문자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/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식  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0, 1, ∞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( )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식 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(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작은 그룹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)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6831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.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어떠한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(any) 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문자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\n, \t, ..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개행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, 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탭 등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6831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\d, \D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[0-9], [^0-9]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\w, \W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문자 및 숫자 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[0-9a-zA-Z_]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22" name="Rectangle 2"/>
          <p:cNvSpPr>
            <a:spLocks noChangeArrowheads="1"/>
          </p:cNvSpPr>
          <p:nvPr/>
        </p:nvSpPr>
        <p:spPr bwMode="blackWhite">
          <a:xfrm>
            <a:off x="1147763" y="600075"/>
            <a:ext cx="6427787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함수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(Regular Expression)</a:t>
            </a:r>
          </a:p>
        </p:txBody>
      </p:sp>
      <p:graphicFrame>
        <p:nvGraphicFramePr>
          <p:cNvPr id="1358868" name="Group 20"/>
          <p:cNvGraphicFramePr>
            <a:graphicFrameLocks noGrp="1"/>
          </p:cNvGraphicFramePr>
          <p:nvPr/>
        </p:nvGraphicFramePr>
        <p:xfrm>
          <a:off x="1128713" y="1317625"/>
          <a:ext cx="12144595" cy="2004148"/>
        </p:xfrm>
        <a:graphic>
          <a:graphicData uri="http://schemas.openxmlformats.org/drawingml/2006/table">
            <a:tbl>
              <a:tblPr/>
              <a:tblGrid>
                <a:gridCol w="335118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879340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1001464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REGEXP_LIKE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패턴을 사용하여 </a:t>
                      </a:r>
                      <a:r>
                        <a:rPr kumimoji="1" lang="en-US" altLang="ko-KR" sz="2800" b="1" i="0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str</a:t>
                      </a:r>
                      <a:r>
                        <a:rPr kumimoji="1" lang="ko-KR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을 검증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( </a:t>
                      </a:r>
                      <a:r>
                        <a:rPr kumimoji="1" lang="en-US" altLang="ko-KR" sz="2800" b="1" i="0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str</a:t>
                      </a: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, pattern [, opt] )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21346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[opt]  c: </a:t>
                      </a:r>
                      <a:r>
                        <a:rPr kumimoji="1" lang="ko-KR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대소문자 구분</a:t>
                      </a: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,  </a:t>
                      </a:r>
                      <a:r>
                        <a:rPr kumimoji="1" lang="en-US" altLang="ko-KR" sz="2800" b="1" i="0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i</a:t>
                      </a: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 : </a:t>
                      </a:r>
                      <a:r>
                        <a:rPr kumimoji="1" lang="ko-KR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대소문자 구분 </a:t>
                      </a:r>
                      <a:r>
                        <a:rPr kumimoji="1" lang="ko-KR" altLang="en-US" sz="2800" b="1" i="0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안함</a:t>
                      </a: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,  m : </a:t>
                      </a:r>
                      <a:r>
                        <a:rPr kumimoji="1" lang="ko-KR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다중 행 검색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1358859" name="Rectangle 11"/>
          <p:cNvSpPr>
            <a:spLocks noChangeArrowheads="1"/>
          </p:cNvSpPr>
          <p:nvPr/>
        </p:nvSpPr>
        <p:spPr bwMode="blackWhite">
          <a:xfrm>
            <a:off x="1119188" y="6648450"/>
            <a:ext cx="12091987" cy="3175000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Tx/>
              <a:buChar char="-"/>
              <a:defRPr/>
            </a:pP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 상품 이름 중에 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'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삼성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' 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이라는 말이 있고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숫자 두 개가 같이 있는 상품의 </a:t>
            </a:r>
          </a:p>
          <a:p>
            <a:pPr defTabSz="282575">
              <a:defRPr/>
            </a:pP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  상품코드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상품명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판매가를 검색하시오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?</a:t>
            </a:r>
          </a:p>
          <a:p>
            <a:pPr defTabSz="282575">
              <a:defRPr/>
            </a:pPr>
            <a:endParaRPr lang="en-US" altLang="ko-KR" sz="2000">
              <a:latin typeface="굴림체" pitchFamily="49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latin typeface="굴림체" pitchFamily="49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latin typeface="굴림체" pitchFamily="49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1358861" name="Rectangle 13"/>
          <p:cNvSpPr>
            <a:spLocks noChangeArrowheads="1"/>
          </p:cNvSpPr>
          <p:nvPr/>
        </p:nvSpPr>
        <p:spPr bwMode="blackWhite">
          <a:xfrm>
            <a:off x="1128713" y="3586163"/>
            <a:ext cx="12091987" cy="2835275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Tx/>
              <a:buChar char="-"/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회원 중에 성이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'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김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'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이고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성 다음에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'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성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'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또는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'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형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'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이 있는 회원을 검색</a:t>
            </a:r>
          </a:p>
          <a:p>
            <a:pPr defTabSz="282575">
              <a:buFontTx/>
              <a:buChar char="-"/>
              <a:defRPr/>
            </a:pPr>
            <a:endParaRPr lang="ko-KR" altLang="en-US" sz="2000">
              <a:latin typeface="HY중고딕" pitchFamily="18" charset="-127"/>
              <a:ea typeface="굴림체" pitchFamily="49" charset="-127"/>
            </a:endParaRPr>
          </a:p>
          <a:p>
            <a:pPr>
              <a:buFont typeface="Wingdings" pitchFamily="2" charset="2"/>
              <a:buChar char="l"/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SELECT MEM_ID           AS "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회원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ID"</a:t>
            </a:r>
          </a:p>
          <a:p>
            <a:pPr>
              <a:defRPr/>
            </a:pP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       , MEM_NAME         AS "</a:t>
            </a:r>
            <a:r>
              <a:rPr lang="ko-KR" altLang="en-US" sz="2000" err="1">
                <a:latin typeface="굴림체" pitchFamily="49" charset="-127"/>
                <a:ea typeface="굴림체" pitchFamily="49" charset="-127"/>
              </a:rPr>
              <a:t>회원명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>
              <a:latin typeface="굴림체" pitchFamily="49" charset="-127"/>
              <a:ea typeface="굴림체" pitchFamily="49" charset="-127"/>
            </a:endParaRPr>
          </a:p>
          <a:p>
            <a:pPr>
              <a:defRPr/>
            </a:pP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  FROM   MEMBER  </a:t>
            </a:r>
          </a:p>
          <a:p>
            <a:pPr>
              <a:defRPr/>
            </a:pP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  WHERE  REGEXP_LIKE(MEM_NAME, '^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김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(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성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|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형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)');</a:t>
            </a:r>
          </a:p>
        </p:txBody>
      </p:sp>
      <p:sp>
        <p:nvSpPr>
          <p:cNvPr id="235535" name="TextBox 5"/>
          <p:cNvSpPr txBox="1">
            <a:spLocks noChangeArrowheads="1"/>
          </p:cNvSpPr>
          <p:nvPr/>
        </p:nvSpPr>
        <p:spPr bwMode="auto">
          <a:xfrm>
            <a:off x="1368425" y="7896225"/>
            <a:ext cx="5889625" cy="1323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SELECT PROD_ID          AS "</a:t>
            </a:r>
            <a:r>
              <a:rPr lang="ko-KR" altLang="en-US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상품</a:t>
            </a:r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ID"</a:t>
            </a:r>
          </a:p>
          <a:p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, PROD_NAME        AS "</a:t>
            </a:r>
            <a:r>
              <a:rPr lang="ko-KR" altLang="en-US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상품명</a:t>
            </a:r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FROM   PROD</a:t>
            </a:r>
          </a:p>
          <a:p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WHERE  REGEXP_LIKE(PROD_NAME, '^</a:t>
            </a:r>
            <a:r>
              <a:rPr lang="ko-KR" altLang="en-US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삼성</a:t>
            </a:r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.*\d\d');</a:t>
            </a:r>
            <a:endParaRPr lang="ko-KR" altLang="en-US" sz="2000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546" name="Rectangle 2"/>
          <p:cNvSpPr>
            <a:spLocks noChangeArrowheads="1"/>
          </p:cNvSpPr>
          <p:nvPr/>
        </p:nvSpPr>
        <p:spPr bwMode="blackWhite">
          <a:xfrm>
            <a:off x="1147763" y="600075"/>
            <a:ext cx="6427787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함수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(Regular Expression)</a:t>
            </a:r>
          </a:p>
        </p:txBody>
      </p:sp>
      <p:graphicFrame>
        <p:nvGraphicFramePr>
          <p:cNvPr id="1363985" name="Group 17"/>
          <p:cNvGraphicFramePr>
            <a:graphicFrameLocks noGrp="1"/>
          </p:cNvGraphicFramePr>
          <p:nvPr/>
        </p:nvGraphicFramePr>
        <p:xfrm>
          <a:off x="1128713" y="1317625"/>
          <a:ext cx="12144595" cy="1634778"/>
        </p:xfrm>
        <a:graphic>
          <a:graphicData uri="http://schemas.openxmlformats.org/drawingml/2006/table">
            <a:tbl>
              <a:tblPr/>
              <a:tblGrid>
                <a:gridCol w="39789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816563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163477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REGEXP_SUBSTR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패턴에 맞는 문자열을 반환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( </a:t>
                      </a:r>
                      <a:r>
                        <a:rPr kumimoji="1" lang="en-US" altLang="ko-KR" sz="2800" b="1" i="0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str</a:t>
                      </a: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, pattern [, pos [, occur [, opt]]] 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 pos : </a:t>
                      </a:r>
                      <a:r>
                        <a:rPr kumimoji="1" lang="ko-KR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시작위치</a:t>
                      </a: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,  occur : </a:t>
                      </a:r>
                      <a:r>
                        <a:rPr kumimoji="1" lang="ko-KR" altLang="en-US" sz="2800" b="1" i="0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몇번째</a:t>
                      </a:r>
                      <a:endParaRPr kumimoji="1" lang="ko-KR" altLang="en-US" sz="2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363979" name="Rectangle 11"/>
          <p:cNvSpPr>
            <a:spLocks noChangeArrowheads="1"/>
          </p:cNvSpPr>
          <p:nvPr/>
        </p:nvSpPr>
        <p:spPr bwMode="blackWhite">
          <a:xfrm>
            <a:off x="1119188" y="6421438"/>
            <a:ext cx="12091987" cy="3741737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Tx/>
              <a:buChar char="-"/>
              <a:defRPr/>
            </a:pP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회원테이블에서 </a:t>
            </a:r>
            <a:r>
              <a:rPr lang="ko-KR" altLang="en-US" sz="2000" err="1">
                <a:latin typeface="굴림체" pitchFamily="49" charset="-127"/>
                <a:ea typeface="굴림체" pitchFamily="49" charset="-127"/>
              </a:rPr>
              <a:t>이메일주소를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 근거로 </a:t>
            </a:r>
            <a:r>
              <a:rPr lang="ko-KR" altLang="en-US" sz="2000" err="1">
                <a:latin typeface="굴림체" pitchFamily="49" charset="-127"/>
                <a:ea typeface="굴림체" pitchFamily="49" charset="-127"/>
              </a:rPr>
              <a:t>이메일아이디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,  </a:t>
            </a:r>
            <a:r>
              <a:rPr lang="ko-KR" altLang="en-US" sz="2000" err="1">
                <a:latin typeface="굴림체" pitchFamily="49" charset="-127"/>
                <a:ea typeface="굴림체" pitchFamily="49" charset="-127"/>
              </a:rPr>
              <a:t>이메일서버로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  구분하여 검색하시오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?</a:t>
            </a:r>
          </a:p>
          <a:p>
            <a:pPr defTabSz="282575">
              <a:defRPr/>
            </a:pP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 (Alias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는 회원이름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2000" err="1">
                <a:latin typeface="굴림체" pitchFamily="49" charset="-127"/>
                <a:ea typeface="굴림체" pitchFamily="49" charset="-127"/>
              </a:rPr>
              <a:t>이메일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2000" err="1">
                <a:latin typeface="굴림체" pitchFamily="49" charset="-127"/>
                <a:ea typeface="굴림체" pitchFamily="49" charset="-127"/>
              </a:rPr>
              <a:t>이메일아이디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2000" err="1">
                <a:latin typeface="굴림체" pitchFamily="49" charset="-127"/>
                <a:ea typeface="굴림체" pitchFamily="49" charset="-127"/>
              </a:rPr>
              <a:t>이메일서버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)</a:t>
            </a:r>
          </a:p>
          <a:p>
            <a:pPr defTabSz="282575">
              <a:defRPr/>
            </a:pPr>
            <a:endParaRPr lang="en-US" altLang="ko-KR" sz="2000">
              <a:latin typeface="굴림체" pitchFamily="49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latin typeface="굴림체" pitchFamily="49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latin typeface="굴림체" pitchFamily="49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latin typeface="굴림체" pitchFamily="49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latin typeface="굴림체" pitchFamily="49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latin typeface="굴림체" pitchFamily="49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latin typeface="굴림체" pitchFamily="49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1363980" name="Rectangle 12"/>
          <p:cNvSpPr>
            <a:spLocks noChangeArrowheads="1"/>
          </p:cNvSpPr>
          <p:nvPr/>
        </p:nvSpPr>
        <p:spPr bwMode="blackWhite">
          <a:xfrm>
            <a:off x="1128713" y="3244850"/>
            <a:ext cx="12091987" cy="2835275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>
                <a:latin typeface="HY중고딕" pitchFamily="18" charset="-127"/>
              </a:rPr>
              <a:t>SELECT REGEXP_SUBSTR('Java Flex Oracle', '[^ ]+') </a:t>
            </a:r>
          </a:p>
          <a:p>
            <a:pPr defTabSz="282575">
              <a:buFont typeface="Wingdings" pitchFamily="2" charset="2"/>
              <a:buNone/>
              <a:defRPr/>
            </a:pPr>
            <a:r>
              <a:rPr lang="en-US" altLang="ko-KR" sz="2000">
                <a:latin typeface="HY중고딕" pitchFamily="18" charset="-127"/>
              </a:rPr>
              <a:t>      FROM DUAL;</a:t>
            </a:r>
          </a:p>
          <a:p>
            <a:pPr defTabSz="282575">
              <a:buFont typeface="Wingdings" pitchFamily="2" charset="2"/>
              <a:buNone/>
              <a:defRPr/>
            </a:pPr>
            <a:endParaRPr lang="en-US" altLang="ko-KR" sz="2000">
              <a:latin typeface="HY중고딕" pitchFamily="18" charset="-127"/>
            </a:endParaRPr>
          </a:p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</a:rPr>
              <a:t> SELECT REGEXP_SUBSTR('Java Flex Oracle', '[^ ]+', 1, 3)</a:t>
            </a:r>
          </a:p>
          <a:p>
            <a:pPr defTabSz="282575">
              <a:buFont typeface="Wingdings" pitchFamily="2" charset="2"/>
              <a:buNone/>
              <a:defRPr/>
            </a:pPr>
            <a:r>
              <a:rPr lang="en-US" altLang="ko-KR" sz="2000">
                <a:latin typeface="HY중고딕" pitchFamily="18" charset="-127"/>
              </a:rPr>
              <a:t>      FROM DUAL;</a:t>
            </a:r>
          </a:p>
        </p:txBody>
      </p:sp>
      <p:sp>
        <p:nvSpPr>
          <p:cNvPr id="236557" name="TextBox 5"/>
          <p:cNvSpPr txBox="1">
            <a:spLocks noChangeArrowheads="1"/>
          </p:cNvSpPr>
          <p:nvPr/>
        </p:nvSpPr>
        <p:spPr bwMode="auto">
          <a:xfrm>
            <a:off x="5184775" y="7556500"/>
            <a:ext cx="7929563" cy="1630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SELECT MEM_NAME                             AS "</a:t>
            </a:r>
            <a:r>
              <a:rPr lang="ko-KR" altLang="en-US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회원이름</a:t>
            </a:r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, MEM_MAIL                             AS "</a:t>
            </a:r>
            <a:r>
              <a:rPr lang="ko-KR" altLang="en-US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이메일</a:t>
            </a:r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, REGEXP_SUBSTR(MEM_MAIL, '[^@]+')     AS "</a:t>
            </a:r>
            <a:r>
              <a:rPr lang="ko-KR" altLang="en-US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이메일아이디</a:t>
            </a:r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, REGEXP_SUBSTR(MEM_MAIL, '[^@]+',1,2) AS "</a:t>
            </a:r>
            <a:r>
              <a:rPr lang="ko-KR" altLang="en-US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이메일서버</a:t>
            </a:r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FROM   MEMBER;</a:t>
            </a:r>
            <a:endParaRPr lang="ko-KR" altLang="en-US" sz="2000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Rectangle 2"/>
          <p:cNvSpPr>
            <a:spLocks noChangeArrowheads="1"/>
          </p:cNvSpPr>
          <p:nvPr/>
        </p:nvSpPr>
        <p:spPr bwMode="blackWhite">
          <a:xfrm>
            <a:off x="1147763" y="600075"/>
            <a:ext cx="6427787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함수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(Regular Expression)</a:t>
            </a:r>
          </a:p>
        </p:txBody>
      </p:sp>
      <p:graphicFrame>
        <p:nvGraphicFramePr>
          <p:cNvPr id="1365014" name="Group 22"/>
          <p:cNvGraphicFramePr>
            <a:graphicFrameLocks noGrp="1"/>
          </p:cNvGraphicFramePr>
          <p:nvPr/>
        </p:nvGraphicFramePr>
        <p:xfrm>
          <a:off x="1128713" y="1317625"/>
          <a:ext cx="12144595" cy="2210842"/>
        </p:xfrm>
        <a:graphic>
          <a:graphicData uri="http://schemas.openxmlformats.org/drawingml/2006/table">
            <a:tbl>
              <a:tblPr/>
              <a:tblGrid>
                <a:gridCol w="39789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816563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210842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REGEXP_REPLACE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패턴에 맞는 문자열을 다른 문자로 변환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패턴에 맞지 않는 경우 원본을 리턴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( </a:t>
                      </a:r>
                      <a:r>
                        <a:rPr kumimoji="1" lang="en-US" altLang="ko-KR" sz="2800" b="1" i="0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str</a:t>
                      </a: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, pattern [,replace [, pos [, occur [,opt]]]])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  replace : </a:t>
                      </a:r>
                      <a:r>
                        <a:rPr kumimoji="1" lang="ko-KR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바꿀 문자열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365011" name="Rectangle 19"/>
          <p:cNvSpPr>
            <a:spLocks noChangeArrowheads="1"/>
          </p:cNvSpPr>
          <p:nvPr/>
        </p:nvSpPr>
        <p:spPr bwMode="blackWhite">
          <a:xfrm>
            <a:off x="1119188" y="6988175"/>
            <a:ext cx="12091987" cy="3403600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Tx/>
              <a:buChar char="-"/>
              <a:defRPr/>
            </a:pP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회원테이블에서 주민번호 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1 </a:t>
            </a:r>
            <a:r>
              <a:rPr lang="ko-KR" altLang="en-US" sz="2000" err="1">
                <a:latin typeface="굴림체" pitchFamily="49" charset="-127"/>
                <a:ea typeface="굴림체" pitchFamily="49" charset="-127"/>
              </a:rPr>
              <a:t>컬럼을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 기준으로 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xx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월 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xx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일 형식으로 </a:t>
            </a:r>
          </a:p>
          <a:p>
            <a:pPr defTabSz="282575">
              <a:defRPr/>
            </a:pP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 조회하시오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.(</a:t>
            </a:r>
            <a:r>
              <a:rPr lang="ko-KR" altLang="en-US" sz="2000" err="1">
                <a:latin typeface="굴림체" pitchFamily="49" charset="-127"/>
                <a:ea typeface="굴림체" pitchFamily="49" charset="-127"/>
              </a:rPr>
              <a:t>회원명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주민번호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1, 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생일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)</a:t>
            </a:r>
          </a:p>
          <a:p>
            <a:pPr defTabSz="282575">
              <a:defRPr/>
            </a:pPr>
            <a:endParaRPr lang="en-US" altLang="ko-KR" sz="2000">
              <a:latin typeface="굴림체" pitchFamily="49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latin typeface="굴림체" pitchFamily="49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latin typeface="굴림체" pitchFamily="49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latin typeface="굴림체" pitchFamily="49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1365012" name="Rectangle 20"/>
          <p:cNvSpPr>
            <a:spLocks noChangeArrowheads="1"/>
          </p:cNvSpPr>
          <p:nvPr/>
        </p:nvSpPr>
        <p:spPr bwMode="blackWhite">
          <a:xfrm>
            <a:off x="1128713" y="3813175"/>
            <a:ext cx="12091987" cy="2949575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>
                <a:latin typeface="HY중고딕" pitchFamily="18" charset="-127"/>
              </a:rPr>
              <a:t>SELECT REGEXP_REPLACE('Java Flex Oracle', '[^ ]+','C++') </a:t>
            </a:r>
          </a:p>
          <a:p>
            <a:pPr defTabSz="282575">
              <a:buFont typeface="Wingdings" pitchFamily="2" charset="2"/>
              <a:buNone/>
              <a:defRPr/>
            </a:pPr>
            <a:r>
              <a:rPr lang="en-US" altLang="ko-KR" sz="2000">
                <a:latin typeface="HY중고딕" pitchFamily="18" charset="-127"/>
              </a:rPr>
              <a:t>      FROM DUAL;</a:t>
            </a:r>
          </a:p>
          <a:p>
            <a:pPr defTabSz="282575">
              <a:buFont typeface="Wingdings" pitchFamily="2" charset="2"/>
              <a:buNone/>
              <a:defRPr/>
            </a:pPr>
            <a:endParaRPr lang="en-US" altLang="ko-KR" sz="2000">
              <a:latin typeface="HY중고딕" pitchFamily="18" charset="-127"/>
            </a:endParaRPr>
          </a:p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</a:rPr>
              <a:t> SELECT </a:t>
            </a:r>
          </a:p>
          <a:p>
            <a:pPr defTabSz="282575">
              <a:buFont typeface="Wingdings" pitchFamily="2" charset="2"/>
              <a:buNone/>
              <a:defRPr/>
            </a:pPr>
            <a:r>
              <a:rPr lang="en-US" altLang="ko-KR" sz="2000">
                <a:latin typeface="HY중고딕" pitchFamily="18" charset="-127"/>
              </a:rPr>
              <a:t>         REGEXP_REPLACE('Java Flex Oracle', '[^ ]+', 'C++', 1, 2)</a:t>
            </a:r>
          </a:p>
          <a:p>
            <a:pPr defTabSz="282575">
              <a:buFont typeface="Wingdings" pitchFamily="2" charset="2"/>
              <a:buNone/>
              <a:defRPr/>
            </a:pPr>
            <a:r>
              <a:rPr lang="en-US" altLang="ko-KR" sz="2000">
                <a:latin typeface="HY중고딕" pitchFamily="18" charset="-127"/>
              </a:rPr>
              <a:t>      FROM DUAL;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594" name="Rectangle 2"/>
          <p:cNvSpPr>
            <a:spLocks noChangeArrowheads="1"/>
          </p:cNvSpPr>
          <p:nvPr/>
        </p:nvSpPr>
        <p:spPr bwMode="blackWhite">
          <a:xfrm>
            <a:off x="1147763" y="600075"/>
            <a:ext cx="6427787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함수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(Regular Expression)</a:t>
            </a:r>
          </a:p>
        </p:txBody>
      </p:sp>
      <p:graphicFrame>
        <p:nvGraphicFramePr>
          <p:cNvPr id="1362957" name="Group 13"/>
          <p:cNvGraphicFramePr>
            <a:graphicFrameLocks noGrp="1"/>
          </p:cNvGraphicFramePr>
          <p:nvPr/>
        </p:nvGraphicFramePr>
        <p:xfrm>
          <a:off x="1128713" y="1317625"/>
          <a:ext cx="12144595" cy="2426866"/>
        </p:xfrm>
        <a:graphic>
          <a:graphicData uri="http://schemas.openxmlformats.org/drawingml/2006/table">
            <a:tbl>
              <a:tblPr/>
              <a:tblGrid>
                <a:gridCol w="335118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879340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426866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REGEXP_INSTR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패턴에 맞는 문자열의 위치 반환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패턴을 찾지 못한 경우 </a:t>
                      </a: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0 </a:t>
                      </a:r>
                      <a:r>
                        <a:rPr kumimoji="1" lang="ko-KR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반환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( </a:t>
                      </a:r>
                      <a:r>
                        <a:rPr kumimoji="1" lang="en-US" altLang="ko-KR" sz="2800" b="1" i="0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str</a:t>
                      </a: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, pattern [, pos [, occur [,</a:t>
                      </a:r>
                      <a:r>
                        <a:rPr kumimoji="1" lang="en-US" altLang="ko-KR" sz="2800" b="1" i="0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retopt</a:t>
                      </a: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 [, opt]]]] 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  [</a:t>
                      </a:r>
                      <a:r>
                        <a:rPr kumimoji="1" lang="en-US" altLang="ko-KR" sz="2800" b="1" i="0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retopt</a:t>
                      </a: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] 0 : </a:t>
                      </a:r>
                      <a:r>
                        <a:rPr kumimoji="1" lang="ko-KR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시작위치</a:t>
                      </a: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, 1 : </a:t>
                      </a:r>
                      <a:r>
                        <a:rPr kumimoji="1" lang="ko-KR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일치하는 </a:t>
                      </a:r>
                      <a:r>
                        <a:rPr kumimoji="1" lang="ko-KR" altLang="en-US" sz="2800" b="1" i="0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마지막위치</a:t>
                      </a:r>
                      <a:endParaRPr kumimoji="1" lang="ko-KR" altLang="en-US" sz="2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362956" name="Rectangle 12"/>
          <p:cNvSpPr>
            <a:spLocks noChangeArrowheads="1"/>
          </p:cNvSpPr>
          <p:nvPr/>
        </p:nvSpPr>
        <p:spPr bwMode="blackWhite">
          <a:xfrm>
            <a:off x="1128713" y="4040188"/>
            <a:ext cx="12144375" cy="3743325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</a:t>
            </a:r>
            <a:r>
              <a:rPr lang="en-US" altLang="ko-KR" sz="2000">
                <a:latin typeface="HY중고딕" pitchFamily="18" charset="-127"/>
              </a:rPr>
              <a:t>SELECT</a:t>
            </a: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</a:rPr>
              <a:t>          REGEXP_INSTR('JAVA Flex Oracle','[</a:t>
            </a:r>
            <a:r>
              <a:rPr lang="en-US" altLang="ko-KR" sz="2000" err="1">
                <a:latin typeface="HY중고딕" pitchFamily="18" charset="-127"/>
              </a:rPr>
              <a:t>ae</a:t>
            </a:r>
            <a:r>
              <a:rPr lang="en-US" altLang="ko-KR" sz="2000">
                <a:latin typeface="HY중고딕" pitchFamily="18" charset="-127"/>
              </a:rPr>
              <a:t>]') RESULT</a:t>
            </a: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</a:rPr>
              <a:t>        FROM DUAL;</a:t>
            </a: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</a:rPr>
              <a:t> SELECT</a:t>
            </a: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</a:rPr>
              <a:t>          REGEXP_INSTR('JAVA Flex Oracle','[</a:t>
            </a:r>
            <a:r>
              <a:rPr lang="en-US" altLang="ko-KR" sz="2000" err="1">
                <a:latin typeface="HY중고딕" pitchFamily="18" charset="-127"/>
              </a:rPr>
              <a:t>ae</a:t>
            </a:r>
            <a:r>
              <a:rPr lang="en-US" altLang="ko-KR" sz="2000">
                <a:latin typeface="HY중고딕" pitchFamily="18" charset="-127"/>
              </a:rPr>
              <a:t>]', 1, 1, 0, '</a:t>
            </a:r>
            <a:r>
              <a:rPr lang="en-US" altLang="ko-KR" sz="2000" err="1">
                <a:latin typeface="HY중고딕" pitchFamily="18" charset="-127"/>
              </a:rPr>
              <a:t>i</a:t>
            </a:r>
            <a:r>
              <a:rPr lang="en-US" altLang="ko-KR" sz="2000">
                <a:latin typeface="HY중고딕" pitchFamily="18" charset="-127"/>
              </a:rPr>
              <a:t>') RESULT</a:t>
            </a: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</a:rPr>
              <a:t>       FROM DUAL;</a:t>
            </a:r>
          </a:p>
        </p:txBody>
      </p:sp>
      <p:sp>
        <p:nvSpPr>
          <p:cNvPr id="1362958" name="Rectangle 14"/>
          <p:cNvSpPr>
            <a:spLocks noChangeArrowheads="1"/>
          </p:cNvSpPr>
          <p:nvPr/>
        </p:nvSpPr>
        <p:spPr bwMode="blackWhite">
          <a:xfrm>
            <a:off x="1119188" y="8008938"/>
            <a:ext cx="12091987" cy="2270125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Tx/>
              <a:buChar char="-"/>
              <a:defRPr/>
            </a:pP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상품명에  숫자가 들어 있지 않은 것을 </a:t>
            </a:r>
            <a:endParaRPr lang="en-US" altLang="ko-KR" sz="2000">
              <a:latin typeface="굴림체" pitchFamily="49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 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출력하시오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? (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상품코드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상품명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판매가 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)</a:t>
            </a:r>
          </a:p>
          <a:p>
            <a:pPr defTabSz="282575">
              <a:defRPr/>
            </a:pPr>
            <a:endParaRPr lang="en-US" altLang="ko-KR" sz="2000">
              <a:latin typeface="굴림체" pitchFamily="49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latin typeface="굴림체" pitchFamily="49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latin typeface="굴림체" pitchFamily="49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238605" name="TextBox 5"/>
          <p:cNvSpPr txBox="1">
            <a:spLocks noChangeArrowheads="1"/>
          </p:cNvSpPr>
          <p:nvPr/>
        </p:nvSpPr>
        <p:spPr bwMode="auto">
          <a:xfrm>
            <a:off x="6336804" y="8424863"/>
            <a:ext cx="7842250" cy="1754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SELECT PROD_ID      AS "</a:t>
            </a:r>
            <a:r>
              <a:rPr lang="ko-KR" altLang="en-US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상품코드</a:t>
            </a:r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, PROD_NAME    AS "</a:t>
            </a:r>
            <a:r>
              <a:rPr lang="ko-KR" altLang="en-US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상품명</a:t>
            </a:r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, PROD_SALE    AS "</a:t>
            </a:r>
            <a:r>
              <a:rPr lang="ko-KR" altLang="en-US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판매가</a:t>
            </a:r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, REGEXP_INSTR(PROD_NAME, '\d') AS "</a:t>
            </a:r>
            <a:r>
              <a:rPr lang="ko-KR" altLang="en-US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포함된 숫자위치</a:t>
            </a:r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(</a:t>
            </a:r>
            <a:r>
              <a:rPr lang="ko-KR" altLang="en-US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없으면 </a:t>
            </a:r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0)"</a:t>
            </a:r>
            <a:endParaRPr lang="ko-KR" altLang="en-US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FROM   PROD</a:t>
            </a:r>
          </a:p>
          <a:p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WHERE  REGEXP_INSTR(PROD_NAME,'\d') = 0;</a:t>
            </a:r>
            <a:endParaRPr lang="ko-KR" altLang="en-US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618" name="Rectangle 2"/>
          <p:cNvSpPr>
            <a:spLocks noChangeArrowheads="1"/>
          </p:cNvSpPr>
          <p:nvPr/>
        </p:nvSpPr>
        <p:spPr bwMode="blackWhite">
          <a:xfrm>
            <a:off x="1117600" y="600075"/>
            <a:ext cx="6427788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한 개의 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TABLE </a:t>
            </a: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조회</a:t>
            </a:r>
          </a:p>
        </p:txBody>
      </p:sp>
      <p:sp>
        <p:nvSpPr>
          <p:cNvPr id="419843" name="Rectangle 3"/>
          <p:cNvSpPr>
            <a:spLocks noChangeArrowheads="1"/>
          </p:cNvSpPr>
          <p:nvPr/>
        </p:nvSpPr>
        <p:spPr bwMode="blackWhite">
          <a:xfrm>
            <a:off x="1117600" y="1200150"/>
            <a:ext cx="12090400" cy="1320800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4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회원테이블 전체를 조회</a:t>
            </a:r>
          </a:p>
          <a:p>
            <a:pPr defTabSz="282575">
              <a:lnSpc>
                <a:spcPct val="140000"/>
              </a:lnSpc>
              <a:buFont typeface="Wingdings" pitchFamily="2" charset="2"/>
              <a:buNone/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SELECT * FROM </a:t>
            </a:r>
            <a:r>
              <a:rPr lang="en-US" altLang="ko-KR" sz="2000" smtClean="0">
                <a:latin typeface="HY중고딕" pitchFamily="18" charset="-127"/>
                <a:ea typeface="굴림체" pitchFamily="49" charset="-127"/>
              </a:rPr>
              <a:t>member;</a:t>
            </a:r>
            <a:endParaRPr lang="en-US" altLang="ko-KR" sz="2000" b="0">
              <a:latin typeface="HY중고딕" pitchFamily="18" charset="-127"/>
            </a:endParaRPr>
          </a:p>
        </p:txBody>
      </p:sp>
      <p:sp>
        <p:nvSpPr>
          <p:cNvPr id="419847" name="Rectangle 7"/>
          <p:cNvSpPr>
            <a:spLocks noChangeArrowheads="1"/>
          </p:cNvSpPr>
          <p:nvPr/>
        </p:nvSpPr>
        <p:spPr bwMode="blackWhite">
          <a:xfrm>
            <a:off x="1117600" y="2627313"/>
            <a:ext cx="12090400" cy="3494087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4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회원테이블에서 회원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ID,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회원명만 선택 조회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Char char="l"/>
              <a:defRPr/>
            </a:pPr>
            <a:endParaRPr lang="ko-KR" altLang="en-US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10000"/>
              </a:lnSpc>
              <a:buFont typeface="Wingdings" pitchFamily="2" charset="2"/>
              <a:buChar char="l"/>
              <a:defRPr/>
            </a:pP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간단한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SQL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문이다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.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None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 ' * '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을 사용하여 조회할 수도 있고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각각의 </a:t>
            </a:r>
            <a:r>
              <a:rPr lang="ko-KR" altLang="en-US" sz="2000" err="1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컬럼을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지정하여 조회 할 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None/>
              <a:defRPr/>
            </a:pP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 수도 있다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.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None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SELECT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mem_id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mem_name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FROM </a:t>
            </a:r>
            <a:r>
              <a:rPr lang="en-US" altLang="ko-KR" sz="2000" smtClean="0">
                <a:latin typeface="HY중고딕" pitchFamily="18" charset="-127"/>
                <a:ea typeface="굴림체" pitchFamily="49" charset="-127"/>
              </a:rPr>
              <a:t>member;</a:t>
            </a:r>
            <a:endParaRPr lang="en-US" altLang="ko-KR" sz="2000"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419850" name="Rectangle 10"/>
          <p:cNvSpPr>
            <a:spLocks noChangeArrowheads="1"/>
          </p:cNvSpPr>
          <p:nvPr/>
        </p:nvSpPr>
        <p:spPr bwMode="blackWhite">
          <a:xfrm>
            <a:off x="1119188" y="6240463"/>
            <a:ext cx="12091987" cy="3240087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4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기본 </a:t>
            </a:r>
            <a:r>
              <a:rPr lang="ko-KR" altLang="en-US" sz="2000" err="1">
                <a:latin typeface="HY중고딕" pitchFamily="18" charset="-127"/>
                <a:ea typeface="굴림체" pitchFamily="49" charset="-127"/>
              </a:rPr>
              <a:t>컬럼명으로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조회</a:t>
            </a:r>
          </a:p>
          <a:p>
            <a:pPr defTabSz="282575">
              <a:defRPr/>
            </a:pP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-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회원테이블의 회원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ID,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주민등록번호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성명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생일 조회</a:t>
            </a:r>
          </a:p>
          <a:p>
            <a:pPr defTabSz="282575"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SELECT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mem_id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 mem_regno1, mem_regno2,</a:t>
            </a: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            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mem_name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mem_bir</a:t>
            </a: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 FROM member</a:t>
            </a: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ORDER BY mem_regno1, </a:t>
            </a:r>
            <a:r>
              <a:rPr lang="en-US" altLang="ko-KR" sz="2000" smtClean="0">
                <a:latin typeface="HY중고딕" pitchFamily="18" charset="-127"/>
                <a:ea typeface="굴림체" pitchFamily="49" charset="-127"/>
              </a:rPr>
              <a:t>mem_regno2;</a:t>
            </a:r>
            <a:endParaRPr lang="en-US" altLang="ko-KR" sz="2000">
              <a:solidFill>
                <a:srgbClr val="FFCCFF"/>
              </a:solidFill>
              <a:latin typeface="HY중고딕" pitchFamily="18" charset="-127"/>
              <a:ea typeface="굴림체" pitchFamily="49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670" name="Rectangle 6"/>
          <p:cNvSpPr>
            <a:spLocks noChangeArrowheads="1"/>
          </p:cNvSpPr>
          <p:nvPr/>
        </p:nvSpPr>
        <p:spPr bwMode="blackWhite">
          <a:xfrm>
            <a:off x="1119188" y="1200150"/>
            <a:ext cx="12091987" cy="8640763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4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주민등록번호 편집 및 생일구분 치환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Char char="l"/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타이틀 변경 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Char char="l"/>
              <a:defRPr/>
            </a:pPr>
            <a:endParaRPr lang="ko-KR" altLang="en-US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10000"/>
              </a:lnSpc>
              <a:buFont typeface="Wingdings" pitchFamily="2" charset="2"/>
              <a:buChar char="l"/>
              <a:defRPr/>
            </a:pP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사원테이블에서 </a:t>
            </a:r>
            <a:r>
              <a:rPr lang="ko-KR" altLang="en-US" sz="2000" err="1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사번과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주민등록번호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성명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생년월일을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None/>
              <a:defRPr/>
            </a:pP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  주민등록번호 순으로 조회</a:t>
            </a:r>
          </a:p>
          <a:p>
            <a:pPr defTabSz="282575">
              <a:lnSpc>
                <a:spcPct val="120000"/>
              </a:lnSpc>
              <a:buFont typeface="Wingdings" pitchFamily="2" charset="2"/>
              <a:buChar char="l"/>
              <a:defRPr/>
            </a:pP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같은 내용의 조회를 약간의 함수와 더불어 좀더 다른 표현의 조회가</a:t>
            </a:r>
          </a:p>
          <a:p>
            <a:pPr defTabSz="282575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  가능하다는 것을 알 수 있다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. </a:t>
            </a:r>
          </a:p>
          <a:p>
            <a:pPr defTabSz="282575">
              <a:defRPr/>
            </a:pPr>
            <a:endParaRPr lang="en-US" altLang="ko-KR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  -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회원테이블의 회원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ID,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주민등록번호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(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치환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: A-B),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성명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, </a:t>
            </a:r>
          </a:p>
          <a:p>
            <a:pPr defTabSz="282575"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   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생일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(Conversion)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조회</a:t>
            </a:r>
          </a:p>
          <a:p>
            <a:pPr defTabSz="282575"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 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SELECT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mem_id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회원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ID, </a:t>
            </a: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                mem_regno1 || '-' ||mem_regno2 "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주민등록번호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", </a:t>
            </a: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               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mem_name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AS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성명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 </a:t>
            </a: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                TO_CHAR(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mem_bir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 'YYYY-MM-DD')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생일</a:t>
            </a:r>
          </a:p>
          <a:p>
            <a:pPr defTabSz="282575"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    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FROM member</a:t>
            </a: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  ORDER BY mem_regno1, </a:t>
            </a:r>
            <a:r>
              <a:rPr lang="en-US" altLang="ko-KR" sz="2000" smtClean="0">
                <a:latin typeface="HY중고딕" pitchFamily="18" charset="-127"/>
                <a:ea typeface="굴림체" pitchFamily="49" charset="-127"/>
              </a:rPr>
              <a:t>mem_regno2;</a:t>
            </a:r>
            <a:endParaRPr lang="en-US" altLang="ko-KR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240643" name="Rectangle 7"/>
          <p:cNvSpPr>
            <a:spLocks noChangeArrowheads="1"/>
          </p:cNvSpPr>
          <p:nvPr/>
        </p:nvSpPr>
        <p:spPr bwMode="blackWhite">
          <a:xfrm>
            <a:off x="1117600" y="600075"/>
            <a:ext cx="6427788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한 개의 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TABLE </a:t>
            </a: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조회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ext Box 2"/>
          <p:cNvSpPr txBox="1">
            <a:spLocks noChangeArrowheads="1"/>
          </p:cNvSpPr>
          <p:nvPr/>
        </p:nvSpPr>
        <p:spPr bwMode="auto">
          <a:xfrm>
            <a:off x="0" y="0"/>
            <a:ext cx="9615488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ko-KR" sz="24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3. </a:t>
            </a:r>
            <a:r>
              <a:rPr lang="ko-KR" altLang="en-US" sz="24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관계형 데이터베이스 모델</a:t>
            </a:r>
            <a:endParaRPr lang="ko-KR" altLang="en-US" sz="2400">
              <a:solidFill>
                <a:srgbClr val="CCCCFF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5603" name="Rectangle 4"/>
          <p:cNvSpPr>
            <a:spLocks noChangeArrowheads="1"/>
          </p:cNvSpPr>
          <p:nvPr/>
        </p:nvSpPr>
        <p:spPr bwMode="auto">
          <a:xfrm>
            <a:off x="479425" y="1204913"/>
            <a:ext cx="12985750" cy="8232775"/>
          </a:xfrm>
          <a:prstGeom prst="rect">
            <a:avLst/>
          </a:prstGeom>
          <a:noFill/>
          <a:ln w="38100" cmpd="dbl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marL="720725" lvl="1" indent="-263525">
              <a:lnSpc>
                <a:spcPct val="160000"/>
              </a:lnSpc>
              <a:buFont typeface="Wingdings" pitchFamily="2" charset="2"/>
              <a:buChar char="§"/>
            </a:pPr>
            <a:r>
              <a:rPr lang="ko-KR" altLang="en-US" sz="2800">
                <a:latin typeface="HY중고딕" pitchFamily="18" charset="-127"/>
                <a:ea typeface="HY중고딕" pitchFamily="18" charset="-127"/>
              </a:rPr>
              <a:t>현재 가장 많이 사용되는 데이터베이스 모델</a:t>
            </a:r>
          </a:p>
          <a:p>
            <a:pPr marL="720725" lvl="1" indent="-263525">
              <a:lnSpc>
                <a:spcPct val="160000"/>
              </a:lnSpc>
              <a:buFont typeface="Wingdings" pitchFamily="2" charset="2"/>
              <a:buChar char="§"/>
            </a:pPr>
            <a:r>
              <a:rPr lang="ko-KR" altLang="en-US" sz="2800">
                <a:latin typeface="HY중고딕" pitchFamily="18" charset="-127"/>
                <a:ea typeface="HY중고딕" pitchFamily="18" charset="-127"/>
              </a:rPr>
              <a:t>데이터가 최소한의 의미를 가지는 테이블 형태들로 표현</a:t>
            </a:r>
          </a:p>
          <a:p>
            <a:pPr marL="720725" lvl="1" indent="-263525">
              <a:lnSpc>
                <a:spcPct val="160000"/>
              </a:lnSpc>
              <a:buFont typeface="Wingdings" pitchFamily="2" charset="2"/>
              <a:buChar char="§"/>
            </a:pPr>
            <a:r>
              <a:rPr lang="ko-KR" altLang="en-US" sz="2800">
                <a:latin typeface="HY중고딕" pitchFamily="18" charset="-127"/>
                <a:ea typeface="HY중고딕" pitchFamily="18" charset="-127"/>
              </a:rPr>
              <a:t>사용자가 데이터를 쉽게 다룰 수 있도록 해주는 질의어</a:t>
            </a:r>
            <a:r>
              <a:rPr lang="en-US" altLang="ko-KR" sz="2800">
                <a:latin typeface="HY중고딕" pitchFamily="18" charset="-127"/>
                <a:ea typeface="HY중고딕" pitchFamily="18" charset="-127"/>
              </a:rPr>
              <a:t>(SQL)</a:t>
            </a:r>
            <a:r>
              <a:rPr lang="ko-KR" altLang="en-US" sz="2800">
                <a:latin typeface="HY중고딕" pitchFamily="18" charset="-127"/>
                <a:ea typeface="HY중고딕" pitchFamily="18" charset="-127"/>
              </a:rPr>
              <a:t>를 제공</a:t>
            </a:r>
          </a:p>
          <a:p>
            <a:pPr marL="720725" lvl="1" indent="-263525">
              <a:lnSpc>
                <a:spcPct val="160000"/>
              </a:lnSpc>
              <a:buFont typeface="Wingdings" pitchFamily="2" charset="2"/>
              <a:buChar char="§"/>
            </a:pPr>
            <a:r>
              <a:rPr lang="en-US" altLang="ko-KR" sz="2800">
                <a:latin typeface="HY중고딕" pitchFamily="18" charset="-127"/>
                <a:ea typeface="HY중고딕" pitchFamily="18" charset="-127"/>
              </a:rPr>
              <a:t>SQL </a:t>
            </a:r>
          </a:p>
          <a:p>
            <a:pPr marL="720725" lvl="1" indent="-263525">
              <a:lnSpc>
                <a:spcPct val="160000"/>
              </a:lnSpc>
              <a:buFont typeface="Wingdings" pitchFamily="2" charset="2"/>
              <a:buNone/>
            </a:pPr>
            <a:r>
              <a:rPr lang="en-US" altLang="ko-KR" sz="2800">
                <a:latin typeface="HY중고딕" pitchFamily="18" charset="-127"/>
                <a:ea typeface="HY중고딕" pitchFamily="18" charset="-127"/>
              </a:rPr>
              <a:t>	⇒ </a:t>
            </a:r>
            <a:r>
              <a:rPr lang="ko-KR" altLang="en-US" sz="2800">
                <a:latin typeface="HY중고딕" pitchFamily="18" charset="-127"/>
                <a:ea typeface="HY중고딕" pitchFamily="18" charset="-127"/>
              </a:rPr>
              <a:t>자연어에 가까운 문법 </a:t>
            </a:r>
            <a:r>
              <a:rPr lang="en-US" altLang="ko-KR" sz="2800">
                <a:latin typeface="HY중고딕" pitchFamily="18" charset="-127"/>
                <a:ea typeface="HY중고딕" pitchFamily="18" charset="-127"/>
              </a:rPr>
              <a:t>– </a:t>
            </a:r>
            <a:r>
              <a:rPr lang="ko-KR" altLang="en-US" sz="2800">
                <a:latin typeface="HY중고딕" pitchFamily="18" charset="-127"/>
                <a:ea typeface="HY중고딕" pitchFamily="18" charset="-127"/>
              </a:rPr>
              <a:t>배우기 쉬운 장점</a:t>
            </a:r>
          </a:p>
          <a:p>
            <a:pPr marL="720725" lvl="1" indent="-263525">
              <a:lnSpc>
                <a:spcPct val="160000"/>
              </a:lnSpc>
              <a:buFont typeface="Wingdings" pitchFamily="2" charset="2"/>
              <a:buNone/>
            </a:pPr>
            <a:r>
              <a:rPr lang="ko-KR" altLang="en-US" sz="2800">
                <a:latin typeface="HY중고딕" pitchFamily="18" charset="-127"/>
                <a:ea typeface="HY중고딕" pitchFamily="18" charset="-127"/>
              </a:rPr>
              <a:t>	⇒ 데이터를 어떻게</a:t>
            </a:r>
            <a:r>
              <a:rPr lang="en-US" altLang="ko-KR" sz="2800">
                <a:latin typeface="HY중고딕" pitchFamily="18" charset="-127"/>
                <a:ea typeface="HY중고딕" pitchFamily="18" charset="-127"/>
              </a:rPr>
              <a:t>(how) </a:t>
            </a:r>
            <a:r>
              <a:rPr lang="ko-KR" altLang="en-US" sz="2800">
                <a:latin typeface="HY중고딕" pitchFamily="18" charset="-127"/>
                <a:ea typeface="HY중고딕" pitchFamily="18" charset="-127"/>
              </a:rPr>
              <a:t>가져올 것인가 대신에 어떤</a:t>
            </a:r>
            <a:r>
              <a:rPr lang="en-US" altLang="ko-KR" sz="2800">
                <a:latin typeface="HY중고딕" pitchFamily="18" charset="-127"/>
                <a:ea typeface="HY중고딕" pitchFamily="18" charset="-127"/>
              </a:rPr>
              <a:t>(what) </a:t>
            </a:r>
            <a:r>
              <a:rPr lang="ko-KR" altLang="en-US" sz="2800">
                <a:latin typeface="HY중고딕" pitchFamily="18" charset="-127"/>
                <a:ea typeface="HY중고딕" pitchFamily="18" charset="-127"/>
              </a:rPr>
              <a:t>데이터를 원하는지만 기술 </a:t>
            </a:r>
            <a:r>
              <a:rPr lang="en-US" altLang="ko-KR" sz="2800">
                <a:latin typeface="HY중고딕" pitchFamily="18" charset="-127"/>
                <a:ea typeface="HY중고딕" pitchFamily="18" charset="-127"/>
              </a:rPr>
              <a:t>– </a:t>
            </a:r>
            <a:r>
              <a:rPr lang="ko-KR" altLang="en-US" sz="2800">
                <a:latin typeface="HY중고딕" pitchFamily="18" charset="-127"/>
                <a:ea typeface="HY중고딕" pitchFamily="18" charset="-127"/>
              </a:rPr>
              <a:t>사용자나 개발자의 입장에서 데이터를 다루는 작업이 매우 단순해짐</a:t>
            </a:r>
          </a:p>
          <a:p>
            <a:pPr marL="720725" lvl="1" indent="-263525">
              <a:lnSpc>
                <a:spcPct val="160000"/>
              </a:lnSpc>
              <a:buFont typeface="Wingdings" pitchFamily="2" charset="2"/>
              <a:buNone/>
            </a:pPr>
            <a:r>
              <a:rPr lang="ko-KR" altLang="en-US" sz="2800">
                <a:latin typeface="HY중고딕" pitchFamily="18" charset="-127"/>
                <a:ea typeface="HY중고딕" pitchFamily="18" charset="-127"/>
              </a:rPr>
              <a:t>	⇒ 명령어나 문법이 표준화되어 있음 </a:t>
            </a:r>
            <a:r>
              <a:rPr lang="en-US" altLang="ko-KR" sz="2800">
                <a:latin typeface="HY중고딕" pitchFamily="18" charset="-127"/>
                <a:ea typeface="HY중고딕" pitchFamily="18" charset="-127"/>
              </a:rPr>
              <a:t>– </a:t>
            </a:r>
            <a:r>
              <a:rPr lang="ko-KR" altLang="en-US" sz="2800">
                <a:latin typeface="HY중고딕" pitchFamily="18" charset="-127"/>
                <a:ea typeface="HY중고딕" pitchFamily="18" charset="-127"/>
              </a:rPr>
              <a:t>대부분의 명령어는 모든 관계형 데이터베이스 제품에서 공통적으로 사용 가능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647" name="Rectangle 1039"/>
          <p:cNvSpPr>
            <a:spLocks noChangeArrowheads="1"/>
          </p:cNvSpPr>
          <p:nvPr/>
        </p:nvSpPr>
        <p:spPr bwMode="blackWhite">
          <a:xfrm>
            <a:off x="1119188" y="1200150"/>
            <a:ext cx="12091987" cy="8991600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2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상품 중에 분류가 피혁 잡화인 상품을 조회</a:t>
            </a:r>
          </a:p>
          <a:p>
            <a:pPr defTabSz="282575">
              <a:lnSpc>
                <a:spcPct val="120000"/>
              </a:lnSpc>
              <a:buFont typeface="Wingdings" pitchFamily="2" charset="2"/>
              <a:buChar char="l"/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피혁잡화의 분류코드는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'P301' </a:t>
            </a:r>
          </a:p>
          <a:p>
            <a:pPr defTabSz="282575">
              <a:lnSpc>
                <a:spcPct val="12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상품분류 테이블은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lprod</a:t>
            </a: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10000"/>
              </a:lnSpc>
              <a:buFont typeface="Wingdings" pitchFamily="2" charset="2"/>
              <a:buChar char="l"/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2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조회 시점에서 조건을 주는 경우</a:t>
            </a:r>
          </a:p>
          <a:p>
            <a:pPr defTabSz="282575">
              <a:lnSpc>
                <a:spcPct val="120000"/>
              </a:lnSpc>
              <a:buFont typeface="Wingdings" pitchFamily="2" charset="2"/>
              <a:buChar char="l"/>
              <a:defRPr/>
            </a:pP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 err="1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첫번째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방법의 조회면 충분하지만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조회가 가능한 타 방법을 열거</a:t>
            </a:r>
          </a:p>
          <a:p>
            <a:pPr defTabSz="282575">
              <a:lnSpc>
                <a:spcPct val="120000"/>
              </a:lnSpc>
              <a:buFont typeface="Wingdings" pitchFamily="2" charset="2"/>
              <a:buChar char="l"/>
              <a:defRPr/>
            </a:pP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IN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이나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EXISTS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는  해당 컬럼에 여러 조건을 만족시켜야 할 때 </a:t>
            </a:r>
          </a:p>
          <a:p>
            <a:pPr defTabSz="282575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 주로 사용</a:t>
            </a:r>
          </a:p>
          <a:p>
            <a:pPr defTabSz="282575">
              <a:lnSpc>
                <a:spcPct val="120000"/>
              </a:lnSpc>
              <a:buFont typeface="Wingdings" pitchFamily="2" charset="2"/>
              <a:buChar char="l"/>
              <a:defRPr/>
            </a:pP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EXISTS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함수는  부 질의를 매개변수로 받아서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만약 이 </a:t>
            </a:r>
            <a:r>
              <a:rPr lang="ko-KR" altLang="en-US" sz="2000" err="1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부질의가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</a:t>
            </a:r>
          </a:p>
          <a:p>
            <a:pPr defTabSz="282575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  하나 이상의 행들을 돌려주면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true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를 돌려준다</a:t>
            </a:r>
          </a:p>
          <a:p>
            <a:pPr defTabSz="282575">
              <a:defRPr/>
            </a:pPr>
            <a:endParaRPr lang="ko-KR" altLang="en-US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SELECT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prod_id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prod_name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prod_lgu</a:t>
            </a: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 FROM prod</a:t>
            </a: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WHERE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prod_lgu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= </a:t>
            </a:r>
            <a:r>
              <a:rPr lang="en-US" altLang="ko-KR" sz="2000" smtClean="0">
                <a:latin typeface="HY중고딕" pitchFamily="18" charset="-127"/>
                <a:ea typeface="굴림체" pitchFamily="49" charset="-127"/>
              </a:rPr>
              <a:t>'P301';</a:t>
            </a: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20000"/>
              </a:lnSpc>
              <a:buFont typeface="Wingdings" pitchFamily="2" charset="2"/>
              <a:buNone/>
              <a:defRPr/>
            </a:pPr>
            <a:endParaRPr lang="en-US" altLang="ko-KR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241667" name="Rectangle 1047"/>
          <p:cNvSpPr>
            <a:spLocks noChangeArrowheads="1"/>
          </p:cNvSpPr>
          <p:nvPr/>
        </p:nvSpPr>
        <p:spPr bwMode="blackWhite">
          <a:xfrm>
            <a:off x="1117600" y="600075"/>
            <a:ext cx="6427788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한 개의 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TABLE </a:t>
            </a: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조회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691" name="Rectangle 3"/>
          <p:cNvSpPr>
            <a:spLocks noChangeArrowheads="1"/>
          </p:cNvSpPr>
          <p:nvPr/>
        </p:nvSpPr>
        <p:spPr bwMode="blackWhite">
          <a:xfrm>
            <a:off x="1119188" y="1330325"/>
            <a:ext cx="12091987" cy="8510588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SELECT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prod_id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prod_name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prod_lgu</a:t>
            </a: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FROM prod</a:t>
            </a: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WHERE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prod_lgu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IN ('P301</a:t>
            </a:r>
            <a:r>
              <a:rPr lang="en-US" altLang="ko-KR" sz="2000" smtClean="0">
                <a:latin typeface="HY중고딕" pitchFamily="18" charset="-127"/>
                <a:ea typeface="굴림체" pitchFamily="49" charset="-127"/>
              </a:rPr>
              <a:t>');</a:t>
            </a: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SELECT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prod_id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prod_name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prod_lgu</a:t>
            </a: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 FROM prod</a:t>
            </a: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WHERE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prod_lgu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IN ( SELECT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lprod_gu</a:t>
            </a: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                                         FROM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lprod</a:t>
            </a: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                                       WHERE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lprod_nm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= '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피혁잡화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' </a:t>
            </a:r>
            <a:r>
              <a:rPr lang="en-US" altLang="ko-KR" sz="2000" smtClean="0">
                <a:latin typeface="HY중고딕" pitchFamily="18" charset="-127"/>
                <a:ea typeface="굴림체" pitchFamily="49" charset="-127"/>
              </a:rPr>
              <a:t>);</a:t>
            </a: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SELECT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prod_id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prod_name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prod_lgu</a:t>
            </a: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 FROM prod</a:t>
            </a: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WHERE EXISTS ( SELECT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lprod_gu</a:t>
            </a: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                                 FROM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lprod</a:t>
            </a: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                              WHERE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lprod_gu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=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prod.prod_lgu</a:t>
            </a: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                                   AND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lprod_gu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= 'P301' </a:t>
            </a:r>
            <a:r>
              <a:rPr lang="en-US" altLang="ko-KR" sz="2000" smtClean="0">
                <a:latin typeface="HY중고딕" pitchFamily="18" charset="-127"/>
                <a:ea typeface="굴림체" pitchFamily="49" charset="-127"/>
              </a:rPr>
              <a:t>);</a:t>
            </a:r>
            <a:endParaRPr lang="en-US" altLang="ko-KR" sz="2000" b="0">
              <a:latin typeface="HY중고딕" pitchFamily="18" charset="-127"/>
            </a:endParaRPr>
          </a:p>
        </p:txBody>
      </p:sp>
      <p:sp>
        <p:nvSpPr>
          <p:cNvPr id="242691" name="Rectangle 4"/>
          <p:cNvSpPr>
            <a:spLocks noChangeArrowheads="1"/>
          </p:cNvSpPr>
          <p:nvPr/>
        </p:nvSpPr>
        <p:spPr bwMode="blackWhite">
          <a:xfrm>
            <a:off x="1117600" y="600075"/>
            <a:ext cx="6427788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한 개의 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TABLE </a:t>
            </a: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조회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662" name="Rectangle 6"/>
          <p:cNvSpPr>
            <a:spLocks noChangeArrowheads="1"/>
          </p:cNvSpPr>
          <p:nvPr/>
        </p:nvSpPr>
        <p:spPr bwMode="blackWhite">
          <a:xfrm>
            <a:off x="1119188" y="1282700"/>
            <a:ext cx="12091987" cy="8558213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4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'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대흥동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'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의 우편번호를 조회</a:t>
            </a:r>
          </a:p>
          <a:p>
            <a:pPr defTabSz="282575">
              <a:lnSpc>
                <a:spcPct val="120000"/>
              </a:lnSpc>
              <a:buFont typeface="Wingdings" pitchFamily="2" charset="2"/>
              <a:buChar char="l"/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우편번호 테이블은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ziptb</a:t>
            </a: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2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LIKE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문은 중간글자나 한두 글자만으로 해당 내용을 찾는 조건으로 </a:t>
            </a:r>
          </a:p>
          <a:p>
            <a:pPr defTabSz="282575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 사용</a:t>
            </a:r>
            <a:endParaRPr lang="ko-KR" altLang="en-US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>
              <a:defRPr/>
            </a:pP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SELECT ZIPCODE                          AS "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우편번호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>
              <a:latin typeface="굴림체" pitchFamily="49" charset="-127"/>
              <a:ea typeface="굴림체" pitchFamily="49" charset="-127"/>
            </a:endParaRPr>
          </a:p>
          <a:p>
            <a:pPr>
              <a:defRPr/>
            </a:pP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     , SIDO || ' ' || GUGUN || ' ' || DONG AS "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주소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>
              <a:latin typeface="굴림체" pitchFamily="49" charset="-127"/>
              <a:ea typeface="굴림체" pitchFamily="49" charset="-127"/>
            </a:endParaRPr>
          </a:p>
          <a:p>
            <a:pPr>
              <a:defRPr/>
            </a:pP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     , BUNJI                            AS "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번지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>
              <a:latin typeface="굴림체" pitchFamily="49" charset="-127"/>
              <a:ea typeface="굴림체" pitchFamily="49" charset="-127"/>
            </a:endParaRPr>
          </a:p>
          <a:p>
            <a:pPr>
              <a:defRPr/>
            </a:pP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FROM   ZIPTB </a:t>
            </a:r>
          </a:p>
          <a:p>
            <a:pPr>
              <a:defRPr/>
            </a:pP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WHERE  DONG LIKE '%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대흥동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%';</a:t>
            </a:r>
            <a:endParaRPr lang="en-US" altLang="ko-KR" sz="2000">
              <a:solidFill>
                <a:srgbClr val="800000"/>
              </a:solidFill>
              <a:latin typeface="굴림체" pitchFamily="49" charset="-127"/>
              <a:ea typeface="굴림체" pitchFamily="49" charset="-127"/>
            </a:endParaRPr>
          </a:p>
          <a:p>
            <a:pPr algn="ctr" defTabSz="282575">
              <a:lnSpc>
                <a:spcPct val="120000"/>
              </a:lnSpc>
              <a:buFont typeface="Wingdings" pitchFamily="2" charset="2"/>
              <a:buChar char="l"/>
              <a:defRPr/>
            </a:pPr>
            <a:endParaRPr lang="en-US" altLang="ko-KR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2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본인의 주거지 우편번호  확인</a:t>
            </a:r>
          </a:p>
          <a:p>
            <a:pPr defTabSz="282575">
              <a:lnSpc>
                <a:spcPct val="120000"/>
              </a:lnSpc>
              <a:buFont typeface="Wingdings" pitchFamily="2" charset="2"/>
              <a:buChar char="l"/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20000"/>
              </a:lnSpc>
              <a:buFont typeface="Wingdings" pitchFamily="2" charset="2"/>
              <a:buChar char="l"/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20000"/>
              </a:lnSpc>
              <a:buFont typeface="Wingdings" pitchFamily="2" charset="2"/>
              <a:buChar char="l"/>
              <a:defRPr/>
            </a:pPr>
            <a:endParaRPr lang="ko-KR" altLang="en-US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20000"/>
              </a:lnSpc>
              <a:buFont typeface="Wingdings" pitchFamily="2" charset="2"/>
              <a:buChar char="l"/>
              <a:defRPr/>
            </a:pPr>
            <a:endParaRPr lang="ko-KR" altLang="en-US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20000"/>
              </a:lnSpc>
              <a:buFont typeface="Wingdings" pitchFamily="2" charset="2"/>
              <a:buChar char="l"/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243715" name="Rectangle 14"/>
          <p:cNvSpPr>
            <a:spLocks noChangeArrowheads="1"/>
          </p:cNvSpPr>
          <p:nvPr/>
        </p:nvSpPr>
        <p:spPr bwMode="blackWhite">
          <a:xfrm>
            <a:off x="1117600" y="600075"/>
            <a:ext cx="6427788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한 개의 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TABLE </a:t>
            </a: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조회</a:t>
            </a:r>
          </a:p>
        </p:txBody>
      </p:sp>
      <p:sp>
        <p:nvSpPr>
          <p:cNvPr id="243716" name="TextBox 3"/>
          <p:cNvSpPr txBox="1">
            <a:spLocks noChangeArrowheads="1"/>
          </p:cNvSpPr>
          <p:nvPr/>
        </p:nvSpPr>
        <p:spPr bwMode="auto">
          <a:xfrm>
            <a:off x="5256213" y="6761163"/>
            <a:ext cx="6908800" cy="1630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SELECT ZIPCODE                          AS "</a:t>
            </a:r>
            <a:r>
              <a:rPr lang="ko-KR" altLang="en-US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우편번호</a:t>
            </a:r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, SIDO || ' ' || GUGUN || ' ' || DONG AS "</a:t>
            </a:r>
            <a:r>
              <a:rPr lang="ko-KR" altLang="en-US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주소</a:t>
            </a:r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, BUNJI                            AS "</a:t>
            </a:r>
            <a:r>
              <a:rPr lang="ko-KR" altLang="en-US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번지</a:t>
            </a:r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FROM   ZIPTB </a:t>
            </a:r>
          </a:p>
          <a:p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WHERE  DONG LIKE '%</a:t>
            </a:r>
            <a:r>
              <a:rPr lang="ko-KR" altLang="en-US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한솔동</a:t>
            </a:r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%';</a:t>
            </a:r>
            <a:endParaRPr lang="ko-KR" altLang="en-US" sz="2000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716" name="Rectangle 4"/>
          <p:cNvSpPr>
            <a:spLocks noChangeArrowheads="1"/>
          </p:cNvSpPr>
          <p:nvPr/>
        </p:nvSpPr>
        <p:spPr bwMode="blackWhite">
          <a:xfrm>
            <a:off x="1117600" y="1200150"/>
            <a:ext cx="12090400" cy="9121775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4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상품마스터에서 판매가가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200,000</a:t>
            </a:r>
            <a:r>
              <a:rPr lang="ko-KR" altLang="en-US" sz="2000" err="1">
                <a:latin typeface="HY중고딕" pitchFamily="18" charset="-127"/>
                <a:ea typeface="굴림체" pitchFamily="49" charset="-127"/>
              </a:rPr>
              <a:t>원에서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400,000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원 사이에 </a:t>
            </a:r>
          </a:p>
          <a:p>
            <a:pPr defTabSz="282575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 있는 상품을 판매가가 높은 순서로 조회</a:t>
            </a:r>
          </a:p>
          <a:p>
            <a:pPr>
              <a:defRPr/>
            </a:pP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endParaRPr lang="en-US" altLang="ko-KR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>
              <a:defRPr/>
            </a:pPr>
            <a:endParaRPr lang="en-US" altLang="ko-KR" sz="2000">
              <a:solidFill>
                <a:srgbClr val="800000"/>
              </a:solidFill>
              <a:latin typeface="굴림체" pitchFamily="49" charset="-127"/>
              <a:ea typeface="굴림체" pitchFamily="49" charset="-127"/>
            </a:endParaRPr>
          </a:p>
          <a:p>
            <a:pPr>
              <a:defRPr/>
            </a:pPr>
            <a:endParaRPr lang="en-US" altLang="ko-KR" sz="2000">
              <a:solidFill>
                <a:srgbClr val="800000"/>
              </a:solidFill>
              <a:latin typeface="굴림체" pitchFamily="49" charset="-127"/>
              <a:ea typeface="굴림체" pitchFamily="49" charset="-127"/>
            </a:endParaRPr>
          </a:p>
          <a:p>
            <a:pPr>
              <a:defRPr/>
            </a:pPr>
            <a:endParaRPr lang="en-US" altLang="ko-KR" sz="2000">
              <a:solidFill>
                <a:srgbClr val="800000"/>
              </a:solidFill>
              <a:latin typeface="굴림체" pitchFamily="49" charset="-127"/>
              <a:ea typeface="굴림체" pitchFamily="49" charset="-127"/>
            </a:endParaRPr>
          </a:p>
          <a:p>
            <a:pPr>
              <a:defRPr/>
            </a:pPr>
            <a:endParaRPr lang="en-US" altLang="ko-KR" sz="2000">
              <a:solidFill>
                <a:srgbClr val="800000"/>
              </a:solidFill>
              <a:latin typeface="굴림체" pitchFamily="49" charset="-127"/>
              <a:ea typeface="굴림체" pitchFamily="49" charset="-127"/>
            </a:endParaRPr>
          </a:p>
          <a:p>
            <a:pPr>
              <a:defRPr/>
            </a:pPr>
            <a:endParaRPr lang="en-US" altLang="ko-KR" sz="2000">
              <a:solidFill>
                <a:srgbClr val="800000"/>
              </a:solidFill>
              <a:latin typeface="굴림체" pitchFamily="49" charset="-127"/>
              <a:ea typeface="굴림체" pitchFamily="49" charset="-127"/>
            </a:endParaRPr>
          </a:p>
          <a:p>
            <a:pPr>
              <a:defRPr/>
            </a:pPr>
            <a:endParaRPr lang="en-US" altLang="ko-KR" sz="2000">
              <a:solidFill>
                <a:srgbClr val="800000"/>
              </a:solidFill>
              <a:latin typeface="굴림체" pitchFamily="49" charset="-127"/>
              <a:ea typeface="굴림체" pitchFamily="49" charset="-127"/>
            </a:endParaRPr>
          </a:p>
          <a:p>
            <a:pPr>
              <a:defRPr/>
            </a:pPr>
            <a:endParaRPr lang="en-US" altLang="ko-KR" sz="2000">
              <a:solidFill>
                <a:srgbClr val="800000"/>
              </a:solidFill>
              <a:latin typeface="굴림체" pitchFamily="49" charset="-127"/>
              <a:ea typeface="굴림체" pitchFamily="49" charset="-127"/>
            </a:endParaRPr>
          </a:p>
          <a:p>
            <a:pPr defTabSz="282575">
              <a:lnSpc>
                <a:spcPct val="110000"/>
              </a:lnSpc>
              <a:buFont typeface="Wingdings" pitchFamily="2" charset="2"/>
              <a:buChar char="l"/>
              <a:defRPr/>
            </a:pPr>
            <a:endParaRPr lang="en-US" altLang="ko-KR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2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어떤 범위의 </a:t>
            </a:r>
            <a:r>
              <a:rPr lang="ko-KR" altLang="en-US" sz="2000" err="1">
                <a:latin typeface="HY중고딕" pitchFamily="18" charset="-127"/>
                <a:ea typeface="굴림체" pitchFamily="49" charset="-127"/>
              </a:rPr>
              <a:t>조건시에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보통 부등호를 자주 사용한다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.</a:t>
            </a:r>
          </a:p>
          <a:p>
            <a:pPr defTabSz="282575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여러 경우 중 </a:t>
            </a:r>
            <a:r>
              <a:rPr lang="ko-KR" altLang="en-US" sz="2000" err="1">
                <a:latin typeface="HY중고딕" pitchFamily="18" charset="-127"/>
                <a:ea typeface="굴림체" pitchFamily="49" charset="-127"/>
              </a:rPr>
              <a:t>범위사이의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조건이라면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 BETWEEN ~ AND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를 </a:t>
            </a:r>
          </a:p>
          <a:p>
            <a:pPr defTabSz="282575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 사용함으로써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SQL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문이 간결해진다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.</a:t>
            </a:r>
          </a:p>
          <a:p>
            <a:pPr defTabSz="282575"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  </a:t>
            </a:r>
          </a:p>
          <a:p>
            <a:pPr defTabSz="282575">
              <a:defRPr/>
            </a:pPr>
            <a:endParaRPr lang="en-US" altLang="ko-KR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244739" name="Rectangle 5"/>
          <p:cNvSpPr>
            <a:spLocks noChangeArrowheads="1"/>
          </p:cNvSpPr>
          <p:nvPr/>
        </p:nvSpPr>
        <p:spPr bwMode="blackWhite">
          <a:xfrm>
            <a:off x="1117600" y="600075"/>
            <a:ext cx="6427788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한 개의 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TABLE </a:t>
            </a: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조회</a:t>
            </a:r>
          </a:p>
        </p:txBody>
      </p:sp>
      <p:sp>
        <p:nvSpPr>
          <p:cNvPr id="244740" name="TextBox 3"/>
          <p:cNvSpPr txBox="1">
            <a:spLocks noChangeArrowheads="1"/>
          </p:cNvSpPr>
          <p:nvPr/>
        </p:nvSpPr>
        <p:spPr bwMode="auto">
          <a:xfrm>
            <a:off x="7777163" y="3168650"/>
            <a:ext cx="4883150" cy="2246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SELECT   PROD_ID        AS "</a:t>
            </a:r>
            <a:r>
              <a:rPr lang="ko-KR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상품코드</a:t>
            </a: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>
              <a:solidFill>
                <a:srgbClr val="800000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    ,   PROD_NAME      AS "</a:t>
            </a:r>
            <a:r>
              <a:rPr lang="ko-KR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상품명</a:t>
            </a: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>
              <a:solidFill>
                <a:srgbClr val="800000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    ,   PROD_SALE      AS "</a:t>
            </a:r>
            <a:r>
              <a:rPr lang="ko-KR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판매가</a:t>
            </a: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>
              <a:solidFill>
                <a:srgbClr val="800000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FROM     PROD</a:t>
            </a:r>
          </a:p>
          <a:p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WHERE    PROD_SALE &gt;= 200000</a:t>
            </a:r>
          </a:p>
          <a:p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AND      PROD_SALE &lt;= 400000</a:t>
            </a:r>
          </a:p>
          <a:p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ORDER BY PROD_SALE DESC;</a:t>
            </a:r>
            <a:endParaRPr lang="ko-KR" altLang="en-US" sz="2000">
              <a:solidFill>
                <a:srgbClr val="800000"/>
              </a:solidFill>
              <a:latin typeface="HY중고딕" pitchFamily="18" charset="-127"/>
            </a:endParaRPr>
          </a:p>
        </p:txBody>
      </p:sp>
      <p:sp>
        <p:nvSpPr>
          <p:cNvPr id="244741" name="TextBox 4"/>
          <p:cNvSpPr txBox="1">
            <a:spLocks noChangeArrowheads="1"/>
          </p:cNvSpPr>
          <p:nvPr/>
        </p:nvSpPr>
        <p:spPr bwMode="auto">
          <a:xfrm>
            <a:off x="6696075" y="7345363"/>
            <a:ext cx="5757863" cy="1938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SELECT   PROD_ID        AS "</a:t>
            </a:r>
            <a:r>
              <a:rPr lang="ko-KR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상품코드</a:t>
            </a: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>
              <a:solidFill>
                <a:srgbClr val="800000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    ,   PROD_NAME      AS "</a:t>
            </a:r>
            <a:r>
              <a:rPr lang="ko-KR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상품명</a:t>
            </a: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>
              <a:solidFill>
                <a:srgbClr val="800000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    ,   PROD_SALE      AS "</a:t>
            </a:r>
            <a:r>
              <a:rPr lang="ko-KR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판매가</a:t>
            </a: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>
              <a:solidFill>
                <a:srgbClr val="800000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FROM     PROD</a:t>
            </a:r>
          </a:p>
          <a:p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WHERE    PROD_SALE BETWEEN 200000 AND 400000</a:t>
            </a:r>
          </a:p>
          <a:p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ORDER BY PROD_SALE DESC;</a:t>
            </a:r>
            <a:endParaRPr lang="ko-KR" altLang="en-US" sz="2000">
              <a:solidFill>
                <a:srgbClr val="800000"/>
              </a:solidFill>
              <a:latin typeface="굴림체" pitchFamily="49" charset="-127"/>
              <a:ea typeface="굴림체" pitchFamily="49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62" name="Rectangle 2"/>
          <p:cNvSpPr>
            <a:spLocks noChangeArrowheads="1"/>
          </p:cNvSpPr>
          <p:nvPr/>
        </p:nvSpPr>
        <p:spPr bwMode="blackWhite">
          <a:xfrm>
            <a:off x="1117600" y="600075"/>
            <a:ext cx="6427788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ko-KR" altLang="en-US" sz="2000" smtClean="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테이블 조인</a:t>
            </a:r>
            <a:r>
              <a:rPr lang="en-US" altLang="ko-KR" sz="2000" smtClean="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(TABLE JOIN)</a:t>
            </a:r>
            <a:endParaRPr lang="en-US" altLang="ko-KR" sz="2000">
              <a:solidFill>
                <a:srgbClr val="000066"/>
              </a:solidFill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420886" name="Rectangle 22"/>
          <p:cNvSpPr>
            <a:spLocks noChangeArrowheads="1"/>
          </p:cNvSpPr>
          <p:nvPr/>
        </p:nvSpPr>
        <p:spPr bwMode="blackWhite">
          <a:xfrm>
            <a:off x="1117600" y="1296988"/>
            <a:ext cx="12090400" cy="1835150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1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RDB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의 핵심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Char char="l"/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 err="1">
                <a:latin typeface="HY중고딕" pitchFamily="18" charset="-127"/>
                <a:ea typeface="굴림체" pitchFamily="49" charset="-127"/>
              </a:rPr>
              <a:t>관계형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DB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의 가장 큰 장점은 많은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TABLE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을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JOIN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하여 원하는 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None/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 결과를 도출하는데 있다</a:t>
            </a:r>
          </a:p>
        </p:txBody>
      </p:sp>
      <p:graphicFrame>
        <p:nvGraphicFramePr>
          <p:cNvPr id="1251381" name="Group 5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4910778"/>
              </p:ext>
            </p:extLst>
          </p:nvPr>
        </p:nvGraphicFramePr>
        <p:xfrm>
          <a:off x="792163" y="3313113"/>
          <a:ext cx="12144595" cy="6421300"/>
        </p:xfrm>
        <a:graphic>
          <a:graphicData uri="http://schemas.openxmlformats.org/drawingml/2006/table">
            <a:tbl>
              <a:tblPr/>
              <a:tblGrid>
                <a:gridCol w="39789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816563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Join </a:t>
                      </a:r>
                      <a:r>
                        <a:rPr kumimoji="1" lang="ko-KR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종류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설 명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2568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Cartesian Product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모든 가능한 행들의 조합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40864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800" b="1" i="0" u="none" strike="noStrike" cap="none" normalizeH="0" baseline="0" err="1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Equi</a:t>
                      </a: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Join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조건이 일치하는 </a:t>
                      </a:r>
                      <a:r>
                        <a:rPr kumimoji="1" lang="ko-KR" altLang="en-US" sz="2800" b="1" i="0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컬럼을</a:t>
                      </a:r>
                      <a:r>
                        <a:rPr kumimoji="1" lang="ko-KR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</a:t>
                      </a:r>
                      <a:r>
                        <a:rPr kumimoji="1" lang="ko-KR" altLang="en-US" sz="2800" b="1" i="0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매칭</a:t>
                      </a: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(</a:t>
                      </a:r>
                      <a:r>
                        <a:rPr kumimoji="1" lang="ko-KR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주로 </a:t>
                      </a: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PK </a:t>
                      </a:r>
                      <a:r>
                        <a:rPr kumimoji="1" lang="ko-KR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와 </a:t>
                      </a: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FK)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( Simple Join)=</a:t>
                      </a:r>
                      <a:r>
                        <a:rPr kumimoji="1" lang="ko-KR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내부조인</a:t>
                      </a: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(INNER JOIN)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04181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Non-</a:t>
                      </a:r>
                      <a:r>
                        <a:rPr kumimoji="1" lang="en-US" altLang="ko-KR" sz="2800" b="1" i="0" u="none" strike="noStrike" cap="none" normalizeH="0" baseline="0" err="1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Equi</a:t>
                      </a: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Join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800" b="1" i="0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조건절에서</a:t>
                      </a:r>
                      <a:r>
                        <a:rPr kumimoji="1" lang="ko-KR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</a:t>
                      </a: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JOIN </a:t>
                      </a:r>
                      <a:r>
                        <a:rPr kumimoji="1" lang="ko-KR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조건이 </a:t>
                      </a: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'='</a:t>
                      </a:r>
                      <a:r>
                        <a:rPr kumimoji="1" lang="ko-KR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이 아닌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다른 연산기호로 주어지는 경우</a:t>
                      </a:r>
                      <a:endParaRPr kumimoji="1" lang="en-US" altLang="ko-KR" sz="2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('&lt;', BETWEEN a AND b)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328149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Outer Join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조건이 일치하지 않더라도 모든 행들을 검색하고자 할 때 사용</a:t>
                      </a: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, (+) </a:t>
                      </a:r>
                      <a:r>
                        <a:rPr kumimoji="1" lang="ko-KR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로 표시한다</a:t>
                      </a: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.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593224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Self Join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한 테이블 내에서 </a:t>
                      </a: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Join </a:t>
                      </a:r>
                      <a:r>
                        <a:rPr kumimoji="1" lang="ko-KR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하는 경우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5" name="포인트가 5개인 별 4"/>
          <p:cNvSpPr/>
          <p:nvPr/>
        </p:nvSpPr>
        <p:spPr bwMode="auto">
          <a:xfrm>
            <a:off x="2548069" y="5328667"/>
            <a:ext cx="360040" cy="360040"/>
          </a:xfrm>
          <a:prstGeom prst="star5">
            <a:avLst/>
          </a:prstGeom>
          <a:solidFill>
            <a:srgbClr val="FF0066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휴먼둥근고딕" pitchFamily="2" charset="-127"/>
            </a:endParaRPr>
          </a:p>
        </p:txBody>
      </p:sp>
      <p:sp>
        <p:nvSpPr>
          <p:cNvPr id="6" name="포인트가 5개인 별 5"/>
          <p:cNvSpPr/>
          <p:nvPr/>
        </p:nvSpPr>
        <p:spPr bwMode="auto">
          <a:xfrm>
            <a:off x="2906853" y="5328667"/>
            <a:ext cx="360040" cy="360040"/>
          </a:xfrm>
          <a:prstGeom prst="star5">
            <a:avLst/>
          </a:prstGeom>
          <a:solidFill>
            <a:srgbClr val="FF0066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휴먼둥근고딕" pitchFamily="2" charset="-127"/>
            </a:endParaRPr>
          </a:p>
        </p:txBody>
      </p:sp>
      <p:sp>
        <p:nvSpPr>
          <p:cNvPr id="7" name="포인트가 5개인 별 6"/>
          <p:cNvSpPr/>
          <p:nvPr/>
        </p:nvSpPr>
        <p:spPr bwMode="auto">
          <a:xfrm>
            <a:off x="3266893" y="5328667"/>
            <a:ext cx="360040" cy="360040"/>
          </a:xfrm>
          <a:prstGeom prst="star5">
            <a:avLst/>
          </a:prstGeom>
          <a:solidFill>
            <a:srgbClr val="FF0066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휴먼둥근고딕" pitchFamily="2" charset="-127"/>
            </a:endParaRPr>
          </a:p>
        </p:txBody>
      </p:sp>
      <p:sp>
        <p:nvSpPr>
          <p:cNvPr id="8" name="포인트가 5개인 별 7"/>
          <p:cNvSpPr/>
          <p:nvPr/>
        </p:nvSpPr>
        <p:spPr bwMode="auto">
          <a:xfrm>
            <a:off x="2728089" y="8280995"/>
            <a:ext cx="360040" cy="360040"/>
          </a:xfrm>
          <a:prstGeom prst="star5">
            <a:avLst/>
          </a:prstGeom>
          <a:solidFill>
            <a:srgbClr val="FF0066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휴먼둥근고딕" pitchFamily="2" charset="-127"/>
            </a:endParaRPr>
          </a:p>
        </p:txBody>
      </p:sp>
      <p:sp>
        <p:nvSpPr>
          <p:cNvPr id="9" name="포인트가 5개인 별 8"/>
          <p:cNvSpPr/>
          <p:nvPr/>
        </p:nvSpPr>
        <p:spPr bwMode="auto">
          <a:xfrm>
            <a:off x="3086873" y="8280995"/>
            <a:ext cx="360040" cy="360040"/>
          </a:xfrm>
          <a:prstGeom prst="star5">
            <a:avLst/>
          </a:prstGeom>
          <a:solidFill>
            <a:srgbClr val="FF0066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휴먼둥근고딕" pitchFamily="2" charset="-127"/>
            </a:endParaRPr>
          </a:p>
        </p:txBody>
      </p:sp>
      <p:sp>
        <p:nvSpPr>
          <p:cNvPr id="10" name="포인트가 5개인 별 9"/>
          <p:cNvSpPr/>
          <p:nvPr/>
        </p:nvSpPr>
        <p:spPr bwMode="auto">
          <a:xfrm>
            <a:off x="3446913" y="8280995"/>
            <a:ext cx="360040" cy="360040"/>
          </a:xfrm>
          <a:prstGeom prst="star5">
            <a:avLst/>
          </a:prstGeom>
          <a:solidFill>
            <a:srgbClr val="FF0066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휴먼둥근고딕" pitchFamily="2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순서도: 자기 디스크 5"/>
          <p:cNvSpPr/>
          <p:nvPr/>
        </p:nvSpPr>
        <p:spPr bwMode="auto">
          <a:xfrm>
            <a:off x="1440260" y="288108"/>
            <a:ext cx="4248472" cy="4282583"/>
          </a:xfrm>
          <a:prstGeom prst="flowChartMagneticDisk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320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한준호</a:t>
            </a:r>
            <a:endParaRPr lang="en-US" altLang="ko-KR" sz="3200" smtClean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altLang="ko-KR" sz="3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HY견고딕" pitchFamily="18" charset="-127"/>
              <a:ea typeface="HY견고딕" pitchFamily="18" charset="-127"/>
            </a:endParaRPr>
          </a:p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320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송선영</a:t>
            </a:r>
            <a:r>
              <a:rPr lang="en-US" altLang="ko-KR" sz="320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, </a:t>
            </a:r>
            <a:r>
              <a:rPr lang="ko-KR" altLang="en-US" sz="320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오동규</a:t>
            </a:r>
            <a:r>
              <a:rPr lang="en-US" altLang="ko-KR" sz="320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, </a:t>
            </a:r>
            <a:r>
              <a:rPr lang="ko-KR" altLang="en-US" sz="3200" err="1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방한별</a:t>
            </a:r>
            <a:r>
              <a:rPr lang="en-US" altLang="ko-KR" sz="320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,</a:t>
            </a:r>
          </a:p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3200" b="1" i="0" u="none" strike="noStrike" cap="none" normalizeH="0" baseline="0" err="1" smtClean="0">
                <a:ln>
                  <a:noFill/>
                </a:ln>
                <a:solidFill>
                  <a:schemeClr val="tx1"/>
                </a:solidFill>
                <a:effectLst/>
                <a:latin typeface="HY견고딕" pitchFamily="18" charset="-127"/>
                <a:ea typeface="HY견고딕" pitchFamily="18" charset="-127"/>
              </a:rPr>
              <a:t>정홍</a:t>
            </a:r>
            <a:r>
              <a:rPr kumimoji="1" lang="ko-KR" altLang="en-US" sz="3200" b="1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HY견고딕" pitchFamily="18" charset="-127"/>
                <a:ea typeface="HY견고딕" pitchFamily="18" charset="-127"/>
              </a:rPr>
              <a:t>익</a:t>
            </a:r>
            <a:endParaRPr kumimoji="1" lang="ko-KR" altLang="en-US" sz="3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7" name="순서도: 자기 디스크 6"/>
          <p:cNvSpPr/>
          <p:nvPr/>
        </p:nvSpPr>
        <p:spPr bwMode="auto">
          <a:xfrm>
            <a:off x="7992988" y="288107"/>
            <a:ext cx="4248472" cy="4282583"/>
          </a:xfrm>
          <a:prstGeom prst="flowChartMagneticDisk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320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정소연</a:t>
            </a:r>
            <a:endParaRPr lang="en-US" altLang="ko-KR" sz="3200" smtClean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altLang="ko-KR" sz="3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HY견고딕" pitchFamily="18" charset="-127"/>
              <a:ea typeface="HY견고딕" pitchFamily="18" charset="-127"/>
            </a:endParaRPr>
          </a:p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32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HY견고딕" pitchFamily="18" charset="-127"/>
                <a:ea typeface="HY견고딕" pitchFamily="18" charset="-127"/>
              </a:rPr>
              <a:t>서희정</a:t>
            </a:r>
            <a:r>
              <a:rPr kumimoji="1" lang="en-US" altLang="ko-KR" sz="32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HY견고딕" pitchFamily="18" charset="-127"/>
                <a:ea typeface="HY견고딕" pitchFamily="18" charset="-127"/>
              </a:rPr>
              <a:t>, </a:t>
            </a:r>
            <a:r>
              <a:rPr kumimoji="1" lang="ko-KR" altLang="en-US" sz="32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HY견고딕" pitchFamily="18" charset="-127"/>
                <a:ea typeface="HY견고딕" pitchFamily="18" charset="-127"/>
              </a:rPr>
              <a:t>류은주</a:t>
            </a:r>
            <a:r>
              <a:rPr kumimoji="1" lang="en-US" altLang="ko-KR" sz="32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HY견고딕" pitchFamily="18" charset="-127"/>
                <a:ea typeface="HY견고딕" pitchFamily="18" charset="-127"/>
              </a:rPr>
              <a:t>, </a:t>
            </a:r>
            <a:r>
              <a:rPr lang="ko-KR" altLang="en-US" sz="3200" err="1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정홍익</a:t>
            </a:r>
            <a:endParaRPr kumimoji="1" lang="en-US" altLang="ko-KR" sz="3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HY견고딕" pitchFamily="18" charset="-127"/>
              <a:ea typeface="HY견고딕" pitchFamily="18" charset="-127"/>
            </a:endParaRP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3919380"/>
              </p:ext>
            </p:extLst>
          </p:nvPr>
        </p:nvGraphicFramePr>
        <p:xfrm>
          <a:off x="6840860" y="4320555"/>
          <a:ext cx="5088632" cy="57912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54431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4431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3200" smtClean="0"/>
                        <a:t>한준호</a:t>
                      </a:r>
                      <a:endParaRPr lang="ko-KR" altLang="en-US" sz="3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3200" smtClean="0"/>
                        <a:t>정소연</a:t>
                      </a:r>
                      <a:endParaRPr lang="ko-KR" altLang="en-US" sz="3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320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송선영</a:t>
                      </a:r>
                      <a:endParaRPr lang="ko-KR" altLang="en-US" sz="3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1" lang="ko-KR" altLang="en-US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</a:rPr>
                        <a:t>서희정</a:t>
                      </a:r>
                      <a:endParaRPr lang="ko-KR" altLang="en-US" sz="3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320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송선영</a:t>
                      </a:r>
                      <a:endParaRPr lang="ko-KR" altLang="en-US" sz="3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1" lang="ko-KR" altLang="en-US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</a:rPr>
                        <a:t>류은주</a:t>
                      </a:r>
                      <a:endParaRPr lang="ko-KR" altLang="en-US" sz="3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320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송선영</a:t>
                      </a:r>
                      <a:endParaRPr lang="ko-KR" altLang="en-US" sz="3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3200" err="1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정홍익</a:t>
                      </a:r>
                      <a:endParaRPr lang="ko-KR" altLang="en-US" sz="3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320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오동규</a:t>
                      </a:r>
                      <a:endParaRPr lang="ko-KR" altLang="en-US" sz="3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1" lang="ko-KR" altLang="en-US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</a:rPr>
                        <a:t>서희정</a:t>
                      </a:r>
                      <a:endParaRPr lang="ko-KR" altLang="en-US" sz="3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320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오동규</a:t>
                      </a:r>
                      <a:endParaRPr lang="ko-KR" altLang="en-US" sz="3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1" lang="ko-KR" altLang="en-US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</a:rPr>
                        <a:t>류은주</a:t>
                      </a:r>
                      <a:endParaRPr lang="ko-KR" altLang="en-US" sz="3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320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오동규</a:t>
                      </a:r>
                      <a:endParaRPr lang="ko-KR" altLang="en-US" sz="3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3200" err="1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정홍익</a:t>
                      </a:r>
                      <a:endParaRPr lang="ko-KR" altLang="en-US" sz="3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3200" err="1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방한별</a:t>
                      </a:r>
                      <a:endParaRPr lang="ko-KR" altLang="en-US" sz="3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1" lang="ko-KR" altLang="en-US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</a:rPr>
                        <a:t>서희정</a:t>
                      </a:r>
                      <a:endParaRPr lang="ko-KR" altLang="en-US" sz="3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3200" err="1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방한별</a:t>
                      </a:r>
                      <a:endParaRPr lang="ko-KR" altLang="en-US" sz="3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1" lang="ko-KR" altLang="en-US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</a:rPr>
                        <a:t>류은주</a:t>
                      </a:r>
                      <a:endParaRPr lang="ko-KR" altLang="en-US" sz="3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3200" smtClean="0"/>
                        <a:t>…</a:t>
                      </a:r>
                      <a:endParaRPr lang="ko-KR" altLang="en-US" sz="3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3200" smtClean="0"/>
                        <a:t>..</a:t>
                      </a:r>
                      <a:endParaRPr lang="ko-KR" altLang="en-US" sz="3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864196" y="5832723"/>
            <a:ext cx="536076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err="1" smtClean="0"/>
              <a:t>Cartessian</a:t>
            </a:r>
            <a:r>
              <a:rPr lang="en-US" altLang="ko-KR" sz="4400" smtClean="0"/>
              <a:t> Product</a:t>
            </a:r>
            <a:endParaRPr lang="ko-KR" altLang="en-US" sz="4400"/>
          </a:p>
        </p:txBody>
      </p:sp>
    </p:spTree>
    <p:extLst>
      <p:ext uri="{BB962C8B-B14F-4D97-AF65-F5344CB8AC3E}">
        <p14:creationId xmlns:p14="http://schemas.microsoft.com/office/powerpoint/2010/main" val="3325486562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786" name="Rectangle 2"/>
          <p:cNvSpPr>
            <a:spLocks noChangeArrowheads="1"/>
          </p:cNvSpPr>
          <p:nvPr/>
        </p:nvSpPr>
        <p:spPr bwMode="blackWhite">
          <a:xfrm>
            <a:off x="1117600" y="600075"/>
            <a:ext cx="6427788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TABLE JOIN</a:t>
            </a:r>
          </a:p>
        </p:txBody>
      </p:sp>
      <p:sp>
        <p:nvSpPr>
          <p:cNvPr id="1389571" name="Rectangle 3"/>
          <p:cNvSpPr>
            <a:spLocks noChangeArrowheads="1"/>
          </p:cNvSpPr>
          <p:nvPr/>
        </p:nvSpPr>
        <p:spPr bwMode="blackWhite">
          <a:xfrm>
            <a:off x="1117600" y="1296988"/>
            <a:ext cx="12090400" cy="3082925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1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ANSI JOIN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None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- SQL/86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표준안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Oracle 9i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이전 버전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None/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- SQL/92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표준안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Oracle 9i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부터 지원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None/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- From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절에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Join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문을 사용하며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On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다음에 조건을 기술한다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.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None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-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표준이므로 타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DBMS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에서도 적용된다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.</a:t>
            </a:r>
          </a:p>
        </p:txBody>
      </p:sp>
      <p:graphicFrame>
        <p:nvGraphicFramePr>
          <p:cNvPr id="1389602" name="Group 34"/>
          <p:cNvGraphicFramePr>
            <a:graphicFrameLocks noGrp="1"/>
          </p:cNvGraphicFramePr>
          <p:nvPr/>
        </p:nvGraphicFramePr>
        <p:xfrm>
          <a:off x="1128713" y="4605338"/>
          <a:ext cx="12144595" cy="4319542"/>
        </p:xfrm>
        <a:graphic>
          <a:graphicData uri="http://schemas.openxmlformats.org/drawingml/2006/table">
            <a:tbl>
              <a:tblPr/>
              <a:tblGrid>
                <a:gridCol w="39789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816563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682586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Join </a:t>
                      </a:r>
                      <a:r>
                        <a:rPr kumimoji="1" lang="ko-KR" altLang="en-US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종류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설 명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8508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Cross Join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Cartesian Product </a:t>
                      </a:r>
                      <a:r>
                        <a:rPr kumimoji="1" lang="ko-KR" altLang="en-US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와 동등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58419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Natural Join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각 테이블에 동일한 이름의 </a:t>
                      </a:r>
                      <a:r>
                        <a:rPr kumimoji="1" lang="ko-KR" altLang="en-US" sz="3200" b="1" i="0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컬럼이</a:t>
                      </a:r>
                      <a:r>
                        <a:rPr kumimoji="1" lang="ko-KR" altLang="en-US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존재 할 때  자동으로 조건이 적용된다</a:t>
                      </a:r>
                      <a:r>
                        <a:rPr kumimoji="1" lang="en-US" altLang="ko-KR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.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8508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Inner Join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3200" b="1" i="0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Equi</a:t>
                      </a:r>
                      <a:r>
                        <a:rPr kumimoji="1" lang="en-US" altLang="ko-KR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Join </a:t>
                      </a:r>
                      <a:r>
                        <a:rPr kumimoji="1" lang="ko-KR" altLang="en-US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과 동등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8258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Outer Join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( Left/ Right/ Full  Outer Join )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10" name="Rectangle 2"/>
          <p:cNvSpPr>
            <a:spLocks noChangeArrowheads="1"/>
          </p:cNvSpPr>
          <p:nvPr/>
        </p:nvSpPr>
        <p:spPr bwMode="blackWhite">
          <a:xfrm>
            <a:off x="1117600" y="600075"/>
            <a:ext cx="6427788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TABLE JOIN</a:t>
            </a:r>
          </a:p>
        </p:txBody>
      </p:sp>
      <p:sp>
        <p:nvSpPr>
          <p:cNvPr id="1386500" name="Rectangle 4"/>
          <p:cNvSpPr>
            <a:spLocks noChangeArrowheads="1"/>
          </p:cNvSpPr>
          <p:nvPr/>
        </p:nvSpPr>
        <p:spPr bwMode="blackWhite">
          <a:xfrm>
            <a:off x="1119188" y="2000250"/>
            <a:ext cx="12091987" cy="4987925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10000"/>
              </a:lnSpc>
              <a:buFontTx/>
              <a:buChar char="-"/>
              <a:defRPr/>
            </a:pP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400">
                <a:latin typeface="HY중고딕" pitchFamily="18" charset="-127"/>
                <a:ea typeface="굴림체" pitchFamily="49" charset="-127"/>
              </a:rPr>
              <a:t>다수개의 </a:t>
            </a: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Table</a:t>
            </a:r>
            <a:r>
              <a:rPr lang="ko-KR" altLang="en-US" sz="2400">
                <a:latin typeface="HY중고딕" pitchFamily="18" charset="-127"/>
                <a:ea typeface="굴림체" pitchFamily="49" charset="-127"/>
              </a:rPr>
              <a:t>로부터 조합된 결과가 발생한다</a:t>
            </a: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. ( n * m )</a:t>
            </a:r>
          </a:p>
          <a:p>
            <a:pPr defTabSz="282575">
              <a:lnSpc>
                <a:spcPct val="110000"/>
              </a:lnSpc>
              <a:buFontTx/>
              <a:buChar char="-"/>
              <a:defRPr/>
            </a:pP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400">
                <a:latin typeface="HY중고딕" pitchFamily="18" charset="-127"/>
                <a:ea typeface="굴림체" pitchFamily="49" charset="-127"/>
              </a:rPr>
              <a:t>모든 행</a:t>
            </a: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400">
                <a:latin typeface="HY중고딕" pitchFamily="18" charset="-127"/>
                <a:ea typeface="굴림체" pitchFamily="49" charset="-127"/>
              </a:rPr>
              <a:t>모든 </a:t>
            </a:r>
            <a:r>
              <a:rPr lang="ko-KR" altLang="en-US" sz="2400" err="1">
                <a:latin typeface="HY중고딕" pitchFamily="18" charset="-127"/>
                <a:ea typeface="굴림체" pitchFamily="49" charset="-127"/>
              </a:rPr>
              <a:t>컬럼이</a:t>
            </a:r>
            <a:r>
              <a:rPr lang="ko-KR" altLang="en-US" sz="2400">
                <a:latin typeface="HY중고딕" pitchFamily="18" charset="-127"/>
                <a:ea typeface="굴림체" pitchFamily="49" charset="-127"/>
              </a:rPr>
              <a:t> 조합된다</a:t>
            </a: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.</a:t>
            </a:r>
          </a:p>
          <a:p>
            <a:pPr defTabSz="282575">
              <a:lnSpc>
                <a:spcPct val="110000"/>
              </a:lnSpc>
              <a:defRPr/>
            </a:pP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400">
                <a:latin typeface="HY중고딕" pitchFamily="18" charset="-127"/>
                <a:ea typeface="굴림체" pitchFamily="49" charset="-127"/>
              </a:rPr>
              <a:t>특별한 목적 이외에는 사용되는 경우가  거의 없다</a:t>
            </a: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.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None/>
              <a:defRPr/>
            </a:pP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400">
                <a:latin typeface="HY중고딕" pitchFamily="18" charset="-127"/>
                <a:ea typeface="굴림체" pitchFamily="49" charset="-127"/>
              </a:rPr>
              <a:t>조인조건을 잘못 주었을 때도 </a:t>
            </a: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Cartesian Product </a:t>
            </a:r>
            <a:r>
              <a:rPr lang="ko-KR" altLang="en-US" sz="2400">
                <a:latin typeface="HY중고딕" pitchFamily="18" charset="-127"/>
                <a:ea typeface="굴림체" pitchFamily="49" charset="-127"/>
              </a:rPr>
              <a:t>가 발생한다</a:t>
            </a: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.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None/>
              <a:defRPr/>
            </a:pPr>
            <a:endParaRPr lang="en-US" altLang="ko-KR" sz="24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10000"/>
              </a:lnSpc>
              <a:buFont typeface="Wingdings" pitchFamily="2" charset="2"/>
              <a:buChar char="l"/>
              <a:defRPr/>
            </a:pP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 SELECT  *  FROM LPROD, PROD;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Char char="l"/>
              <a:defRPr/>
            </a:pPr>
            <a:endParaRPr lang="en-US" altLang="ko-KR" sz="2400"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10000"/>
              </a:lnSpc>
              <a:buFont typeface="Wingdings" pitchFamily="2" charset="2"/>
              <a:buChar char="l"/>
              <a:defRPr/>
            </a:pP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 SELECT  COUNT(*)   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None/>
              <a:defRPr/>
            </a:pP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      FROM LPROD, PROD, BUYER;</a:t>
            </a:r>
          </a:p>
        </p:txBody>
      </p:sp>
      <p:grpSp>
        <p:nvGrpSpPr>
          <p:cNvPr id="247812" name="Group 7"/>
          <p:cNvGrpSpPr>
            <a:grpSpLocks/>
          </p:cNvGrpSpPr>
          <p:nvPr/>
        </p:nvGrpSpPr>
        <p:grpSpPr bwMode="auto">
          <a:xfrm>
            <a:off x="1147763" y="1317625"/>
            <a:ext cx="12001500" cy="568325"/>
            <a:chOff x="497" y="1200"/>
            <a:chExt cx="5200" cy="227"/>
          </a:xfrm>
        </p:grpSpPr>
        <p:sp>
          <p:nvSpPr>
            <p:cNvPr id="247814" name="Rectangle 5"/>
            <p:cNvSpPr>
              <a:spLocks noChangeArrowheads="1"/>
            </p:cNvSpPr>
            <p:nvPr/>
          </p:nvSpPr>
          <p:spPr bwMode="auto">
            <a:xfrm>
              <a:off x="497" y="1395"/>
              <a:ext cx="5200" cy="32"/>
            </a:xfrm>
            <a:prstGeom prst="rect">
              <a:avLst/>
            </a:prstGeom>
            <a:gradFill rotWithShape="0">
              <a:gsLst>
                <a:gs pos="0">
                  <a:srgbClr val="E8B354"/>
                </a:gs>
                <a:gs pos="100000">
                  <a:srgbClr val="FFFFFF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ko-KR" altLang="en-US">
                <a:latin typeface="HY중고딕" pitchFamily="18" charset="-127"/>
              </a:endParaRPr>
            </a:p>
          </p:txBody>
        </p:sp>
        <p:sp>
          <p:nvSpPr>
            <p:cNvPr id="247815" name="AutoShape 6"/>
            <p:cNvSpPr>
              <a:spLocks noChangeArrowheads="1"/>
            </p:cNvSpPr>
            <p:nvPr/>
          </p:nvSpPr>
          <p:spPr bwMode="auto">
            <a:xfrm>
              <a:off x="497" y="1200"/>
              <a:ext cx="2912" cy="227"/>
            </a:xfrm>
            <a:prstGeom prst="roundRect">
              <a:avLst>
                <a:gd name="adj" fmla="val 16667"/>
              </a:avLst>
            </a:prstGeom>
            <a:gradFill rotWithShape="0">
              <a:gsLst>
                <a:gs pos="0">
                  <a:srgbClr val="F2D5A0"/>
                </a:gs>
                <a:gs pos="100000">
                  <a:srgbClr val="FBF1DF"/>
                </a:gs>
              </a:gsLst>
              <a:path path="shape">
                <a:fillToRect l="50000" t="50000" r="50000" b="50000"/>
              </a:path>
            </a:gradFill>
            <a:ln w="317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30000"/>
                </a:lnSpc>
                <a:buFont typeface="Arial" pitchFamily="34" charset="0"/>
                <a:buNone/>
              </a:pPr>
              <a:r>
                <a:rPr lang="en-US" altLang="ko-KR">
                  <a:solidFill>
                    <a:srgbClr val="000066"/>
                  </a:solidFill>
                  <a:latin typeface="HY중고딕" pitchFamily="18" charset="-127"/>
                </a:rPr>
                <a:t>Cartesian Product / Cross Join</a:t>
              </a:r>
              <a:endParaRPr lang="en-US" altLang="ko-KR">
                <a:latin typeface="HY중고딕" pitchFamily="18" charset="-127"/>
                <a:ea typeface="굴림체" pitchFamily="49" charset="-127"/>
              </a:endParaRPr>
            </a:p>
          </p:txBody>
        </p:sp>
      </p:grpSp>
      <p:sp>
        <p:nvSpPr>
          <p:cNvPr id="1386504" name="Rectangle 8"/>
          <p:cNvSpPr>
            <a:spLocks noChangeArrowheads="1"/>
          </p:cNvSpPr>
          <p:nvPr/>
        </p:nvSpPr>
        <p:spPr bwMode="blackWhite">
          <a:xfrm>
            <a:off x="1128713" y="7440613"/>
            <a:ext cx="12091987" cy="2835275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10000"/>
              </a:lnSpc>
              <a:buFont typeface="Wingdings" pitchFamily="2" charset="2"/>
              <a:buChar char="l"/>
              <a:defRPr/>
            </a:pPr>
            <a:r>
              <a:rPr lang="en-US" altLang="ko-KR" sz="24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ANSI </a:t>
            </a:r>
            <a:r>
              <a:rPr lang="ko-KR" altLang="en-US" sz="24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형식</a:t>
            </a:r>
          </a:p>
          <a:p>
            <a:pPr defTabSz="282575">
              <a:lnSpc>
                <a:spcPct val="110000"/>
              </a:lnSpc>
              <a:buFontTx/>
              <a:buChar char="-"/>
              <a:defRPr/>
            </a:pPr>
            <a:r>
              <a:rPr lang="ko-KR" altLang="en-US" sz="2400"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SELECT  *  FROM LPROD CROSS JOIN PROD;</a:t>
            </a:r>
          </a:p>
          <a:p>
            <a:pPr defTabSz="282575">
              <a:lnSpc>
                <a:spcPct val="110000"/>
              </a:lnSpc>
              <a:buFontTx/>
              <a:buChar char="-"/>
              <a:defRPr/>
            </a:pPr>
            <a:endParaRPr lang="en-US" altLang="ko-KR" sz="2400"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10000"/>
              </a:lnSpc>
              <a:buFont typeface="Wingdings" pitchFamily="2" charset="2"/>
              <a:buNone/>
              <a:defRPr/>
            </a:pP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- SELECT  COUNT(*)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None/>
              <a:defRPr/>
            </a:pP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      FROM LPROD CROSS JOIN PROD CROSS JOIN BUYER;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834" name="Rectangle 2"/>
          <p:cNvSpPr>
            <a:spLocks noChangeArrowheads="1"/>
          </p:cNvSpPr>
          <p:nvPr/>
        </p:nvSpPr>
        <p:spPr bwMode="blackWhite">
          <a:xfrm>
            <a:off x="1117600" y="600075"/>
            <a:ext cx="6427788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TABLE JOIN</a:t>
            </a:r>
          </a:p>
        </p:txBody>
      </p:sp>
      <p:sp>
        <p:nvSpPr>
          <p:cNvPr id="1388547" name="Rectangle 3"/>
          <p:cNvSpPr>
            <a:spLocks noChangeArrowheads="1"/>
          </p:cNvSpPr>
          <p:nvPr/>
        </p:nvSpPr>
        <p:spPr bwMode="blackWhite">
          <a:xfrm>
            <a:off x="1119188" y="1997075"/>
            <a:ext cx="12091987" cy="7259638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10000"/>
              </a:lnSpc>
              <a:buFont typeface="Wingdings" pitchFamily="2" charset="2"/>
              <a:buNone/>
              <a:defRPr/>
            </a:pPr>
            <a:r>
              <a:rPr lang="en-US" altLang="ko-KR" sz="2800"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800">
                <a:latin typeface="HY중고딕" pitchFamily="18" charset="-127"/>
                <a:ea typeface="굴림체" pitchFamily="49" charset="-127"/>
              </a:rPr>
              <a:t>다수개의 </a:t>
            </a:r>
            <a:r>
              <a:rPr lang="en-US" altLang="ko-KR" sz="2800">
                <a:latin typeface="HY중고딕" pitchFamily="18" charset="-127"/>
                <a:ea typeface="굴림체" pitchFamily="49" charset="-127"/>
              </a:rPr>
              <a:t>Table</a:t>
            </a:r>
            <a:r>
              <a:rPr lang="ko-KR" altLang="en-US" sz="2800">
                <a:latin typeface="HY중고딕" pitchFamily="18" charset="-127"/>
                <a:ea typeface="굴림체" pitchFamily="49" charset="-127"/>
              </a:rPr>
              <a:t>로부터 정보를 검색하려면</a:t>
            </a:r>
            <a:r>
              <a:rPr lang="en-US" altLang="ko-KR" sz="2800">
                <a:latin typeface="HY중고딕" pitchFamily="18" charset="-127"/>
                <a:ea typeface="굴림체" pitchFamily="49" charset="-127"/>
              </a:rPr>
              <a:t>, Select</a:t>
            </a:r>
            <a:r>
              <a:rPr lang="ko-KR" altLang="en-US" sz="2800">
                <a:latin typeface="HY중고딕" pitchFamily="18" charset="-127"/>
                <a:ea typeface="굴림체" pitchFamily="49" charset="-127"/>
              </a:rPr>
              <a:t>문장의 </a:t>
            </a:r>
            <a:r>
              <a:rPr lang="en-US" altLang="ko-KR" sz="2800">
                <a:latin typeface="HY중고딕" pitchFamily="18" charset="-127"/>
                <a:ea typeface="굴림체" pitchFamily="49" charset="-127"/>
              </a:rPr>
              <a:t>From</a:t>
            </a:r>
            <a:r>
              <a:rPr lang="ko-KR" altLang="en-US" sz="2800">
                <a:latin typeface="HY중고딕" pitchFamily="18" charset="-127"/>
                <a:ea typeface="굴림체" pitchFamily="49" charset="-127"/>
              </a:rPr>
              <a:t>절에 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None/>
              <a:defRPr/>
            </a:pPr>
            <a:r>
              <a:rPr lang="ko-KR" altLang="en-US" sz="2800">
                <a:latin typeface="HY중고딕" pitchFamily="18" charset="-127"/>
                <a:ea typeface="굴림체" pitchFamily="49" charset="-127"/>
              </a:rPr>
              <a:t>   </a:t>
            </a:r>
            <a:r>
              <a:rPr lang="en-US" altLang="ko-KR" sz="2800">
                <a:latin typeface="HY중고딕" pitchFamily="18" charset="-127"/>
                <a:ea typeface="굴림체" pitchFamily="49" charset="-127"/>
              </a:rPr>
              <a:t>Table</a:t>
            </a:r>
            <a:r>
              <a:rPr lang="ko-KR" altLang="en-US" sz="2800">
                <a:latin typeface="HY중고딕" pitchFamily="18" charset="-127"/>
                <a:ea typeface="굴림체" pitchFamily="49" charset="-127"/>
              </a:rPr>
              <a:t>명들을 적고 </a:t>
            </a:r>
            <a:r>
              <a:rPr lang="en-US" altLang="ko-KR" sz="2800">
                <a:latin typeface="HY중고딕" pitchFamily="18" charset="-127"/>
                <a:ea typeface="굴림체" pitchFamily="49" charset="-127"/>
              </a:rPr>
              <a:t>Where</a:t>
            </a:r>
            <a:r>
              <a:rPr lang="ko-KR" altLang="en-US" sz="2800">
                <a:latin typeface="HY중고딕" pitchFamily="18" charset="-127"/>
                <a:ea typeface="굴림체" pitchFamily="49" charset="-127"/>
              </a:rPr>
              <a:t>절에 각 </a:t>
            </a:r>
            <a:r>
              <a:rPr lang="en-US" altLang="ko-KR" sz="2800">
                <a:latin typeface="HY중고딕" pitchFamily="18" charset="-127"/>
                <a:ea typeface="굴림체" pitchFamily="49" charset="-127"/>
              </a:rPr>
              <a:t>Table</a:t>
            </a:r>
            <a:r>
              <a:rPr lang="ko-KR" altLang="en-US" sz="2800">
                <a:latin typeface="HY중고딕" pitchFamily="18" charset="-127"/>
                <a:ea typeface="굴림체" pitchFamily="49" charset="-127"/>
              </a:rPr>
              <a:t>의 </a:t>
            </a:r>
            <a:r>
              <a:rPr lang="en-US" altLang="ko-KR" sz="2800">
                <a:latin typeface="HY중고딕" pitchFamily="18" charset="-127"/>
                <a:ea typeface="굴림체" pitchFamily="49" charset="-127"/>
              </a:rPr>
              <a:t>Row</a:t>
            </a:r>
            <a:r>
              <a:rPr lang="ko-KR" altLang="en-US" sz="2800">
                <a:latin typeface="HY중고딕" pitchFamily="18" charset="-127"/>
                <a:ea typeface="굴림체" pitchFamily="49" charset="-127"/>
              </a:rPr>
              <a:t>들을 연결시킬 </a:t>
            </a:r>
            <a:r>
              <a:rPr lang="ko-KR" altLang="en-US" sz="2800" err="1">
                <a:latin typeface="HY중고딕" pitchFamily="18" charset="-127"/>
                <a:ea typeface="굴림체" pitchFamily="49" charset="-127"/>
              </a:rPr>
              <a:t>조건식</a:t>
            </a:r>
            <a:endParaRPr lang="ko-KR" altLang="en-US" sz="2800"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10000"/>
              </a:lnSpc>
              <a:buFont typeface="Wingdings" pitchFamily="2" charset="2"/>
              <a:buNone/>
              <a:defRPr/>
            </a:pPr>
            <a:r>
              <a:rPr lang="ko-KR" altLang="en-US" sz="2800">
                <a:latin typeface="HY중고딕" pitchFamily="18" charset="-127"/>
                <a:ea typeface="굴림체" pitchFamily="49" charset="-127"/>
              </a:rPr>
              <a:t>   을 기술한다</a:t>
            </a:r>
            <a:r>
              <a:rPr lang="en-US" altLang="ko-KR" sz="2800">
                <a:latin typeface="HY중고딕" pitchFamily="18" charset="-127"/>
                <a:ea typeface="굴림체" pitchFamily="49" charset="-127"/>
              </a:rPr>
              <a:t>.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None/>
              <a:defRPr/>
            </a:pPr>
            <a:r>
              <a:rPr lang="en-US" altLang="ko-KR" sz="2800"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800">
                <a:latin typeface="HY중고딕" pitchFamily="18" charset="-127"/>
                <a:ea typeface="굴림체" pitchFamily="49" charset="-127"/>
              </a:rPr>
              <a:t>각</a:t>
            </a:r>
            <a:r>
              <a:rPr lang="en-US" altLang="ko-KR" sz="2800">
                <a:latin typeface="HY중고딕" pitchFamily="18" charset="-127"/>
                <a:ea typeface="굴림체" pitchFamily="49" charset="-127"/>
              </a:rPr>
              <a:t>Table</a:t>
            </a:r>
            <a:r>
              <a:rPr lang="ko-KR" altLang="en-US" sz="2800">
                <a:latin typeface="HY중고딕" pitchFamily="18" charset="-127"/>
                <a:ea typeface="굴림체" pitchFamily="49" charset="-127"/>
              </a:rPr>
              <a:t>의 </a:t>
            </a:r>
            <a:r>
              <a:rPr lang="en-US" altLang="ko-KR" sz="2800">
                <a:latin typeface="HY중고딕" pitchFamily="18" charset="-127"/>
                <a:ea typeface="굴림체" pitchFamily="49" charset="-127"/>
              </a:rPr>
              <a:t>Column</a:t>
            </a:r>
            <a:r>
              <a:rPr lang="ko-KR" altLang="en-US" sz="2800">
                <a:latin typeface="HY중고딕" pitchFamily="18" charset="-127"/>
                <a:ea typeface="굴림체" pitchFamily="49" charset="-127"/>
              </a:rPr>
              <a:t>명이 중복될 때는 반드시 </a:t>
            </a:r>
            <a:r>
              <a:rPr lang="en-US" altLang="ko-KR" sz="2800">
                <a:latin typeface="HY중고딕" pitchFamily="18" charset="-127"/>
                <a:ea typeface="굴림체" pitchFamily="49" charset="-127"/>
              </a:rPr>
              <a:t>Column</a:t>
            </a:r>
            <a:r>
              <a:rPr lang="ko-KR" altLang="en-US" sz="2800">
                <a:latin typeface="HY중고딕" pitchFamily="18" charset="-127"/>
                <a:ea typeface="굴림체" pitchFamily="49" charset="-127"/>
              </a:rPr>
              <a:t>명 앞에 </a:t>
            </a:r>
            <a:r>
              <a:rPr lang="en-US" altLang="ko-KR" sz="2800">
                <a:latin typeface="HY중고딕" pitchFamily="18" charset="-127"/>
                <a:ea typeface="굴림체" pitchFamily="49" charset="-127"/>
              </a:rPr>
              <a:t>Table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None/>
              <a:defRPr/>
            </a:pPr>
            <a:r>
              <a:rPr lang="en-US" altLang="ko-KR" sz="2800">
                <a:latin typeface="HY중고딕" pitchFamily="18" charset="-127"/>
                <a:ea typeface="굴림체" pitchFamily="49" charset="-127"/>
              </a:rPr>
              <a:t>   </a:t>
            </a:r>
            <a:r>
              <a:rPr lang="ko-KR" altLang="en-US" sz="2800">
                <a:latin typeface="HY중고딕" pitchFamily="18" charset="-127"/>
                <a:ea typeface="굴림체" pitchFamily="49" charset="-127"/>
              </a:rPr>
              <a:t>명을 붙여야 한다</a:t>
            </a:r>
            <a:r>
              <a:rPr lang="en-US" altLang="ko-KR" sz="2800">
                <a:latin typeface="HY중고딕" pitchFamily="18" charset="-127"/>
                <a:ea typeface="굴림체" pitchFamily="49" charset="-127"/>
              </a:rPr>
              <a:t>. 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None/>
              <a:defRPr/>
            </a:pPr>
            <a:r>
              <a:rPr lang="en-US" altLang="ko-KR" sz="2800">
                <a:latin typeface="HY중고딕" pitchFamily="18" charset="-127"/>
                <a:ea typeface="굴림체" pitchFamily="49" charset="-127"/>
              </a:rPr>
              <a:t>-  </a:t>
            </a:r>
            <a:r>
              <a:rPr lang="ko-KR" altLang="en-US" sz="2800">
                <a:latin typeface="HY중고딕" pitchFamily="18" charset="-127"/>
                <a:ea typeface="굴림체" pitchFamily="49" charset="-127"/>
              </a:rPr>
              <a:t>중복되지 않을 때에는 붙이지 않아도 되지만 명확성을 위해서나 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None/>
              <a:defRPr/>
            </a:pPr>
            <a:r>
              <a:rPr lang="ko-KR" altLang="en-US" sz="2800">
                <a:latin typeface="HY중고딕" pitchFamily="18" charset="-127"/>
                <a:ea typeface="굴림체" pitchFamily="49" charset="-127"/>
              </a:rPr>
              <a:t>   </a:t>
            </a:r>
            <a:r>
              <a:rPr lang="en-US" altLang="ko-KR" sz="2800">
                <a:latin typeface="HY중고딕" pitchFamily="18" charset="-127"/>
                <a:ea typeface="굴림체" pitchFamily="49" charset="-127"/>
              </a:rPr>
              <a:t>Access</a:t>
            </a:r>
            <a:r>
              <a:rPr lang="ko-KR" altLang="en-US" sz="2800">
                <a:latin typeface="HY중고딕" pitchFamily="18" charset="-127"/>
                <a:ea typeface="굴림체" pitchFamily="49" charset="-127"/>
              </a:rPr>
              <a:t>를 위해서 붙이는 것이 좋다</a:t>
            </a:r>
            <a:r>
              <a:rPr lang="en-US" altLang="ko-KR" sz="2800">
                <a:latin typeface="HY중고딕" pitchFamily="18" charset="-127"/>
                <a:ea typeface="굴림체" pitchFamily="49" charset="-127"/>
              </a:rPr>
              <a:t>. </a:t>
            </a:r>
          </a:p>
          <a:p>
            <a:pPr defTabSz="282575">
              <a:lnSpc>
                <a:spcPct val="110000"/>
              </a:lnSpc>
              <a:buFontTx/>
              <a:buChar char="-"/>
              <a:defRPr/>
            </a:pPr>
            <a:r>
              <a:rPr lang="en-US" altLang="ko-KR" sz="2800">
                <a:latin typeface="HY중고딕" pitchFamily="18" charset="-127"/>
                <a:ea typeface="굴림체" pitchFamily="49" charset="-127"/>
              </a:rPr>
              <a:t> N</a:t>
            </a:r>
            <a:r>
              <a:rPr lang="ko-KR" altLang="en-US" sz="2800">
                <a:latin typeface="HY중고딕" pitchFamily="18" charset="-127"/>
                <a:ea typeface="굴림체" pitchFamily="49" charset="-127"/>
              </a:rPr>
              <a:t>개의 </a:t>
            </a:r>
            <a:r>
              <a:rPr lang="en-US" altLang="ko-KR" sz="2800">
                <a:latin typeface="HY중고딕" pitchFamily="18" charset="-127"/>
                <a:ea typeface="굴림체" pitchFamily="49" charset="-127"/>
              </a:rPr>
              <a:t>Table</a:t>
            </a:r>
            <a:r>
              <a:rPr lang="ko-KR" altLang="en-US" sz="2800">
                <a:latin typeface="HY중고딕" pitchFamily="18" charset="-127"/>
                <a:ea typeface="굴림체" pitchFamily="49" charset="-127"/>
              </a:rPr>
              <a:t>을 </a:t>
            </a:r>
            <a:r>
              <a:rPr lang="en-US" altLang="ko-KR" sz="2800">
                <a:latin typeface="HY중고딕" pitchFamily="18" charset="-127"/>
                <a:ea typeface="굴림체" pitchFamily="49" charset="-127"/>
              </a:rPr>
              <a:t>Join</a:t>
            </a:r>
            <a:r>
              <a:rPr lang="ko-KR" altLang="en-US" sz="2800">
                <a:latin typeface="HY중고딕" pitchFamily="18" charset="-127"/>
                <a:ea typeface="굴림체" pitchFamily="49" charset="-127"/>
              </a:rPr>
              <a:t>할 때는  최소한 </a:t>
            </a:r>
            <a:r>
              <a:rPr lang="en-US" altLang="ko-KR" sz="2800">
                <a:latin typeface="HY중고딕" pitchFamily="18" charset="-127"/>
                <a:ea typeface="굴림체" pitchFamily="49" charset="-127"/>
              </a:rPr>
              <a:t>n-1</a:t>
            </a:r>
            <a:r>
              <a:rPr lang="ko-KR" altLang="en-US" sz="2800">
                <a:latin typeface="HY중고딕" pitchFamily="18" charset="-127"/>
                <a:ea typeface="굴림체" pitchFamily="49" charset="-127"/>
              </a:rPr>
              <a:t>개의 조건식이 필요하다</a:t>
            </a:r>
            <a:r>
              <a:rPr lang="en-US" altLang="ko-KR" sz="2800">
                <a:latin typeface="HY중고딕" pitchFamily="18" charset="-127"/>
                <a:ea typeface="굴림체" pitchFamily="49" charset="-127"/>
              </a:rPr>
              <a:t>.</a:t>
            </a:r>
          </a:p>
          <a:p>
            <a:pPr defTabSz="282575">
              <a:lnSpc>
                <a:spcPct val="110000"/>
              </a:lnSpc>
              <a:buFontTx/>
              <a:buChar char="-"/>
              <a:defRPr/>
            </a:pPr>
            <a:r>
              <a:rPr lang="en-US" altLang="ko-KR" sz="2800">
                <a:latin typeface="HY중고딕" pitchFamily="18" charset="-127"/>
                <a:ea typeface="굴림체" pitchFamily="49" charset="-127"/>
              </a:rPr>
              <a:t> ANSI </a:t>
            </a:r>
            <a:r>
              <a:rPr lang="ko-KR" altLang="en-US" sz="2800">
                <a:latin typeface="HY중고딕" pitchFamily="18" charset="-127"/>
                <a:ea typeface="굴림체" pitchFamily="49" charset="-127"/>
              </a:rPr>
              <a:t>표준에서는 </a:t>
            </a:r>
            <a:r>
              <a:rPr lang="en-US" altLang="ko-KR" sz="2800">
                <a:latin typeface="HY중고딕" pitchFamily="18" charset="-127"/>
                <a:ea typeface="굴림체" pitchFamily="49" charset="-127"/>
              </a:rPr>
              <a:t>Inner Join </a:t>
            </a:r>
            <a:r>
              <a:rPr lang="ko-KR" altLang="en-US" sz="2800">
                <a:latin typeface="HY중고딕" pitchFamily="18" charset="-127"/>
                <a:ea typeface="굴림체" pitchFamily="49" charset="-127"/>
              </a:rPr>
              <a:t>을 사용할 것을 권고한다</a:t>
            </a:r>
            <a:r>
              <a:rPr lang="en-US" altLang="ko-KR" sz="2800">
                <a:latin typeface="HY중고딕" pitchFamily="18" charset="-127"/>
                <a:ea typeface="굴림체" pitchFamily="49" charset="-127"/>
              </a:rPr>
              <a:t>.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None/>
              <a:defRPr/>
            </a:pPr>
            <a:endParaRPr lang="en-US" altLang="ko-KR" sz="28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10000"/>
              </a:lnSpc>
              <a:buFont typeface="Wingdings" pitchFamily="2" charset="2"/>
              <a:buNone/>
              <a:defRPr/>
            </a:pPr>
            <a:r>
              <a:rPr lang="en-US" altLang="ko-KR" sz="28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 SELECT table</a:t>
            </a:r>
            <a:r>
              <a:rPr lang="ko-KR" altLang="en-US" sz="28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명</a:t>
            </a:r>
            <a:r>
              <a:rPr lang="en-US" altLang="ko-KR" sz="28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.column</a:t>
            </a:r>
            <a:r>
              <a:rPr lang="ko-KR" altLang="en-US" sz="28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명</a:t>
            </a:r>
            <a:r>
              <a:rPr lang="en-US" altLang="ko-KR" sz="28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, table</a:t>
            </a:r>
            <a:r>
              <a:rPr lang="ko-KR" altLang="en-US" sz="28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명</a:t>
            </a:r>
            <a:r>
              <a:rPr lang="en-US" altLang="ko-KR" sz="28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.column</a:t>
            </a:r>
            <a:r>
              <a:rPr lang="ko-KR" altLang="en-US" sz="28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명 </a:t>
            </a:r>
            <a:r>
              <a:rPr lang="en-US" altLang="ko-KR" sz="28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. . . . .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None/>
              <a:defRPr/>
            </a:pPr>
            <a:r>
              <a:rPr lang="en-US" altLang="ko-KR" sz="28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     FROM table1</a:t>
            </a:r>
            <a:r>
              <a:rPr lang="ko-KR" altLang="en-US" sz="28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명</a:t>
            </a:r>
            <a:r>
              <a:rPr lang="en-US" altLang="ko-KR" sz="28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, table2</a:t>
            </a:r>
            <a:r>
              <a:rPr lang="ko-KR" altLang="en-US" sz="28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명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None/>
              <a:defRPr/>
            </a:pPr>
            <a:r>
              <a:rPr lang="ko-KR" altLang="en-US" sz="28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    </a:t>
            </a:r>
            <a:r>
              <a:rPr lang="en-US" altLang="ko-KR" sz="28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WHERE table1</a:t>
            </a:r>
            <a:r>
              <a:rPr lang="ko-KR" altLang="en-US" sz="28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명</a:t>
            </a:r>
            <a:r>
              <a:rPr lang="en-US" altLang="ko-KR" sz="28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.column</a:t>
            </a:r>
            <a:r>
              <a:rPr lang="ko-KR" altLang="en-US" sz="28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명 </a:t>
            </a:r>
            <a:r>
              <a:rPr lang="en-US" altLang="ko-KR" sz="28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= table2</a:t>
            </a:r>
            <a:r>
              <a:rPr lang="ko-KR" altLang="en-US" sz="28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명</a:t>
            </a:r>
            <a:r>
              <a:rPr lang="en-US" altLang="ko-KR" sz="28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.column</a:t>
            </a:r>
            <a:r>
              <a:rPr lang="ko-KR" altLang="en-US" sz="2800" smtClean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명</a:t>
            </a:r>
            <a:r>
              <a:rPr lang="en-US" altLang="ko-KR" sz="2800" smtClean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;</a:t>
            </a:r>
            <a:endParaRPr lang="ko-KR" altLang="en-US" sz="28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</p:txBody>
      </p:sp>
      <p:grpSp>
        <p:nvGrpSpPr>
          <p:cNvPr id="248836" name="Group 4"/>
          <p:cNvGrpSpPr>
            <a:grpSpLocks/>
          </p:cNvGrpSpPr>
          <p:nvPr/>
        </p:nvGrpSpPr>
        <p:grpSpPr bwMode="auto">
          <a:xfrm>
            <a:off x="1147763" y="1317625"/>
            <a:ext cx="12001500" cy="568325"/>
            <a:chOff x="497" y="1200"/>
            <a:chExt cx="5200" cy="227"/>
          </a:xfrm>
        </p:grpSpPr>
        <p:sp>
          <p:nvSpPr>
            <p:cNvPr id="248837" name="Rectangle 5"/>
            <p:cNvSpPr>
              <a:spLocks noChangeArrowheads="1"/>
            </p:cNvSpPr>
            <p:nvPr/>
          </p:nvSpPr>
          <p:spPr bwMode="auto">
            <a:xfrm>
              <a:off x="497" y="1395"/>
              <a:ext cx="5200" cy="32"/>
            </a:xfrm>
            <a:prstGeom prst="rect">
              <a:avLst/>
            </a:prstGeom>
            <a:gradFill rotWithShape="0">
              <a:gsLst>
                <a:gs pos="0">
                  <a:srgbClr val="E8B354"/>
                </a:gs>
                <a:gs pos="100000">
                  <a:srgbClr val="FFFFFF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ko-KR" altLang="en-US">
                <a:latin typeface="HY중고딕" pitchFamily="18" charset="-127"/>
              </a:endParaRPr>
            </a:p>
          </p:txBody>
        </p:sp>
        <p:sp>
          <p:nvSpPr>
            <p:cNvPr id="248838" name="AutoShape 6"/>
            <p:cNvSpPr>
              <a:spLocks noChangeArrowheads="1"/>
            </p:cNvSpPr>
            <p:nvPr/>
          </p:nvSpPr>
          <p:spPr bwMode="auto">
            <a:xfrm>
              <a:off x="497" y="1200"/>
              <a:ext cx="2912" cy="227"/>
            </a:xfrm>
            <a:prstGeom prst="roundRect">
              <a:avLst>
                <a:gd name="adj" fmla="val 16667"/>
              </a:avLst>
            </a:prstGeom>
            <a:gradFill rotWithShape="0">
              <a:gsLst>
                <a:gs pos="0">
                  <a:srgbClr val="F2D5A0"/>
                </a:gs>
                <a:gs pos="100000">
                  <a:srgbClr val="FBF1DF"/>
                </a:gs>
              </a:gsLst>
              <a:path path="shape">
                <a:fillToRect l="50000" t="50000" r="50000" b="50000"/>
              </a:path>
            </a:gradFill>
            <a:ln w="317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30000"/>
                </a:lnSpc>
                <a:buFont typeface="Arial" pitchFamily="34" charset="0"/>
                <a:buNone/>
              </a:pPr>
              <a:r>
                <a:rPr lang="en-US" altLang="ko-KR" sz="2400">
                  <a:latin typeface="HY중고딕" pitchFamily="18" charset="-127"/>
                  <a:ea typeface="굴림체" pitchFamily="49" charset="-127"/>
                </a:rPr>
                <a:t>Equi - Join (Simple - Join)</a:t>
              </a:r>
            </a:p>
          </p:txBody>
        </p:sp>
      </p:grp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743" name="Rectangle 7"/>
          <p:cNvSpPr>
            <a:spLocks noChangeArrowheads="1"/>
          </p:cNvSpPr>
          <p:nvPr/>
        </p:nvSpPr>
        <p:spPr bwMode="blackWhite">
          <a:xfrm>
            <a:off x="1119188" y="1200150"/>
            <a:ext cx="12091987" cy="5108575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10000"/>
              </a:lnSpc>
              <a:buFont typeface="Wingdings" pitchFamily="2" charset="2"/>
              <a:buChar char="l"/>
              <a:defRPr/>
            </a:pP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400">
                <a:latin typeface="HY중고딕" pitchFamily="18" charset="-127"/>
                <a:ea typeface="굴림체" pitchFamily="49" charset="-127"/>
              </a:rPr>
              <a:t>상품테이블에서 상품코드</a:t>
            </a: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400">
                <a:latin typeface="HY중고딕" pitchFamily="18" charset="-127"/>
                <a:ea typeface="굴림체" pitchFamily="49" charset="-127"/>
              </a:rPr>
              <a:t>상품명</a:t>
            </a: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400">
                <a:latin typeface="HY중고딕" pitchFamily="18" charset="-127"/>
                <a:ea typeface="굴림체" pitchFamily="49" charset="-127"/>
              </a:rPr>
              <a:t>분류명을 조회</a:t>
            </a: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.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None/>
              <a:defRPr/>
            </a:pP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    </a:t>
            </a:r>
            <a:r>
              <a:rPr lang="ko-KR" altLang="en-US" sz="2400">
                <a:latin typeface="HY중고딕" pitchFamily="18" charset="-127"/>
                <a:ea typeface="굴림체" pitchFamily="49" charset="-127"/>
              </a:rPr>
              <a:t>상품테이블 </a:t>
            </a: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: PROD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None/>
              <a:defRPr/>
            </a:pP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    </a:t>
            </a:r>
            <a:r>
              <a:rPr lang="ko-KR" altLang="en-US" sz="2400">
                <a:latin typeface="HY중고딕" pitchFamily="18" charset="-127"/>
                <a:ea typeface="굴림체" pitchFamily="49" charset="-127"/>
              </a:rPr>
              <a:t>분류테이블 </a:t>
            </a: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: LPROD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None/>
              <a:defRPr/>
            </a:pPr>
            <a:endParaRPr lang="en-US" altLang="ko-KR" sz="2400">
              <a:latin typeface="HY중고딕" pitchFamily="18" charset="-127"/>
              <a:ea typeface="굴림체" pitchFamily="49" charset="-127"/>
            </a:endParaRPr>
          </a:p>
          <a:p>
            <a:pPr>
              <a:defRPr/>
            </a:pPr>
            <a:r>
              <a:rPr lang="en-US" altLang="ko-KR" sz="24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     </a:t>
            </a:r>
            <a:r>
              <a:rPr lang="en-US" altLang="ko-KR" sz="24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SELECT PROD.PROD_ID     AS "</a:t>
            </a:r>
            <a:r>
              <a:rPr lang="ko-KR" altLang="en-US" sz="24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상품코드</a:t>
            </a:r>
            <a:r>
              <a:rPr lang="en-US" altLang="ko-KR" sz="24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",</a:t>
            </a:r>
            <a:endParaRPr lang="ko-KR" altLang="en-US" sz="2400">
              <a:solidFill>
                <a:srgbClr val="800000"/>
              </a:solidFill>
              <a:latin typeface="굴림체" pitchFamily="49" charset="-127"/>
              <a:ea typeface="굴림체" pitchFamily="49" charset="-127"/>
            </a:endParaRPr>
          </a:p>
          <a:p>
            <a:pPr lvl="1">
              <a:defRPr/>
            </a:pPr>
            <a:r>
              <a:rPr lang="en-US" altLang="ko-KR" sz="24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      PROD.PROD_NAME   AS "</a:t>
            </a:r>
            <a:r>
              <a:rPr lang="ko-KR" altLang="en-US" sz="24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상품명</a:t>
            </a:r>
            <a:r>
              <a:rPr lang="en-US" altLang="ko-KR" sz="24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",</a:t>
            </a:r>
            <a:r>
              <a:rPr lang="ko-KR" altLang="en-US" sz="24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</a:t>
            </a:r>
          </a:p>
          <a:p>
            <a:pPr lvl="1">
              <a:defRPr/>
            </a:pPr>
            <a:r>
              <a:rPr lang="en-US" altLang="ko-KR" sz="24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      LPROD.LPROD_NM   AS "</a:t>
            </a:r>
            <a:r>
              <a:rPr lang="ko-KR" altLang="en-US" sz="24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분류명</a:t>
            </a:r>
            <a:r>
              <a:rPr lang="en-US" altLang="ko-KR" sz="24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400">
              <a:solidFill>
                <a:srgbClr val="800000"/>
              </a:solidFill>
              <a:latin typeface="굴림체" pitchFamily="49" charset="-127"/>
              <a:ea typeface="굴림체" pitchFamily="49" charset="-127"/>
            </a:endParaRPr>
          </a:p>
          <a:p>
            <a:pPr lvl="1">
              <a:defRPr/>
            </a:pPr>
            <a:r>
              <a:rPr lang="en-US" altLang="ko-KR" sz="24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FROM   PROD, LPROD</a:t>
            </a:r>
          </a:p>
          <a:p>
            <a:pPr lvl="1">
              <a:defRPr/>
            </a:pPr>
            <a:r>
              <a:rPr lang="en-US" altLang="ko-KR" sz="24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WHERE  PROD.PROD_LGU = LPROD.LPROD_GU;</a:t>
            </a:r>
          </a:p>
        </p:txBody>
      </p:sp>
      <p:sp>
        <p:nvSpPr>
          <p:cNvPr id="249859" name="Rectangle 8"/>
          <p:cNvSpPr>
            <a:spLocks noChangeArrowheads="1"/>
          </p:cNvSpPr>
          <p:nvPr/>
        </p:nvSpPr>
        <p:spPr bwMode="blackWhite">
          <a:xfrm>
            <a:off x="1117600" y="600075"/>
            <a:ext cx="6427788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TABLE JOIN</a:t>
            </a:r>
          </a:p>
        </p:txBody>
      </p:sp>
      <p:sp>
        <p:nvSpPr>
          <p:cNvPr id="1012745" name="Rectangle 9"/>
          <p:cNvSpPr>
            <a:spLocks noChangeArrowheads="1"/>
          </p:cNvSpPr>
          <p:nvPr/>
        </p:nvSpPr>
        <p:spPr bwMode="blackWhite">
          <a:xfrm>
            <a:off x="1128713" y="6535738"/>
            <a:ext cx="12091987" cy="3516312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10000"/>
              </a:lnSpc>
              <a:buFont typeface="Wingdings" pitchFamily="2" charset="2"/>
              <a:buChar char="l"/>
              <a:defRPr/>
            </a:pP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 ANSI </a:t>
            </a:r>
            <a:r>
              <a:rPr lang="ko-KR" altLang="en-US" sz="2400">
                <a:latin typeface="HY중고딕" pitchFamily="18" charset="-127"/>
                <a:ea typeface="굴림체" pitchFamily="49" charset="-127"/>
              </a:rPr>
              <a:t>형식</a:t>
            </a:r>
          </a:p>
          <a:p>
            <a:pPr>
              <a:defRPr/>
            </a:pPr>
            <a:r>
              <a:rPr lang="ko-KR" altLang="en-US" sz="2400"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- </a:t>
            </a:r>
            <a:r>
              <a:rPr lang="en-US" altLang="ko-KR" sz="24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SELECT     </a:t>
            </a:r>
            <a:r>
              <a:rPr lang="en-US" altLang="ko-KR" sz="2400" err="1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PROD.prod_id</a:t>
            </a:r>
            <a:r>
              <a:rPr lang="en-US" altLang="ko-KR" sz="24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    AS "</a:t>
            </a:r>
            <a:r>
              <a:rPr lang="ko-KR" altLang="en-US" sz="24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상품코드</a:t>
            </a:r>
            <a:r>
              <a:rPr lang="en-US" altLang="ko-KR" sz="24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",</a:t>
            </a:r>
            <a:endParaRPr lang="ko-KR" altLang="en-US" sz="2400">
              <a:solidFill>
                <a:srgbClr val="800000"/>
              </a:solidFill>
              <a:latin typeface="굴림체" pitchFamily="49" charset="-127"/>
              <a:ea typeface="굴림체" pitchFamily="49" charset="-127"/>
            </a:endParaRPr>
          </a:p>
          <a:p>
            <a:pPr>
              <a:defRPr/>
            </a:pPr>
            <a:r>
              <a:rPr lang="en-US" altLang="ko-KR" sz="24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            </a:t>
            </a:r>
            <a:r>
              <a:rPr lang="en-US" altLang="ko-KR" sz="2400" err="1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PROD.prod_name</a:t>
            </a:r>
            <a:r>
              <a:rPr lang="en-US" altLang="ko-KR" sz="24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  AS "</a:t>
            </a:r>
            <a:r>
              <a:rPr lang="ko-KR" altLang="en-US" sz="24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상품명</a:t>
            </a:r>
            <a:r>
              <a:rPr lang="en-US" altLang="ko-KR" sz="24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",</a:t>
            </a:r>
            <a:r>
              <a:rPr lang="ko-KR" altLang="en-US" sz="24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</a:t>
            </a:r>
          </a:p>
          <a:p>
            <a:pPr>
              <a:defRPr/>
            </a:pPr>
            <a:r>
              <a:rPr lang="en-US" altLang="ko-KR" sz="24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            </a:t>
            </a:r>
            <a:r>
              <a:rPr lang="en-US" altLang="ko-KR" sz="2400" err="1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LPROD.lprod_nm</a:t>
            </a:r>
            <a:r>
              <a:rPr lang="en-US" altLang="ko-KR" sz="24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  AS "</a:t>
            </a:r>
            <a:r>
              <a:rPr lang="ko-KR" altLang="en-US" sz="24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분류명</a:t>
            </a:r>
            <a:r>
              <a:rPr lang="en-US" altLang="ko-KR" sz="24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400">
              <a:solidFill>
                <a:srgbClr val="800000"/>
              </a:solidFill>
              <a:latin typeface="굴림체" pitchFamily="49" charset="-127"/>
              <a:ea typeface="굴림체" pitchFamily="49" charset="-127"/>
            </a:endParaRPr>
          </a:p>
          <a:p>
            <a:pPr>
              <a:defRPr/>
            </a:pPr>
            <a:r>
              <a:rPr lang="en-US" altLang="ko-KR" sz="24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 FROM       PROD  </a:t>
            </a:r>
          </a:p>
          <a:p>
            <a:pPr>
              <a:defRPr/>
            </a:pPr>
            <a:r>
              <a:rPr lang="en-US" altLang="ko-KR" sz="24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 INNER JOIN LPROD ON (PROD.PROD_LGU = LPROD.LPROD_GU);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ext Box 4"/>
          <p:cNvSpPr txBox="1">
            <a:spLocks noChangeArrowheads="1"/>
          </p:cNvSpPr>
          <p:nvPr/>
        </p:nvSpPr>
        <p:spPr bwMode="auto">
          <a:xfrm>
            <a:off x="0" y="0"/>
            <a:ext cx="9615488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ko-KR" sz="24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3. </a:t>
            </a:r>
            <a:r>
              <a:rPr lang="ko-KR" altLang="en-US" sz="24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관계형 데이터베이스 모델</a:t>
            </a:r>
            <a:endParaRPr lang="ko-KR" altLang="en-US" sz="2400">
              <a:solidFill>
                <a:srgbClr val="CCCCFF"/>
              </a:solidFill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26627" name="Picture 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46150" y="3300413"/>
            <a:ext cx="12504738" cy="4210050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82" name="Rectangle 2"/>
          <p:cNvSpPr>
            <a:spLocks noChangeArrowheads="1"/>
          </p:cNvSpPr>
          <p:nvPr/>
        </p:nvSpPr>
        <p:spPr bwMode="blackWhite">
          <a:xfrm>
            <a:off x="1117600" y="600075"/>
            <a:ext cx="6427788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TABLE JOIN</a:t>
            </a:r>
          </a:p>
        </p:txBody>
      </p:sp>
      <p:sp>
        <p:nvSpPr>
          <p:cNvPr id="828419" name="Rectangle 3"/>
          <p:cNvSpPr>
            <a:spLocks noChangeArrowheads="1"/>
          </p:cNvSpPr>
          <p:nvPr/>
        </p:nvSpPr>
        <p:spPr bwMode="blackWhite">
          <a:xfrm>
            <a:off x="1119188" y="4492625"/>
            <a:ext cx="12091987" cy="5400675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10000"/>
              </a:lnSpc>
              <a:buFont typeface="Wingdings" pitchFamily="2" charset="2"/>
              <a:buChar char="l"/>
              <a:defRPr/>
            </a:pP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400">
                <a:latin typeface="HY중고딕" pitchFamily="18" charset="-127"/>
                <a:ea typeface="굴림체" pitchFamily="49" charset="-127"/>
              </a:rPr>
              <a:t>상품테이블에서 상품코드</a:t>
            </a: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400">
                <a:latin typeface="HY중고딕" pitchFamily="18" charset="-127"/>
                <a:ea typeface="굴림체" pitchFamily="49" charset="-127"/>
              </a:rPr>
              <a:t>상품명</a:t>
            </a: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400">
                <a:latin typeface="HY중고딕" pitchFamily="18" charset="-127"/>
                <a:ea typeface="굴림체" pitchFamily="49" charset="-127"/>
              </a:rPr>
              <a:t>분류명</a:t>
            </a: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400">
                <a:latin typeface="HY중고딕" pitchFamily="18" charset="-127"/>
                <a:ea typeface="굴림체" pitchFamily="49" charset="-127"/>
              </a:rPr>
              <a:t>거래처 명을 조회</a:t>
            </a: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.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None/>
              <a:defRPr/>
            </a:pPr>
            <a:r>
              <a:rPr lang="en-US" altLang="ko-KR" sz="24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 1) </a:t>
            </a:r>
            <a:r>
              <a:rPr lang="ko-KR" altLang="en-US" sz="24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테이블 명을 그대로 사용</a:t>
            </a:r>
          </a:p>
          <a:p>
            <a:pPr>
              <a:defRPr/>
            </a:pPr>
            <a:r>
              <a:rPr lang="en-US" altLang="ko-KR" sz="2400">
                <a:latin typeface="굴림체" pitchFamily="49" charset="-127"/>
                <a:ea typeface="굴림체" pitchFamily="49" charset="-127"/>
              </a:rPr>
              <a:t>SELECT PROD.PROD_ID      AS "</a:t>
            </a:r>
            <a:r>
              <a:rPr lang="ko-KR" altLang="en-US" sz="2400">
                <a:latin typeface="굴림체" pitchFamily="49" charset="-127"/>
                <a:ea typeface="굴림체" pitchFamily="49" charset="-127"/>
              </a:rPr>
              <a:t>상품코드</a:t>
            </a:r>
            <a:r>
              <a:rPr lang="en-US" altLang="ko-KR" sz="240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400">
              <a:latin typeface="굴림체" pitchFamily="49" charset="-127"/>
              <a:ea typeface="굴림체" pitchFamily="49" charset="-127"/>
            </a:endParaRPr>
          </a:p>
          <a:p>
            <a:pPr>
              <a:defRPr/>
            </a:pPr>
            <a:r>
              <a:rPr lang="en-US" altLang="ko-KR" sz="2400">
                <a:latin typeface="굴림체" pitchFamily="49" charset="-127"/>
                <a:ea typeface="굴림체" pitchFamily="49" charset="-127"/>
              </a:rPr>
              <a:t>     , PROD.PROD_NAME    AS "</a:t>
            </a:r>
            <a:r>
              <a:rPr lang="ko-KR" altLang="en-US" sz="2400">
                <a:latin typeface="굴림체" pitchFamily="49" charset="-127"/>
                <a:ea typeface="굴림체" pitchFamily="49" charset="-127"/>
              </a:rPr>
              <a:t>상품명</a:t>
            </a:r>
            <a:r>
              <a:rPr lang="en-US" altLang="ko-KR" sz="2400">
                <a:latin typeface="굴림체" pitchFamily="49" charset="-127"/>
                <a:ea typeface="굴림체" pitchFamily="49" charset="-127"/>
              </a:rPr>
              <a:t>"</a:t>
            </a:r>
            <a:r>
              <a:rPr lang="ko-KR" altLang="en-US" sz="2400">
                <a:latin typeface="굴림체" pitchFamily="49" charset="-127"/>
                <a:ea typeface="굴림체" pitchFamily="49" charset="-127"/>
              </a:rPr>
              <a:t> </a:t>
            </a:r>
          </a:p>
          <a:p>
            <a:pPr>
              <a:defRPr/>
            </a:pPr>
            <a:r>
              <a:rPr lang="en-US" altLang="ko-KR" sz="2400">
                <a:latin typeface="굴림체" pitchFamily="49" charset="-127"/>
                <a:ea typeface="굴림체" pitchFamily="49" charset="-127"/>
              </a:rPr>
              <a:t>     , LPROD.LPROD_NM    AS "</a:t>
            </a:r>
            <a:r>
              <a:rPr lang="ko-KR" altLang="en-US" sz="2400">
                <a:latin typeface="굴림체" pitchFamily="49" charset="-127"/>
                <a:ea typeface="굴림체" pitchFamily="49" charset="-127"/>
              </a:rPr>
              <a:t>분류명</a:t>
            </a:r>
            <a:r>
              <a:rPr lang="en-US" altLang="ko-KR" sz="240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400">
              <a:latin typeface="굴림체" pitchFamily="49" charset="-127"/>
              <a:ea typeface="굴림체" pitchFamily="49" charset="-127"/>
            </a:endParaRPr>
          </a:p>
          <a:p>
            <a:pPr>
              <a:defRPr/>
            </a:pPr>
            <a:r>
              <a:rPr lang="en-US" altLang="ko-KR" sz="2400">
                <a:latin typeface="굴림체" pitchFamily="49" charset="-127"/>
                <a:ea typeface="굴림체" pitchFamily="49" charset="-127"/>
              </a:rPr>
              <a:t>     , BUYER.BUYER_NAME  AS "</a:t>
            </a:r>
            <a:r>
              <a:rPr lang="ko-KR" altLang="en-US" sz="2400" err="1">
                <a:latin typeface="굴림체" pitchFamily="49" charset="-127"/>
                <a:ea typeface="굴림체" pitchFamily="49" charset="-127"/>
              </a:rPr>
              <a:t>거래처명</a:t>
            </a:r>
            <a:r>
              <a:rPr lang="en-US" altLang="ko-KR" sz="240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400">
              <a:latin typeface="굴림체" pitchFamily="49" charset="-127"/>
              <a:ea typeface="굴림체" pitchFamily="49" charset="-127"/>
            </a:endParaRPr>
          </a:p>
          <a:p>
            <a:pPr>
              <a:defRPr/>
            </a:pPr>
            <a:r>
              <a:rPr lang="en-US" altLang="ko-KR" sz="2400">
                <a:latin typeface="굴림체" pitchFamily="49" charset="-127"/>
                <a:ea typeface="굴림체" pitchFamily="49" charset="-127"/>
              </a:rPr>
              <a:t>FROM   PROD</a:t>
            </a:r>
          </a:p>
          <a:p>
            <a:pPr>
              <a:defRPr/>
            </a:pPr>
            <a:r>
              <a:rPr lang="en-US" altLang="ko-KR" sz="2400">
                <a:latin typeface="굴림체" pitchFamily="49" charset="-127"/>
                <a:ea typeface="굴림체" pitchFamily="49" charset="-127"/>
              </a:rPr>
              <a:t>     , LPROD</a:t>
            </a:r>
          </a:p>
          <a:p>
            <a:pPr>
              <a:defRPr/>
            </a:pPr>
            <a:r>
              <a:rPr lang="en-US" altLang="ko-KR" sz="2400">
                <a:latin typeface="굴림체" pitchFamily="49" charset="-127"/>
                <a:ea typeface="굴림체" pitchFamily="49" charset="-127"/>
              </a:rPr>
              <a:t>     , BUYER</a:t>
            </a:r>
          </a:p>
          <a:p>
            <a:pPr>
              <a:defRPr/>
            </a:pPr>
            <a:r>
              <a:rPr lang="en-US" altLang="ko-KR" sz="2400">
                <a:latin typeface="굴림체" pitchFamily="49" charset="-127"/>
                <a:ea typeface="굴림체" pitchFamily="49" charset="-127"/>
              </a:rPr>
              <a:t>WHERE  PROD.PROD_LGU   = LPROD.LPROD_GU</a:t>
            </a:r>
          </a:p>
          <a:p>
            <a:pPr>
              <a:defRPr/>
            </a:pPr>
            <a:r>
              <a:rPr lang="en-US" altLang="ko-KR" sz="2400">
                <a:latin typeface="굴림체" pitchFamily="49" charset="-127"/>
                <a:ea typeface="굴림체" pitchFamily="49" charset="-127"/>
              </a:rPr>
              <a:t>AND    PROD.PROD_BUYER = BUYER.BUYER_ID;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None/>
              <a:defRPr/>
            </a:pPr>
            <a:endParaRPr lang="en-US" altLang="ko-KR" sz="24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250884" name="Rectangle 5"/>
          <p:cNvSpPr>
            <a:spLocks noChangeArrowheads="1"/>
          </p:cNvSpPr>
          <p:nvPr/>
        </p:nvSpPr>
        <p:spPr bwMode="auto">
          <a:xfrm>
            <a:off x="1147763" y="1739900"/>
            <a:ext cx="12001500" cy="80963"/>
          </a:xfrm>
          <a:prstGeom prst="rect">
            <a:avLst/>
          </a:prstGeom>
          <a:gradFill rotWithShape="0">
            <a:gsLst>
              <a:gs pos="0">
                <a:srgbClr val="E8B354"/>
              </a:gs>
              <a:gs pos="100000">
                <a:srgbClr val="FFFFFF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>
              <a:latin typeface="HY중고딕" pitchFamily="18" charset="-127"/>
            </a:endParaRPr>
          </a:p>
        </p:txBody>
      </p:sp>
      <p:sp>
        <p:nvSpPr>
          <p:cNvPr id="250885" name="AutoShape 6"/>
          <p:cNvSpPr>
            <a:spLocks noChangeArrowheads="1"/>
          </p:cNvSpPr>
          <p:nvPr/>
        </p:nvSpPr>
        <p:spPr bwMode="auto">
          <a:xfrm>
            <a:off x="1147763" y="1244600"/>
            <a:ext cx="6719887" cy="568325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2D5A0"/>
              </a:gs>
              <a:gs pos="100000">
                <a:srgbClr val="FBF1DF"/>
              </a:gs>
            </a:gsLst>
            <a:path path="shape">
              <a:fillToRect l="50000" t="50000" r="50000" b="50000"/>
            </a:path>
          </a:gradFill>
          <a:ln w="3175">
            <a:noFill/>
            <a:round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30000"/>
              </a:lnSpc>
              <a:buFont typeface="Arial" pitchFamily="34" charset="0"/>
              <a:buNone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TABLE Alias</a:t>
            </a:r>
          </a:p>
        </p:txBody>
      </p:sp>
      <p:sp>
        <p:nvSpPr>
          <p:cNvPr id="828423" name="Rectangle 7"/>
          <p:cNvSpPr>
            <a:spLocks noChangeArrowheads="1"/>
          </p:cNvSpPr>
          <p:nvPr/>
        </p:nvSpPr>
        <p:spPr bwMode="blackWhite">
          <a:xfrm>
            <a:off x="1117600" y="1920875"/>
            <a:ext cx="12090400" cy="2452688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10000"/>
              </a:lnSpc>
              <a:buFont typeface="Wingdings" pitchFamily="2" charset="2"/>
              <a:buChar char="l"/>
              <a:defRPr/>
            </a:pP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400">
                <a:latin typeface="HY중고딕" pitchFamily="18" charset="-127"/>
                <a:ea typeface="굴림체" pitchFamily="49" charset="-127"/>
              </a:rPr>
              <a:t>긴 </a:t>
            </a: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Table</a:t>
            </a:r>
            <a:r>
              <a:rPr lang="ko-KR" altLang="en-US" sz="2400">
                <a:latin typeface="HY중고딕" pitchFamily="18" charset="-127"/>
                <a:ea typeface="굴림체" pitchFamily="49" charset="-127"/>
              </a:rPr>
              <a:t>명 대신 </a:t>
            </a: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Alias</a:t>
            </a:r>
            <a:r>
              <a:rPr lang="ko-KR" altLang="en-US" sz="2400">
                <a:latin typeface="HY중고딕" pitchFamily="18" charset="-127"/>
                <a:ea typeface="굴림체" pitchFamily="49" charset="-127"/>
              </a:rPr>
              <a:t>를 지정하여 사용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None/>
              <a:defRPr/>
            </a:pPr>
            <a:r>
              <a:rPr lang="ko-KR" altLang="en-US" sz="2400">
                <a:latin typeface="HY중고딕" pitchFamily="18" charset="-127"/>
                <a:ea typeface="굴림체" pitchFamily="49" charset="-127"/>
              </a:rPr>
              <a:t>    </a:t>
            </a: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SELECT alias</a:t>
            </a:r>
            <a:r>
              <a:rPr lang="ko-KR" altLang="en-US" sz="2400">
                <a:latin typeface="HY중고딕" pitchFamily="18" charset="-127"/>
                <a:ea typeface="굴림체" pitchFamily="49" charset="-127"/>
              </a:rPr>
              <a:t>명</a:t>
            </a: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.column</a:t>
            </a:r>
            <a:r>
              <a:rPr lang="ko-KR" altLang="en-US" sz="2400">
                <a:latin typeface="HY중고딕" pitchFamily="18" charset="-127"/>
                <a:ea typeface="굴림체" pitchFamily="49" charset="-127"/>
              </a:rPr>
              <a:t>명</a:t>
            </a: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, alias</a:t>
            </a:r>
            <a:r>
              <a:rPr lang="ko-KR" altLang="en-US" sz="2400">
                <a:latin typeface="HY중고딕" pitchFamily="18" charset="-127"/>
                <a:ea typeface="굴림체" pitchFamily="49" charset="-127"/>
              </a:rPr>
              <a:t>명</a:t>
            </a: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.column</a:t>
            </a:r>
            <a:r>
              <a:rPr lang="ko-KR" altLang="en-US" sz="2400">
                <a:latin typeface="HY중고딕" pitchFamily="18" charset="-127"/>
                <a:ea typeface="굴림체" pitchFamily="49" charset="-127"/>
              </a:rPr>
              <a:t>명 </a:t>
            </a: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. . . . .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None/>
              <a:defRPr/>
            </a:pP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        FROM table1</a:t>
            </a:r>
            <a:r>
              <a:rPr lang="ko-KR" altLang="en-US" sz="2400">
                <a:latin typeface="HY중고딕" pitchFamily="18" charset="-127"/>
                <a:ea typeface="굴림체" pitchFamily="49" charset="-127"/>
              </a:rPr>
              <a:t>명 </a:t>
            </a: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alias1</a:t>
            </a:r>
            <a:r>
              <a:rPr lang="ko-KR" altLang="en-US" sz="2400">
                <a:latin typeface="HY중고딕" pitchFamily="18" charset="-127"/>
                <a:ea typeface="굴림체" pitchFamily="49" charset="-127"/>
              </a:rPr>
              <a:t>명</a:t>
            </a: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, table2</a:t>
            </a:r>
            <a:r>
              <a:rPr lang="ko-KR" altLang="en-US" sz="2400">
                <a:latin typeface="HY중고딕" pitchFamily="18" charset="-127"/>
                <a:ea typeface="굴림체" pitchFamily="49" charset="-127"/>
              </a:rPr>
              <a:t>명  </a:t>
            </a: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alias2</a:t>
            </a:r>
            <a:r>
              <a:rPr lang="ko-KR" altLang="en-US" sz="2400">
                <a:latin typeface="HY중고딕" pitchFamily="18" charset="-127"/>
                <a:ea typeface="굴림체" pitchFamily="49" charset="-127"/>
              </a:rPr>
              <a:t>명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None/>
              <a:defRPr/>
            </a:pPr>
            <a:r>
              <a:rPr lang="ko-KR" altLang="en-US" sz="2400">
                <a:latin typeface="HY중고딕" pitchFamily="18" charset="-127"/>
                <a:ea typeface="굴림체" pitchFamily="49" charset="-127"/>
              </a:rPr>
              <a:t>       </a:t>
            </a: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WHERE  alias1</a:t>
            </a:r>
            <a:r>
              <a:rPr lang="ko-KR" altLang="en-US" sz="2400">
                <a:latin typeface="HY중고딕" pitchFamily="18" charset="-127"/>
                <a:ea typeface="굴림체" pitchFamily="49" charset="-127"/>
              </a:rPr>
              <a:t>명</a:t>
            </a: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.column</a:t>
            </a:r>
            <a:r>
              <a:rPr lang="ko-KR" altLang="en-US" sz="2400">
                <a:latin typeface="HY중고딕" pitchFamily="18" charset="-127"/>
                <a:ea typeface="굴림체" pitchFamily="49" charset="-127"/>
              </a:rPr>
              <a:t>명 </a:t>
            </a: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=  alias2</a:t>
            </a:r>
            <a:r>
              <a:rPr lang="ko-KR" altLang="en-US" sz="2400">
                <a:latin typeface="HY중고딕" pitchFamily="18" charset="-127"/>
                <a:ea typeface="굴림체" pitchFamily="49" charset="-127"/>
              </a:rPr>
              <a:t>명</a:t>
            </a: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.column</a:t>
            </a:r>
            <a:r>
              <a:rPr lang="ko-KR" altLang="en-US" sz="2400" smtClean="0">
                <a:latin typeface="HY중고딕" pitchFamily="18" charset="-127"/>
                <a:ea typeface="굴림체" pitchFamily="49" charset="-127"/>
              </a:rPr>
              <a:t>명</a:t>
            </a:r>
            <a:r>
              <a:rPr lang="en-US" altLang="ko-KR" sz="2400" smtClean="0">
                <a:latin typeface="HY중고딕" pitchFamily="18" charset="-127"/>
                <a:ea typeface="굴림체" pitchFamily="49" charset="-127"/>
              </a:rPr>
              <a:t>;</a:t>
            </a:r>
            <a:endParaRPr lang="ko-KR" altLang="en-US" sz="2400">
              <a:latin typeface="HY중고딕" pitchFamily="18" charset="-127"/>
              <a:ea typeface="굴림체" pitchFamily="49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63" name="Rectangle 3"/>
          <p:cNvSpPr>
            <a:spLocks noChangeArrowheads="1"/>
          </p:cNvSpPr>
          <p:nvPr/>
        </p:nvSpPr>
        <p:spPr bwMode="blackWhite">
          <a:xfrm>
            <a:off x="1119188" y="1200150"/>
            <a:ext cx="12091987" cy="4427538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10000"/>
              </a:lnSpc>
              <a:buFont typeface="Wingdings" pitchFamily="2" charset="2"/>
              <a:buNone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 2) Alias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를 사용한 방법</a:t>
            </a:r>
          </a:p>
          <a:p>
            <a:pPr>
              <a:defRPr/>
            </a:pPr>
            <a:r>
              <a:rPr lang="en-US" altLang="ko-KR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SELECT A.PROD_ID      AS "</a:t>
            </a:r>
            <a:r>
              <a:rPr lang="ko-KR" altLang="en-US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상품코드</a:t>
            </a:r>
            <a:r>
              <a:rPr lang="en-US" altLang="ko-KR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>
              <a:solidFill>
                <a:srgbClr val="800000"/>
              </a:solidFill>
              <a:latin typeface="굴림체" pitchFamily="49" charset="-127"/>
              <a:ea typeface="굴림체" pitchFamily="49" charset="-127"/>
            </a:endParaRPr>
          </a:p>
          <a:p>
            <a:pPr>
              <a:defRPr/>
            </a:pPr>
            <a:r>
              <a:rPr lang="en-US" altLang="ko-KR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    , A.PROD_NAME    AS "</a:t>
            </a:r>
            <a:r>
              <a:rPr lang="ko-KR" altLang="en-US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상품명</a:t>
            </a:r>
            <a:r>
              <a:rPr lang="en-US" altLang="ko-KR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"</a:t>
            </a:r>
            <a:r>
              <a:rPr lang="ko-KR" altLang="en-US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</a:t>
            </a:r>
          </a:p>
          <a:p>
            <a:pPr>
              <a:defRPr/>
            </a:pPr>
            <a:r>
              <a:rPr lang="en-US" altLang="ko-KR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    , B.LPROD_NM     AS "</a:t>
            </a:r>
            <a:r>
              <a:rPr lang="ko-KR" altLang="en-US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분류명</a:t>
            </a:r>
            <a:r>
              <a:rPr lang="en-US" altLang="ko-KR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>
              <a:solidFill>
                <a:srgbClr val="800000"/>
              </a:solidFill>
              <a:latin typeface="굴림체" pitchFamily="49" charset="-127"/>
              <a:ea typeface="굴림체" pitchFamily="49" charset="-127"/>
            </a:endParaRPr>
          </a:p>
          <a:p>
            <a:pPr>
              <a:defRPr/>
            </a:pPr>
            <a:r>
              <a:rPr lang="en-US" altLang="ko-KR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    , C.BUYER_NAME   AS "</a:t>
            </a:r>
            <a:r>
              <a:rPr lang="ko-KR" altLang="en-US" err="1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거래처명</a:t>
            </a:r>
            <a:r>
              <a:rPr lang="en-US" altLang="ko-KR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>
              <a:solidFill>
                <a:srgbClr val="800000"/>
              </a:solidFill>
              <a:latin typeface="굴림체" pitchFamily="49" charset="-127"/>
              <a:ea typeface="굴림체" pitchFamily="49" charset="-127"/>
            </a:endParaRPr>
          </a:p>
          <a:p>
            <a:pPr>
              <a:defRPr/>
            </a:pPr>
            <a:r>
              <a:rPr lang="en-US" altLang="ko-KR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FROM   PROD  A</a:t>
            </a:r>
          </a:p>
          <a:p>
            <a:pPr>
              <a:defRPr/>
            </a:pPr>
            <a:r>
              <a:rPr lang="en-US" altLang="ko-KR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    , LPROD B</a:t>
            </a:r>
          </a:p>
          <a:p>
            <a:pPr>
              <a:defRPr/>
            </a:pPr>
            <a:r>
              <a:rPr lang="en-US" altLang="ko-KR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    , BUYER C</a:t>
            </a:r>
          </a:p>
          <a:p>
            <a:pPr>
              <a:defRPr/>
            </a:pPr>
            <a:r>
              <a:rPr lang="en-US" altLang="ko-KR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WHERE  A.PROD_LGU = B.LPROD_GU</a:t>
            </a:r>
          </a:p>
          <a:p>
            <a:pPr>
              <a:defRPr/>
            </a:pPr>
            <a:r>
              <a:rPr lang="en-US" altLang="ko-KR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AND    A.PROD_BUYER = C.BUYER_ID;</a:t>
            </a:r>
          </a:p>
        </p:txBody>
      </p:sp>
      <p:sp>
        <p:nvSpPr>
          <p:cNvPr id="251907" name="Rectangle 7"/>
          <p:cNvSpPr>
            <a:spLocks noChangeArrowheads="1"/>
          </p:cNvSpPr>
          <p:nvPr/>
        </p:nvSpPr>
        <p:spPr bwMode="blackWhite">
          <a:xfrm>
            <a:off x="1117600" y="600075"/>
            <a:ext cx="6427788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TABLE JOIN</a:t>
            </a:r>
          </a:p>
        </p:txBody>
      </p:sp>
      <p:sp>
        <p:nvSpPr>
          <p:cNvPr id="1013768" name="Rectangle 8"/>
          <p:cNvSpPr>
            <a:spLocks noChangeArrowheads="1"/>
          </p:cNvSpPr>
          <p:nvPr/>
        </p:nvSpPr>
        <p:spPr bwMode="blackWhite">
          <a:xfrm>
            <a:off x="1128713" y="5969000"/>
            <a:ext cx="12091987" cy="3967163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1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ANSI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형식</a:t>
            </a:r>
          </a:p>
          <a:p>
            <a:pPr>
              <a:defRPr/>
            </a:pPr>
            <a:r>
              <a:rPr lang="en-US" altLang="ko-KR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SELECT     A.PROD_ID      AS "</a:t>
            </a:r>
            <a:r>
              <a:rPr lang="ko-KR" altLang="en-US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상품코드</a:t>
            </a:r>
            <a:r>
              <a:rPr lang="en-US" altLang="ko-KR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>
              <a:solidFill>
                <a:srgbClr val="800000"/>
              </a:solidFill>
              <a:latin typeface="굴림체" pitchFamily="49" charset="-127"/>
              <a:ea typeface="굴림체" pitchFamily="49" charset="-127"/>
            </a:endParaRPr>
          </a:p>
          <a:p>
            <a:pPr>
              <a:defRPr/>
            </a:pPr>
            <a:r>
              <a:rPr lang="en-US" altLang="ko-KR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    ,     A.PROD_NAME    AS "</a:t>
            </a:r>
            <a:r>
              <a:rPr lang="ko-KR" altLang="en-US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상품명</a:t>
            </a:r>
            <a:r>
              <a:rPr lang="en-US" altLang="ko-KR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"</a:t>
            </a:r>
            <a:r>
              <a:rPr lang="ko-KR" altLang="en-US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</a:t>
            </a:r>
          </a:p>
          <a:p>
            <a:pPr>
              <a:defRPr/>
            </a:pPr>
            <a:r>
              <a:rPr lang="en-US" altLang="ko-KR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    ,     B.LPROD_NM     AS "</a:t>
            </a:r>
            <a:r>
              <a:rPr lang="ko-KR" altLang="en-US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분류명</a:t>
            </a:r>
            <a:r>
              <a:rPr lang="en-US" altLang="ko-KR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>
              <a:solidFill>
                <a:srgbClr val="800000"/>
              </a:solidFill>
              <a:latin typeface="굴림체" pitchFamily="49" charset="-127"/>
              <a:ea typeface="굴림체" pitchFamily="49" charset="-127"/>
            </a:endParaRPr>
          </a:p>
          <a:p>
            <a:pPr>
              <a:defRPr/>
            </a:pPr>
            <a:r>
              <a:rPr lang="en-US" altLang="ko-KR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    ,     C.BUYER_NAME   AS "</a:t>
            </a:r>
            <a:r>
              <a:rPr lang="ko-KR" altLang="en-US" err="1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거래처명</a:t>
            </a:r>
            <a:r>
              <a:rPr lang="en-US" altLang="ko-KR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>
              <a:solidFill>
                <a:srgbClr val="800000"/>
              </a:solidFill>
              <a:latin typeface="굴림체" pitchFamily="49" charset="-127"/>
              <a:ea typeface="굴림체" pitchFamily="49" charset="-127"/>
            </a:endParaRPr>
          </a:p>
          <a:p>
            <a:pPr>
              <a:defRPr/>
            </a:pPr>
            <a:r>
              <a:rPr lang="en-US" altLang="ko-KR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FROM       PROD  A  </a:t>
            </a:r>
          </a:p>
          <a:p>
            <a:pPr>
              <a:defRPr/>
            </a:pPr>
            <a:r>
              <a:rPr lang="en-US" altLang="ko-KR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INNER JOIN LPROD B ON (A.PROD_LGU   = B.LPROD_GU)</a:t>
            </a:r>
          </a:p>
          <a:p>
            <a:pPr>
              <a:defRPr/>
            </a:pPr>
            <a:r>
              <a:rPr lang="en-US" altLang="ko-KR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INNER JOIN BUYER C ON (A.PROD_BUYER = C.BUYER_ID);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930" name="Rectangle 2"/>
          <p:cNvSpPr>
            <a:spLocks noChangeArrowheads="1"/>
          </p:cNvSpPr>
          <p:nvPr/>
        </p:nvSpPr>
        <p:spPr bwMode="blackWhite">
          <a:xfrm>
            <a:off x="1117600" y="600075"/>
            <a:ext cx="6427788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TABLE JOIN</a:t>
            </a:r>
          </a:p>
        </p:txBody>
      </p:sp>
      <p:sp>
        <p:nvSpPr>
          <p:cNvPr id="455687" name="Rectangle 7"/>
          <p:cNvSpPr>
            <a:spLocks noChangeArrowheads="1"/>
          </p:cNvSpPr>
          <p:nvPr/>
        </p:nvSpPr>
        <p:spPr bwMode="blackWhite">
          <a:xfrm>
            <a:off x="1119188" y="1920875"/>
            <a:ext cx="12091987" cy="8401050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1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Join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문장을 기술할 때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Join</a:t>
            </a:r>
            <a:r>
              <a:rPr lang="ko-KR" altLang="en-US" sz="2000" err="1">
                <a:latin typeface="HY중고딕" pitchFamily="18" charset="-127"/>
                <a:ea typeface="굴림체" pitchFamily="49" charset="-127"/>
              </a:rPr>
              <a:t>조건식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이외에 다른 </a:t>
            </a:r>
            <a:r>
              <a:rPr lang="ko-KR" altLang="en-US" sz="2000" err="1">
                <a:latin typeface="HY중고딕" pitchFamily="18" charset="-127"/>
                <a:ea typeface="굴림체" pitchFamily="49" charset="-127"/>
              </a:rPr>
              <a:t>조건식을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And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로 연결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None/>
              <a:defRPr/>
            </a:pPr>
            <a:endParaRPr lang="ko-KR" altLang="en-US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10000"/>
              </a:lnSpc>
              <a:buFont typeface="Wingdings" pitchFamily="2" charset="2"/>
              <a:buNone/>
              <a:defRPr/>
            </a:pP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  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SELECT table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명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.column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명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, table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명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.column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명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. . . . .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None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       FROM table1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명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, table2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명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None/>
              <a:defRPr/>
            </a:pP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     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WHERE table1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명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.column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명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= table2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명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.column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명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None/>
              <a:defRPr/>
            </a:pP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          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AND Condition1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문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None/>
              <a:defRPr/>
            </a:pP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          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AND Condition2 </a:t>
            </a:r>
            <a:r>
              <a:rPr lang="ko-KR" altLang="en-US" sz="2000" smtClean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문</a:t>
            </a:r>
            <a:r>
              <a:rPr lang="en-US" altLang="ko-KR" sz="2000" smtClean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;</a:t>
            </a:r>
            <a:endParaRPr lang="ko-KR" altLang="en-US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Char char="l"/>
              <a:defRPr/>
            </a:pPr>
            <a:endParaRPr lang="ko-KR" altLang="en-US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Char char="l"/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상품테이블에서 거래처가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'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삼성전자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'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인 자료의  상품코드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상품명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 </a:t>
            </a:r>
          </a:p>
          <a:p>
            <a:pPr defTabSz="282575">
              <a:buFont typeface="Wingdings" pitchFamily="2" charset="2"/>
              <a:buNone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거래처 명을 조회 </a:t>
            </a:r>
          </a:p>
          <a:p>
            <a:pPr>
              <a:defRPr/>
            </a:pPr>
            <a:r>
              <a:rPr lang="en-US" altLang="ko-KR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SELECT  PROD_ID      AS "</a:t>
            </a:r>
            <a:r>
              <a:rPr lang="ko-KR" altLang="en-US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상품코드</a:t>
            </a:r>
            <a:r>
              <a:rPr lang="en-US" altLang="ko-KR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>
              <a:solidFill>
                <a:srgbClr val="800000"/>
              </a:solidFill>
              <a:latin typeface="굴림체" pitchFamily="49" charset="-127"/>
              <a:ea typeface="굴림체" pitchFamily="49" charset="-127"/>
            </a:endParaRPr>
          </a:p>
          <a:p>
            <a:pPr>
              <a:defRPr/>
            </a:pPr>
            <a:r>
              <a:rPr lang="en-US" altLang="ko-KR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    ,  PROD_NAME    AS "</a:t>
            </a:r>
            <a:r>
              <a:rPr lang="ko-KR" altLang="en-US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상품명</a:t>
            </a:r>
            <a:r>
              <a:rPr lang="en-US" altLang="ko-KR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"</a:t>
            </a:r>
            <a:r>
              <a:rPr lang="ko-KR" altLang="en-US" u="sng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</a:t>
            </a:r>
          </a:p>
          <a:p>
            <a:pPr>
              <a:defRPr/>
            </a:pPr>
            <a:r>
              <a:rPr lang="en-US" altLang="ko-KR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    ,  BUYER_NAME   AS "</a:t>
            </a:r>
            <a:r>
              <a:rPr lang="ko-KR" altLang="en-US" err="1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거래처명</a:t>
            </a:r>
            <a:r>
              <a:rPr lang="en-US" altLang="ko-KR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>
              <a:solidFill>
                <a:srgbClr val="800000"/>
              </a:solidFill>
              <a:latin typeface="굴림체" pitchFamily="49" charset="-127"/>
              <a:ea typeface="굴림체" pitchFamily="49" charset="-127"/>
            </a:endParaRPr>
          </a:p>
          <a:p>
            <a:pPr>
              <a:defRPr/>
            </a:pPr>
            <a:r>
              <a:rPr lang="en-US" altLang="ko-KR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FROM    PROD</a:t>
            </a:r>
          </a:p>
          <a:p>
            <a:pPr>
              <a:defRPr/>
            </a:pPr>
            <a:r>
              <a:rPr lang="en-US" altLang="ko-KR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    ,  BUYER </a:t>
            </a:r>
          </a:p>
          <a:p>
            <a:pPr>
              <a:defRPr/>
            </a:pPr>
            <a:r>
              <a:rPr lang="en-US" altLang="ko-KR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WHERE   PROD_BUYER = BUYER_ID</a:t>
            </a:r>
          </a:p>
          <a:p>
            <a:pPr>
              <a:defRPr/>
            </a:pPr>
            <a:r>
              <a:rPr lang="en-US" altLang="ko-KR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AND     BUYER_NAME LIKE '</a:t>
            </a:r>
            <a:r>
              <a:rPr lang="ko-KR" altLang="en-US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삼성전자</a:t>
            </a:r>
            <a:r>
              <a:rPr lang="en-US" altLang="ko-KR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%';</a:t>
            </a:r>
          </a:p>
        </p:txBody>
      </p:sp>
      <p:sp>
        <p:nvSpPr>
          <p:cNvPr id="252932" name="Rectangle 17"/>
          <p:cNvSpPr>
            <a:spLocks noChangeArrowheads="1"/>
          </p:cNvSpPr>
          <p:nvPr/>
        </p:nvSpPr>
        <p:spPr bwMode="auto">
          <a:xfrm>
            <a:off x="1147763" y="1720850"/>
            <a:ext cx="12001500" cy="79375"/>
          </a:xfrm>
          <a:prstGeom prst="rect">
            <a:avLst/>
          </a:prstGeom>
          <a:gradFill rotWithShape="0">
            <a:gsLst>
              <a:gs pos="0">
                <a:srgbClr val="E8B354"/>
              </a:gs>
              <a:gs pos="100000">
                <a:srgbClr val="FFFFFF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>
              <a:latin typeface="HY중고딕" pitchFamily="18" charset="-127"/>
            </a:endParaRPr>
          </a:p>
        </p:txBody>
      </p:sp>
      <p:sp>
        <p:nvSpPr>
          <p:cNvPr id="252933" name="AutoShape 18"/>
          <p:cNvSpPr>
            <a:spLocks noChangeArrowheads="1"/>
          </p:cNvSpPr>
          <p:nvPr/>
        </p:nvSpPr>
        <p:spPr bwMode="auto">
          <a:xfrm>
            <a:off x="1147763" y="1244600"/>
            <a:ext cx="6719887" cy="568325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2D5A0"/>
              </a:gs>
              <a:gs pos="100000">
                <a:srgbClr val="FBF1DF"/>
              </a:gs>
            </a:gsLst>
            <a:path path="shape">
              <a:fillToRect l="50000" t="50000" r="50000" b="50000"/>
            </a:path>
          </a:gradFill>
          <a:ln w="3175">
            <a:noFill/>
            <a:round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30000"/>
              </a:lnSpc>
              <a:buFont typeface="Arial" pitchFamily="34" charset="0"/>
              <a:buNone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특정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Row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의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Join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954" name="Rectangle 2"/>
          <p:cNvSpPr>
            <a:spLocks noChangeArrowheads="1"/>
          </p:cNvSpPr>
          <p:nvPr/>
        </p:nvSpPr>
        <p:spPr bwMode="blackWhite">
          <a:xfrm>
            <a:off x="1117600" y="600075"/>
            <a:ext cx="6427788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TABLE JOIN</a:t>
            </a:r>
          </a:p>
        </p:txBody>
      </p:sp>
      <p:sp>
        <p:nvSpPr>
          <p:cNvPr id="1390595" name="Rectangle 3"/>
          <p:cNvSpPr>
            <a:spLocks noChangeArrowheads="1"/>
          </p:cNvSpPr>
          <p:nvPr/>
        </p:nvSpPr>
        <p:spPr bwMode="blackWhite">
          <a:xfrm>
            <a:off x="1119188" y="1352550"/>
            <a:ext cx="12091987" cy="5748338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1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Inner Join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에서는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Join</a:t>
            </a:r>
            <a:r>
              <a:rPr lang="ko-KR" altLang="en-US" sz="2000" err="1">
                <a:latin typeface="HY중고딕" pitchFamily="18" charset="-127"/>
                <a:ea typeface="굴림체" pitchFamily="49" charset="-127"/>
              </a:rPr>
              <a:t>조건식은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ON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다음에 기술하고 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None/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그 이외의 조건은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WHERE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절에 기술한다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.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None/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상품테이블에서 거래처가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'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삼성전자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'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인 자료의  상품코드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상품명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 </a:t>
            </a:r>
          </a:p>
          <a:p>
            <a:pPr defTabSz="282575">
              <a:buFont typeface="Wingdings" pitchFamily="2" charset="2"/>
              <a:buNone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거래처 명을 조회 </a:t>
            </a:r>
          </a:p>
          <a:p>
            <a:pPr>
              <a:defRPr/>
            </a:pP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    </a:t>
            </a: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SELECT     PROD_ID    AS "</a:t>
            </a:r>
            <a:r>
              <a:rPr lang="ko-KR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상품코드</a:t>
            </a: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>
              <a:solidFill>
                <a:srgbClr val="800000"/>
              </a:solidFill>
              <a:latin typeface="굴림체" pitchFamily="49" charset="-127"/>
              <a:ea typeface="굴림체" pitchFamily="49" charset="-127"/>
            </a:endParaRPr>
          </a:p>
          <a:p>
            <a:pPr lvl="1">
              <a:defRPr/>
            </a:pP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    ,     PROD_NAME  AS "</a:t>
            </a:r>
            <a:r>
              <a:rPr lang="ko-KR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상품명</a:t>
            </a: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"</a:t>
            </a:r>
            <a:r>
              <a:rPr lang="ko-KR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</a:t>
            </a:r>
          </a:p>
          <a:p>
            <a:pPr lvl="1">
              <a:defRPr/>
            </a:pP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    ,     BUYER_NAME AS "</a:t>
            </a:r>
            <a:r>
              <a:rPr lang="ko-KR" altLang="en-US" sz="2000" err="1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거래처명</a:t>
            </a: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>
              <a:solidFill>
                <a:srgbClr val="800000"/>
              </a:solidFill>
              <a:latin typeface="굴림체" pitchFamily="49" charset="-127"/>
              <a:ea typeface="굴림체" pitchFamily="49" charset="-127"/>
            </a:endParaRPr>
          </a:p>
          <a:p>
            <a:pPr lvl="1">
              <a:defRPr/>
            </a:pP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FROM       PROD </a:t>
            </a:r>
          </a:p>
          <a:p>
            <a:pPr lvl="1">
              <a:defRPr/>
            </a:pP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INNER JOIN BUYER ON (PROD_BUYER = BUYER_ID)</a:t>
            </a:r>
          </a:p>
          <a:p>
            <a:pPr lvl="1">
              <a:defRPr/>
            </a:pP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WHERE      BUYER_NAME LIKE '</a:t>
            </a:r>
            <a:r>
              <a:rPr lang="ko-KR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삼성전자</a:t>
            </a: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%';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788" name="Rectangle 4"/>
          <p:cNvSpPr>
            <a:spLocks noChangeArrowheads="1"/>
          </p:cNvSpPr>
          <p:nvPr/>
        </p:nvSpPr>
        <p:spPr bwMode="blackWhite">
          <a:xfrm>
            <a:off x="1119188" y="1200150"/>
            <a:ext cx="12091987" cy="8936038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1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상품테이블에서 상품코드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상품명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분류명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 err="1">
                <a:latin typeface="HY중고딕" pitchFamily="18" charset="-127"/>
                <a:ea typeface="굴림체" pitchFamily="49" charset="-127"/>
              </a:rPr>
              <a:t>거래처명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None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거래처주소를 조회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.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None/>
              <a:defRPr/>
            </a:pPr>
            <a:endParaRPr lang="en-US" altLang="ko-KR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10000"/>
              </a:lnSpc>
              <a:buFont typeface="Wingdings" pitchFamily="2" charset="2"/>
              <a:buNone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1)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판매가격이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10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만원 이하 이고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None/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2)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거래처 주소가  부산인 경우만 조회</a:t>
            </a:r>
          </a:p>
          <a:p>
            <a:pPr defTabSz="282575">
              <a:defRPr/>
            </a:pPr>
            <a:endParaRPr lang="ko-KR" altLang="en-US" sz="2000">
              <a:latin typeface="HY중고딕" pitchFamily="18" charset="-127"/>
              <a:ea typeface="굴림체" pitchFamily="49" charset="-127"/>
            </a:endParaRPr>
          </a:p>
          <a:p>
            <a:pPr>
              <a:defRPr/>
            </a:pP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SELECT A.PROD_ID     AS "</a:t>
            </a:r>
            <a:r>
              <a:rPr lang="ko-KR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상품코드</a:t>
            </a: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>
              <a:solidFill>
                <a:srgbClr val="800000"/>
              </a:solidFill>
              <a:latin typeface="굴림체" pitchFamily="49" charset="-127"/>
              <a:ea typeface="굴림체" pitchFamily="49" charset="-127"/>
            </a:endParaRPr>
          </a:p>
          <a:p>
            <a:pPr>
              <a:defRPr/>
            </a:pP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    , A.PROD_NAME   AS "</a:t>
            </a:r>
            <a:r>
              <a:rPr lang="ko-KR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상품명</a:t>
            </a: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"</a:t>
            </a:r>
            <a:r>
              <a:rPr lang="ko-KR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</a:t>
            </a:r>
          </a:p>
          <a:p>
            <a:pPr>
              <a:defRPr/>
            </a:pP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    , B.LPROD_NM    AS "</a:t>
            </a:r>
            <a:r>
              <a:rPr lang="ko-KR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분류명</a:t>
            </a: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>
              <a:solidFill>
                <a:srgbClr val="800000"/>
              </a:solidFill>
              <a:latin typeface="굴림체" pitchFamily="49" charset="-127"/>
              <a:ea typeface="굴림체" pitchFamily="49" charset="-127"/>
            </a:endParaRPr>
          </a:p>
          <a:p>
            <a:pPr>
              <a:defRPr/>
            </a:pP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    , C.BUYER_NAME  AS "</a:t>
            </a:r>
            <a:r>
              <a:rPr lang="ko-KR" altLang="en-US" sz="2000" err="1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거래처명</a:t>
            </a: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>
              <a:solidFill>
                <a:srgbClr val="800000"/>
              </a:solidFill>
              <a:latin typeface="굴림체" pitchFamily="49" charset="-127"/>
              <a:ea typeface="굴림체" pitchFamily="49" charset="-127"/>
            </a:endParaRPr>
          </a:p>
          <a:p>
            <a:pPr>
              <a:defRPr/>
            </a:pP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    , C.BUYER_ADD1  AS "</a:t>
            </a:r>
            <a:r>
              <a:rPr lang="ko-KR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주소</a:t>
            </a: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>
              <a:solidFill>
                <a:srgbClr val="800000"/>
              </a:solidFill>
              <a:latin typeface="굴림체" pitchFamily="49" charset="-127"/>
              <a:ea typeface="굴림체" pitchFamily="49" charset="-127"/>
            </a:endParaRPr>
          </a:p>
          <a:p>
            <a:pPr>
              <a:defRPr/>
            </a:pP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FROM   PROD  A</a:t>
            </a:r>
          </a:p>
          <a:p>
            <a:pPr>
              <a:defRPr/>
            </a:pP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    , LPROD B</a:t>
            </a:r>
          </a:p>
          <a:p>
            <a:pPr>
              <a:defRPr/>
            </a:pP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    , BUYER C</a:t>
            </a:r>
          </a:p>
          <a:p>
            <a:pPr>
              <a:defRPr/>
            </a:pP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WHERE  A.PROD_SALE  &lt;= 100000</a:t>
            </a:r>
          </a:p>
          <a:p>
            <a:pPr>
              <a:defRPr/>
            </a:pP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AND    A.PROD_LGU   =  B.LPROD_GU</a:t>
            </a:r>
          </a:p>
          <a:p>
            <a:pPr>
              <a:defRPr/>
            </a:pP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AND    A.PROD_BUYER =  C.BUYER_ID</a:t>
            </a:r>
          </a:p>
          <a:p>
            <a:pPr>
              <a:defRPr/>
            </a:pP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AND    C.BUYER_ADD1 LIKE '%</a:t>
            </a:r>
            <a:r>
              <a:rPr lang="ko-KR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부산</a:t>
            </a: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%';</a:t>
            </a:r>
          </a:p>
        </p:txBody>
      </p:sp>
      <p:sp>
        <p:nvSpPr>
          <p:cNvPr id="254979" name="Rectangle 7"/>
          <p:cNvSpPr>
            <a:spLocks noChangeArrowheads="1"/>
          </p:cNvSpPr>
          <p:nvPr/>
        </p:nvSpPr>
        <p:spPr bwMode="blackWhite">
          <a:xfrm>
            <a:off x="1117600" y="600075"/>
            <a:ext cx="6427788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TABLE JOIN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44" name="Rectangle 4"/>
          <p:cNvSpPr>
            <a:spLocks noChangeArrowheads="1"/>
          </p:cNvSpPr>
          <p:nvPr/>
        </p:nvSpPr>
        <p:spPr bwMode="blackWhite">
          <a:xfrm>
            <a:off x="1119188" y="1244600"/>
            <a:ext cx="12091987" cy="7670800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1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상품 분류가 전자제품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(P102 )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인 상품의 상품코드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상품명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None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분류명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거래처 명을 조회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.</a:t>
            </a:r>
          </a:p>
          <a:p>
            <a:pPr defTabSz="282575"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>
              <a:defRPr/>
            </a:pP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SELECT A.PROD_ID     AS "</a:t>
            </a:r>
            <a:r>
              <a:rPr lang="ko-KR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상품코드</a:t>
            </a: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>
              <a:solidFill>
                <a:srgbClr val="800000"/>
              </a:solidFill>
              <a:latin typeface="굴림체" pitchFamily="49" charset="-127"/>
              <a:ea typeface="굴림체" pitchFamily="49" charset="-127"/>
            </a:endParaRPr>
          </a:p>
          <a:p>
            <a:pPr>
              <a:defRPr/>
            </a:pP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    , A.PROD_NAME   AS "</a:t>
            </a:r>
            <a:r>
              <a:rPr lang="ko-KR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상품명</a:t>
            </a: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"</a:t>
            </a:r>
            <a:r>
              <a:rPr lang="ko-KR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</a:t>
            </a:r>
          </a:p>
          <a:p>
            <a:pPr>
              <a:defRPr/>
            </a:pP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    , B.LPROD_NM    AS "</a:t>
            </a:r>
            <a:r>
              <a:rPr lang="ko-KR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분류명</a:t>
            </a: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>
              <a:solidFill>
                <a:srgbClr val="800000"/>
              </a:solidFill>
              <a:latin typeface="굴림체" pitchFamily="49" charset="-127"/>
              <a:ea typeface="굴림체" pitchFamily="49" charset="-127"/>
            </a:endParaRPr>
          </a:p>
          <a:p>
            <a:pPr>
              <a:defRPr/>
            </a:pP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    , C.BUYER_NAME  AS "</a:t>
            </a:r>
            <a:r>
              <a:rPr lang="ko-KR" altLang="en-US" sz="2000" err="1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거래처명</a:t>
            </a: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>
              <a:solidFill>
                <a:srgbClr val="800000"/>
              </a:solidFill>
              <a:latin typeface="굴림체" pitchFamily="49" charset="-127"/>
              <a:ea typeface="굴림체" pitchFamily="49" charset="-127"/>
            </a:endParaRPr>
          </a:p>
          <a:p>
            <a:pPr>
              <a:defRPr/>
            </a:pP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FROM   PROD  A</a:t>
            </a:r>
          </a:p>
          <a:p>
            <a:pPr>
              <a:defRPr/>
            </a:pP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    , LPROD B</a:t>
            </a:r>
          </a:p>
          <a:p>
            <a:pPr>
              <a:defRPr/>
            </a:pP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    , BUYER C</a:t>
            </a:r>
          </a:p>
          <a:p>
            <a:pPr>
              <a:defRPr/>
            </a:pP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WHERE  A.PROD_LGU   = 'P102'</a:t>
            </a:r>
          </a:p>
          <a:p>
            <a:pPr>
              <a:defRPr/>
            </a:pP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AND    A.PROD_LGU   = B.LPROD_GU</a:t>
            </a:r>
          </a:p>
          <a:p>
            <a:pPr>
              <a:defRPr/>
            </a:pP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AND    A.PROD_BUYER = C.BUYER_ID;</a:t>
            </a:r>
          </a:p>
        </p:txBody>
      </p:sp>
      <p:sp>
        <p:nvSpPr>
          <p:cNvPr id="256003" name="Rectangle 9"/>
          <p:cNvSpPr>
            <a:spLocks noChangeArrowheads="1"/>
          </p:cNvSpPr>
          <p:nvPr/>
        </p:nvSpPr>
        <p:spPr bwMode="blackWhite">
          <a:xfrm>
            <a:off x="1117600" y="600075"/>
            <a:ext cx="6427788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TABLE JOIN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026" name="Rectangle 3"/>
          <p:cNvSpPr>
            <a:spLocks noChangeArrowheads="1"/>
          </p:cNvSpPr>
          <p:nvPr/>
        </p:nvSpPr>
        <p:spPr bwMode="blackWhite">
          <a:xfrm>
            <a:off x="1117600" y="600075"/>
            <a:ext cx="6427788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TABLE JOIN</a:t>
            </a:r>
          </a:p>
        </p:txBody>
      </p:sp>
      <p:sp>
        <p:nvSpPr>
          <p:cNvPr id="1339396" name="Rectangle 4">
            <a:hlinkClick r:id="rId2"/>
          </p:cNvPr>
          <p:cNvSpPr>
            <a:spLocks noChangeArrowheads="1"/>
          </p:cNvSpPr>
          <p:nvPr/>
        </p:nvSpPr>
        <p:spPr bwMode="blackWhite">
          <a:xfrm>
            <a:off x="1119188" y="1317625"/>
            <a:ext cx="12091987" cy="8278813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상품입고테이블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(BUYPROD)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의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2005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년도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1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월의 거래처별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(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거래처코드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 err="1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거래처명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)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매입금액을 </a:t>
            </a:r>
          </a:p>
          <a:p>
            <a:pPr defTabSz="282575">
              <a:defRPr/>
            </a:pP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 검색 하시오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? (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매입금액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=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매입수량 * 매입단가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)</a:t>
            </a:r>
          </a:p>
          <a:p>
            <a:pPr defTabSz="282575"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 ( Alias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는 거래처코드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 err="1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거래처명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매입금액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)</a:t>
            </a:r>
          </a:p>
          <a:p>
            <a:pPr algn="ctr" defTabSz="282575">
              <a:defRPr/>
            </a:pPr>
            <a:endParaRPr lang="en-US" altLang="ko-KR" sz="200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>
              <a:defRPr/>
            </a:pP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SELECT   BUYER_ID                AS "</a:t>
            </a:r>
            <a:r>
              <a:rPr lang="ko-KR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거래처코드</a:t>
            </a: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"</a:t>
            </a:r>
            <a:r>
              <a:rPr lang="ko-KR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</a:t>
            </a:r>
          </a:p>
          <a:p>
            <a:pPr>
              <a:defRPr/>
            </a:pP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    ,   BUYER_NAME              AS "</a:t>
            </a:r>
            <a:r>
              <a:rPr lang="ko-KR" altLang="en-US" sz="2000" err="1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거래처명</a:t>
            </a: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>
              <a:solidFill>
                <a:srgbClr val="800000"/>
              </a:solidFill>
              <a:latin typeface="굴림체" pitchFamily="49" charset="-127"/>
              <a:ea typeface="굴림체" pitchFamily="49" charset="-127"/>
            </a:endParaRPr>
          </a:p>
          <a:p>
            <a:pPr>
              <a:defRPr/>
            </a:pP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    ,   SUM(BUY_QTY * BUY_COST) AS "</a:t>
            </a:r>
            <a:r>
              <a:rPr lang="ko-KR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매입금액</a:t>
            </a: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>
              <a:solidFill>
                <a:srgbClr val="800000"/>
              </a:solidFill>
              <a:latin typeface="굴림체" pitchFamily="49" charset="-127"/>
              <a:ea typeface="굴림체" pitchFamily="49" charset="-127"/>
            </a:endParaRPr>
          </a:p>
          <a:p>
            <a:pPr>
              <a:defRPr/>
            </a:pP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FROM     BUYPROD                 </a:t>
            </a:r>
            <a:r>
              <a:rPr lang="en-US" altLang="ko-KR" sz="2000" i="1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--</a:t>
            </a:r>
            <a:r>
              <a:rPr lang="ko-KR" altLang="en-US" sz="2000" i="1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입고상품정보</a:t>
            </a:r>
          </a:p>
          <a:p>
            <a:pPr>
              <a:defRPr/>
            </a:pP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    ,   PROD                    </a:t>
            </a:r>
            <a:r>
              <a:rPr lang="en-US" altLang="ko-KR" sz="2000" i="1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--</a:t>
            </a:r>
            <a:r>
              <a:rPr lang="ko-KR" altLang="en-US" sz="2000" i="1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상품정보</a:t>
            </a:r>
          </a:p>
          <a:p>
            <a:pPr>
              <a:defRPr/>
            </a:pP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    ,   BUYER                   </a:t>
            </a:r>
            <a:r>
              <a:rPr lang="en-US" altLang="ko-KR" sz="2000" i="1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--</a:t>
            </a:r>
            <a:r>
              <a:rPr lang="ko-KR" altLang="en-US" sz="2000" i="1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거래처정보</a:t>
            </a:r>
          </a:p>
          <a:p>
            <a:pPr>
              <a:defRPr/>
            </a:pP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WHERE    BUY_DATE   BETWEEN '2005-01-01' AND '2005-01-31'</a:t>
            </a:r>
          </a:p>
          <a:p>
            <a:pPr>
              <a:defRPr/>
            </a:pP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AND      BUY_PROD   = PROD_ID</a:t>
            </a:r>
          </a:p>
          <a:p>
            <a:pPr>
              <a:defRPr/>
            </a:pP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AND      PROD_BUYER = BUYER_ID</a:t>
            </a:r>
          </a:p>
          <a:p>
            <a:pPr>
              <a:defRPr/>
            </a:pP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GROUP BY BUYER_ID</a:t>
            </a:r>
          </a:p>
          <a:p>
            <a:pPr>
              <a:defRPr/>
            </a:pP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    ,   BUYER_NAME </a:t>
            </a:r>
          </a:p>
          <a:p>
            <a:pPr>
              <a:defRPr/>
            </a:pP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ORDER BY BUYER_ID</a:t>
            </a:r>
          </a:p>
          <a:p>
            <a:pPr>
              <a:defRPr/>
            </a:pP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    ,   </a:t>
            </a:r>
            <a:r>
              <a:rPr lang="en-US" altLang="ko-KR" sz="2000" smtClean="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BUYER_NAME;</a:t>
            </a:r>
            <a:endParaRPr lang="en-US" altLang="ko-KR" sz="2000">
              <a:solidFill>
                <a:srgbClr val="800000"/>
              </a:solidFill>
              <a:latin typeface="굴림체" pitchFamily="49" charset="-127"/>
              <a:ea typeface="굴림체" pitchFamily="49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050" name="Rectangle 2"/>
          <p:cNvSpPr>
            <a:spLocks noChangeArrowheads="1"/>
          </p:cNvSpPr>
          <p:nvPr/>
        </p:nvSpPr>
        <p:spPr bwMode="blackWhite">
          <a:xfrm>
            <a:off x="1117600" y="600075"/>
            <a:ext cx="6427788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TABLE JOIN</a:t>
            </a:r>
          </a:p>
        </p:txBody>
      </p:sp>
      <p:sp>
        <p:nvSpPr>
          <p:cNvPr id="1391620" name="Rectangle 4">
            <a:hlinkClick r:id="rId2"/>
          </p:cNvPr>
          <p:cNvSpPr>
            <a:spLocks noChangeArrowheads="1"/>
          </p:cNvSpPr>
          <p:nvPr/>
        </p:nvSpPr>
        <p:spPr bwMode="blackWhite">
          <a:xfrm>
            <a:off x="1128713" y="1317625"/>
            <a:ext cx="12091987" cy="7597775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- Inner Join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으로 작성</a:t>
            </a:r>
          </a:p>
          <a:p>
            <a:pPr defTabSz="282575">
              <a:defRPr/>
            </a:pPr>
            <a:endParaRPr lang="ko-KR" altLang="en-US" sz="200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>
              <a:defRPr/>
            </a:pP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SELECT     BUYER_ID                AS "</a:t>
            </a:r>
            <a:r>
              <a:rPr lang="ko-KR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거래처코드</a:t>
            </a: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"</a:t>
            </a:r>
            <a:r>
              <a:rPr lang="ko-KR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</a:t>
            </a:r>
          </a:p>
          <a:p>
            <a:pPr>
              <a:defRPr/>
            </a:pP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    ,     BUYER_NAME              AS "</a:t>
            </a:r>
            <a:r>
              <a:rPr lang="ko-KR" altLang="en-US" sz="2000" err="1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거래처명</a:t>
            </a: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>
              <a:solidFill>
                <a:srgbClr val="800000"/>
              </a:solidFill>
              <a:latin typeface="굴림체" pitchFamily="49" charset="-127"/>
              <a:ea typeface="굴림체" pitchFamily="49" charset="-127"/>
            </a:endParaRPr>
          </a:p>
          <a:p>
            <a:pPr>
              <a:defRPr/>
            </a:pP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    ,     SUM(BUY_QTY * BUY_COST) AS "</a:t>
            </a:r>
            <a:r>
              <a:rPr lang="ko-KR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매입금액</a:t>
            </a: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>
              <a:solidFill>
                <a:srgbClr val="800000"/>
              </a:solidFill>
              <a:latin typeface="굴림체" pitchFamily="49" charset="-127"/>
              <a:ea typeface="굴림체" pitchFamily="49" charset="-127"/>
            </a:endParaRPr>
          </a:p>
          <a:p>
            <a:pPr>
              <a:defRPr/>
            </a:pP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FROM       BUYPROD                 </a:t>
            </a:r>
            <a:r>
              <a:rPr lang="en-US" altLang="ko-KR" sz="2000" i="1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--</a:t>
            </a:r>
            <a:r>
              <a:rPr lang="ko-KR" altLang="en-US" sz="2000" i="1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입고상품정보</a:t>
            </a:r>
          </a:p>
          <a:p>
            <a:pPr>
              <a:defRPr/>
            </a:pP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INNER JOIN PROD  ON (BUY_PROD   = PROD_ID)</a:t>
            </a:r>
          </a:p>
          <a:p>
            <a:pPr>
              <a:defRPr/>
            </a:pP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INNER JOIN BUYER ON (PROD_BUYER = BUYER_ID)</a:t>
            </a:r>
          </a:p>
          <a:p>
            <a:pPr>
              <a:defRPr/>
            </a:pP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WHERE      BUY_DATE BETWEEN '2005-01-01' AND '2005-01-31'</a:t>
            </a:r>
          </a:p>
          <a:p>
            <a:pPr>
              <a:defRPr/>
            </a:pP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GROUP BY   BUYER_ID</a:t>
            </a:r>
          </a:p>
          <a:p>
            <a:pPr>
              <a:defRPr/>
            </a:pP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    ,     BUYER_NAME </a:t>
            </a:r>
          </a:p>
          <a:p>
            <a:pPr>
              <a:defRPr/>
            </a:pP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ORDER BY   BUYER_ID</a:t>
            </a:r>
          </a:p>
          <a:p>
            <a:pPr>
              <a:defRPr/>
            </a:pP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    ,     BUYER_NAME;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074" name="Rectangle 6"/>
          <p:cNvSpPr>
            <a:spLocks noChangeArrowheads="1"/>
          </p:cNvSpPr>
          <p:nvPr/>
        </p:nvSpPr>
        <p:spPr bwMode="blackWhite">
          <a:xfrm>
            <a:off x="1117600" y="600075"/>
            <a:ext cx="6427788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TABLE JOIN</a:t>
            </a:r>
          </a:p>
        </p:txBody>
      </p:sp>
      <p:sp>
        <p:nvSpPr>
          <p:cNvPr id="1015813" name="Rectangle 5">
            <a:hlinkClick r:id="rId2"/>
          </p:cNvPr>
          <p:cNvSpPr>
            <a:spLocks noChangeArrowheads="1"/>
          </p:cNvSpPr>
          <p:nvPr/>
        </p:nvSpPr>
        <p:spPr bwMode="blackWhite">
          <a:xfrm>
            <a:off x="1119188" y="1312863"/>
            <a:ext cx="12091987" cy="7375525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defRPr/>
            </a:pPr>
            <a:r>
              <a:rPr lang="en-US" altLang="ko-KR" sz="2400">
                <a:solidFill>
                  <a:srgbClr val="663300"/>
                </a:solidFill>
                <a:latin typeface="HY중고딕" pitchFamily="18" charset="-127"/>
                <a:ea typeface="HY중고딕" pitchFamily="18" charset="-127"/>
              </a:rPr>
              <a:t>- </a:t>
            </a:r>
            <a:r>
              <a:rPr lang="ko-KR" altLang="en-US" sz="2400">
                <a:solidFill>
                  <a:srgbClr val="663300"/>
                </a:solidFill>
                <a:latin typeface="HY중고딕" pitchFamily="18" charset="-127"/>
                <a:ea typeface="HY중고딕" pitchFamily="18" charset="-127"/>
              </a:rPr>
              <a:t>장바구니테이블의 </a:t>
            </a:r>
            <a:r>
              <a:rPr lang="en-US" altLang="ko-KR" sz="2400">
                <a:solidFill>
                  <a:srgbClr val="663300"/>
                </a:solidFill>
                <a:latin typeface="HY중고딕" pitchFamily="18" charset="-127"/>
                <a:ea typeface="HY중고딕" pitchFamily="18" charset="-127"/>
              </a:rPr>
              <a:t>2005</a:t>
            </a:r>
            <a:r>
              <a:rPr lang="ko-KR" altLang="en-US" sz="2400">
                <a:solidFill>
                  <a:srgbClr val="663300"/>
                </a:solidFill>
                <a:latin typeface="HY중고딕" pitchFamily="18" charset="-127"/>
                <a:ea typeface="HY중고딕" pitchFamily="18" charset="-127"/>
              </a:rPr>
              <a:t>년도 </a:t>
            </a:r>
            <a:r>
              <a:rPr lang="en-US" altLang="ko-KR" sz="2400">
                <a:solidFill>
                  <a:srgbClr val="663300"/>
                </a:solidFill>
                <a:latin typeface="HY중고딕" pitchFamily="18" charset="-127"/>
                <a:ea typeface="HY중고딕" pitchFamily="18" charset="-127"/>
              </a:rPr>
              <a:t>5</a:t>
            </a:r>
            <a:r>
              <a:rPr lang="ko-KR" altLang="en-US" sz="2400">
                <a:solidFill>
                  <a:srgbClr val="663300"/>
                </a:solidFill>
                <a:latin typeface="HY중고딕" pitchFamily="18" charset="-127"/>
                <a:ea typeface="HY중고딕" pitchFamily="18" charset="-127"/>
              </a:rPr>
              <a:t>월의 </a:t>
            </a:r>
            <a:r>
              <a:rPr lang="ko-KR" altLang="en-US" sz="2400" err="1">
                <a:solidFill>
                  <a:srgbClr val="663300"/>
                </a:solidFill>
                <a:latin typeface="HY중고딕" pitchFamily="18" charset="-127"/>
                <a:ea typeface="HY중고딕" pitchFamily="18" charset="-127"/>
              </a:rPr>
              <a:t>회원별</a:t>
            </a:r>
            <a:r>
              <a:rPr lang="ko-KR" altLang="en-US" sz="2400">
                <a:solidFill>
                  <a:srgbClr val="663300"/>
                </a:solidFill>
                <a:latin typeface="HY중고딕" pitchFamily="18" charset="-127"/>
                <a:ea typeface="HY중고딕" pitchFamily="18" charset="-127"/>
              </a:rPr>
              <a:t> 구매금액을 </a:t>
            </a:r>
          </a:p>
          <a:p>
            <a:pPr defTabSz="282575">
              <a:defRPr/>
            </a:pPr>
            <a:r>
              <a:rPr lang="ko-KR" altLang="en-US" sz="2400">
                <a:solidFill>
                  <a:srgbClr val="663300"/>
                </a:solidFill>
                <a:latin typeface="HY중고딕" pitchFamily="18" charset="-127"/>
                <a:ea typeface="HY중고딕" pitchFamily="18" charset="-127"/>
              </a:rPr>
              <a:t>  검색 하시오 </a:t>
            </a:r>
            <a:r>
              <a:rPr lang="en-US" altLang="ko-KR" sz="2400">
                <a:solidFill>
                  <a:srgbClr val="663300"/>
                </a:solidFill>
                <a:latin typeface="HY중고딕" pitchFamily="18" charset="-127"/>
                <a:ea typeface="HY중고딕" pitchFamily="18" charset="-127"/>
              </a:rPr>
              <a:t>? ( </a:t>
            </a:r>
            <a:r>
              <a:rPr lang="ko-KR" altLang="en-US" sz="2400">
                <a:solidFill>
                  <a:srgbClr val="663300"/>
                </a:solidFill>
                <a:latin typeface="HY중고딕" pitchFamily="18" charset="-127"/>
                <a:ea typeface="HY중고딕" pitchFamily="18" charset="-127"/>
              </a:rPr>
              <a:t>구매금액 </a:t>
            </a:r>
            <a:r>
              <a:rPr lang="en-US" altLang="ko-KR" sz="2400">
                <a:solidFill>
                  <a:srgbClr val="663300"/>
                </a:solidFill>
                <a:latin typeface="HY중고딕" pitchFamily="18" charset="-127"/>
                <a:ea typeface="HY중고딕" pitchFamily="18" charset="-127"/>
              </a:rPr>
              <a:t>= </a:t>
            </a:r>
            <a:r>
              <a:rPr lang="ko-KR" altLang="en-US" sz="2400">
                <a:solidFill>
                  <a:srgbClr val="663300"/>
                </a:solidFill>
                <a:latin typeface="HY중고딕" pitchFamily="18" charset="-127"/>
                <a:ea typeface="HY중고딕" pitchFamily="18" charset="-127"/>
              </a:rPr>
              <a:t>구매수량 * 판매가 </a:t>
            </a:r>
            <a:r>
              <a:rPr lang="en-US" altLang="ko-KR" sz="2400">
                <a:solidFill>
                  <a:srgbClr val="663300"/>
                </a:solidFill>
                <a:latin typeface="HY중고딕" pitchFamily="18" charset="-127"/>
                <a:ea typeface="HY중고딕" pitchFamily="18" charset="-127"/>
              </a:rPr>
              <a:t>)</a:t>
            </a:r>
          </a:p>
          <a:p>
            <a:pPr defTabSz="282575">
              <a:defRPr/>
            </a:pPr>
            <a:r>
              <a:rPr lang="en-US" altLang="ko-KR" sz="2400">
                <a:solidFill>
                  <a:srgbClr val="663300"/>
                </a:solidFill>
                <a:latin typeface="HY중고딕" pitchFamily="18" charset="-127"/>
                <a:ea typeface="HY중고딕" pitchFamily="18" charset="-127"/>
              </a:rPr>
              <a:t>   ( Alias</a:t>
            </a:r>
            <a:r>
              <a:rPr lang="ko-KR" altLang="en-US" sz="2400">
                <a:solidFill>
                  <a:srgbClr val="663300"/>
                </a:solidFill>
                <a:latin typeface="HY중고딕" pitchFamily="18" charset="-127"/>
                <a:ea typeface="HY중고딕" pitchFamily="18" charset="-127"/>
              </a:rPr>
              <a:t>는 회원</a:t>
            </a:r>
            <a:r>
              <a:rPr lang="en-US" altLang="ko-KR" sz="2400">
                <a:solidFill>
                  <a:srgbClr val="663300"/>
                </a:solidFill>
                <a:latin typeface="HY중고딕" pitchFamily="18" charset="-127"/>
                <a:ea typeface="HY중고딕" pitchFamily="18" charset="-127"/>
              </a:rPr>
              <a:t>ID, </a:t>
            </a:r>
            <a:r>
              <a:rPr lang="ko-KR" altLang="en-US" sz="2400" err="1">
                <a:solidFill>
                  <a:srgbClr val="663300"/>
                </a:solidFill>
                <a:latin typeface="HY중고딕" pitchFamily="18" charset="-127"/>
                <a:ea typeface="HY중고딕" pitchFamily="18" charset="-127"/>
              </a:rPr>
              <a:t>회원명</a:t>
            </a:r>
            <a:r>
              <a:rPr lang="en-US" altLang="ko-KR" sz="2400">
                <a:solidFill>
                  <a:srgbClr val="663300"/>
                </a:solidFill>
                <a:latin typeface="HY중고딕" pitchFamily="18" charset="-127"/>
                <a:ea typeface="HY중고딕" pitchFamily="18" charset="-127"/>
              </a:rPr>
              <a:t>, </a:t>
            </a:r>
            <a:r>
              <a:rPr lang="ko-KR" altLang="en-US" sz="2400">
                <a:solidFill>
                  <a:srgbClr val="663300"/>
                </a:solidFill>
                <a:latin typeface="HY중고딕" pitchFamily="18" charset="-127"/>
                <a:ea typeface="HY중고딕" pitchFamily="18" charset="-127"/>
              </a:rPr>
              <a:t>구매금액 </a:t>
            </a:r>
            <a:r>
              <a:rPr lang="en-US" altLang="ko-KR" sz="2400">
                <a:solidFill>
                  <a:srgbClr val="663300"/>
                </a:solidFill>
                <a:latin typeface="HY중고딕" pitchFamily="18" charset="-127"/>
                <a:ea typeface="HY중고딕" pitchFamily="18" charset="-127"/>
              </a:rPr>
              <a:t>)</a:t>
            </a:r>
          </a:p>
          <a:p>
            <a:pPr defTabSz="282575">
              <a:defRPr/>
            </a:pPr>
            <a:r>
              <a:rPr lang="en-US" altLang="ko-KR" sz="2400">
                <a:solidFill>
                  <a:srgbClr val="663300"/>
                </a:solidFill>
                <a:latin typeface="HY중고딕" pitchFamily="18" charset="-127"/>
                <a:ea typeface="HY중고딕" pitchFamily="18" charset="-127"/>
              </a:rPr>
              <a:t>   (</a:t>
            </a:r>
            <a:r>
              <a:rPr lang="en-US" altLang="ko-KR" sz="2400" err="1">
                <a:solidFill>
                  <a:srgbClr val="663300"/>
                </a:solidFill>
                <a:latin typeface="HY중고딕" pitchFamily="18" charset="-127"/>
                <a:ea typeface="HY중고딕" pitchFamily="18" charset="-127"/>
              </a:rPr>
              <a:t>Equi</a:t>
            </a:r>
            <a:r>
              <a:rPr lang="en-US" altLang="ko-KR" sz="2400">
                <a:solidFill>
                  <a:srgbClr val="663300"/>
                </a:solidFill>
                <a:latin typeface="HY중고딕" pitchFamily="18" charset="-127"/>
                <a:ea typeface="HY중고딕" pitchFamily="18" charset="-127"/>
              </a:rPr>
              <a:t> Join </a:t>
            </a:r>
            <a:r>
              <a:rPr lang="ko-KR" altLang="en-US" sz="2400">
                <a:solidFill>
                  <a:srgbClr val="663300"/>
                </a:solidFill>
                <a:latin typeface="HY중고딕" pitchFamily="18" charset="-127"/>
                <a:ea typeface="HY중고딕" pitchFamily="18" charset="-127"/>
              </a:rPr>
              <a:t>방식과 </a:t>
            </a:r>
            <a:r>
              <a:rPr lang="en-US" altLang="ko-KR" sz="2400">
                <a:solidFill>
                  <a:srgbClr val="663300"/>
                </a:solidFill>
                <a:latin typeface="HY중고딕" pitchFamily="18" charset="-127"/>
                <a:ea typeface="HY중고딕" pitchFamily="18" charset="-127"/>
              </a:rPr>
              <a:t>Inner Join </a:t>
            </a:r>
            <a:r>
              <a:rPr lang="ko-KR" altLang="en-US" sz="2400">
                <a:solidFill>
                  <a:srgbClr val="663300"/>
                </a:solidFill>
                <a:latin typeface="HY중고딕" pitchFamily="18" charset="-127"/>
                <a:ea typeface="HY중고딕" pitchFamily="18" charset="-127"/>
              </a:rPr>
              <a:t>방식 중 선택</a:t>
            </a:r>
            <a:r>
              <a:rPr lang="en-US" altLang="ko-KR" sz="2400">
                <a:solidFill>
                  <a:srgbClr val="663300"/>
                </a:solidFill>
                <a:latin typeface="HY중고딕" pitchFamily="18" charset="-127"/>
                <a:ea typeface="HY중고딕" pitchFamily="18" charset="-127"/>
              </a:rPr>
              <a:t>)</a:t>
            </a:r>
          </a:p>
          <a:p>
            <a:pPr defTabSz="282575">
              <a:defRPr/>
            </a:pPr>
            <a:endParaRPr lang="en-US" altLang="ko-KR" sz="2400">
              <a:solidFill>
                <a:srgbClr val="663300"/>
              </a:solidFill>
              <a:latin typeface="HY중고딕" pitchFamily="18" charset="-127"/>
              <a:ea typeface="HY중고딕" pitchFamily="18" charset="-127"/>
            </a:endParaRPr>
          </a:p>
          <a:p>
            <a:pPr defTabSz="282575">
              <a:defRPr/>
            </a:pPr>
            <a:endParaRPr lang="en-US" altLang="ko-KR" sz="2400">
              <a:solidFill>
                <a:srgbClr val="663300"/>
              </a:solidFill>
              <a:latin typeface="HY중고딕" pitchFamily="18" charset="-127"/>
              <a:ea typeface="HY중고딕" pitchFamily="18" charset="-127"/>
            </a:endParaRPr>
          </a:p>
          <a:p>
            <a:pPr defTabSz="282575">
              <a:defRPr/>
            </a:pPr>
            <a:endParaRPr lang="en-US" altLang="ko-KR" sz="2400">
              <a:solidFill>
                <a:srgbClr val="663300"/>
              </a:solidFill>
              <a:latin typeface="HY중고딕" pitchFamily="18" charset="-127"/>
              <a:ea typeface="HY중고딕" pitchFamily="18" charset="-127"/>
            </a:endParaRPr>
          </a:p>
          <a:p>
            <a:pPr defTabSz="282575">
              <a:defRPr/>
            </a:pPr>
            <a:endParaRPr lang="en-US" altLang="ko-KR" sz="2400">
              <a:solidFill>
                <a:srgbClr val="663300"/>
              </a:solidFill>
              <a:latin typeface="HY중고딕" pitchFamily="18" charset="-127"/>
              <a:ea typeface="HY중고딕" pitchFamily="18" charset="-127"/>
            </a:endParaRPr>
          </a:p>
          <a:p>
            <a:pPr defTabSz="282575">
              <a:defRPr/>
            </a:pPr>
            <a:endParaRPr lang="en-US" altLang="ko-KR" sz="2400">
              <a:solidFill>
                <a:srgbClr val="663300"/>
              </a:solidFill>
              <a:latin typeface="HY중고딕" pitchFamily="18" charset="-127"/>
              <a:ea typeface="HY중고딕" pitchFamily="18" charset="-127"/>
            </a:endParaRPr>
          </a:p>
          <a:p>
            <a:pPr defTabSz="282575">
              <a:defRPr/>
            </a:pPr>
            <a:endParaRPr lang="en-US" altLang="ko-KR" sz="2400">
              <a:solidFill>
                <a:srgbClr val="663300"/>
              </a:solidFill>
              <a:latin typeface="HY중고딕" pitchFamily="18" charset="-127"/>
              <a:ea typeface="HY중고딕" pitchFamily="18" charset="-127"/>
            </a:endParaRPr>
          </a:p>
          <a:p>
            <a:pPr defTabSz="282575">
              <a:defRPr/>
            </a:pPr>
            <a:endParaRPr lang="en-US" altLang="ko-KR" sz="2400">
              <a:solidFill>
                <a:srgbClr val="663300"/>
              </a:solidFill>
              <a:latin typeface="HY중고딕" pitchFamily="18" charset="-127"/>
              <a:ea typeface="HY중고딕" pitchFamily="18" charset="-127"/>
            </a:endParaRPr>
          </a:p>
          <a:p>
            <a:pPr defTabSz="282575">
              <a:defRPr/>
            </a:pPr>
            <a:endParaRPr lang="en-US" altLang="ko-KR" sz="2400">
              <a:solidFill>
                <a:srgbClr val="663300"/>
              </a:solidFill>
              <a:latin typeface="HY중고딕" pitchFamily="18" charset="-127"/>
              <a:ea typeface="HY중고딕" pitchFamily="18" charset="-127"/>
            </a:endParaRPr>
          </a:p>
          <a:p>
            <a:pPr defTabSz="282575">
              <a:defRPr/>
            </a:pPr>
            <a:endParaRPr lang="en-US" altLang="ko-KR" sz="2400">
              <a:solidFill>
                <a:srgbClr val="663300"/>
              </a:solidFill>
              <a:latin typeface="HY중고딕" pitchFamily="18" charset="-127"/>
              <a:ea typeface="HY중고딕" pitchFamily="18" charset="-127"/>
            </a:endParaRPr>
          </a:p>
          <a:p>
            <a:pPr defTabSz="282575">
              <a:defRPr/>
            </a:pPr>
            <a:endParaRPr lang="en-US" altLang="ko-KR" sz="2400">
              <a:solidFill>
                <a:srgbClr val="663300"/>
              </a:solidFill>
              <a:latin typeface="HY중고딕" pitchFamily="18" charset="-127"/>
              <a:ea typeface="HY중고딕" pitchFamily="18" charset="-127"/>
            </a:endParaRPr>
          </a:p>
          <a:p>
            <a:pPr defTabSz="282575">
              <a:defRPr/>
            </a:pPr>
            <a:endParaRPr lang="en-US" altLang="ko-KR" sz="2400">
              <a:solidFill>
                <a:srgbClr val="663300"/>
              </a:solidFill>
              <a:latin typeface="HY중고딕" pitchFamily="18" charset="-127"/>
              <a:ea typeface="HY중고딕" pitchFamily="18" charset="-127"/>
            </a:endParaRPr>
          </a:p>
          <a:p>
            <a:pPr defTabSz="282575">
              <a:defRPr/>
            </a:pPr>
            <a:endParaRPr lang="en-US" altLang="ko-KR" sz="2400">
              <a:solidFill>
                <a:srgbClr val="663300"/>
              </a:solidFill>
              <a:latin typeface="HY중고딕" pitchFamily="18" charset="-127"/>
              <a:ea typeface="HY중고딕" pitchFamily="18" charset="-127"/>
            </a:endParaRPr>
          </a:p>
          <a:p>
            <a:pPr defTabSz="282575">
              <a:defRPr/>
            </a:pPr>
            <a:endParaRPr lang="en-US" altLang="ko-KR" sz="2400">
              <a:solidFill>
                <a:srgbClr val="800000"/>
              </a:solidFill>
              <a:latin typeface="HY중고딕" pitchFamily="18" charset="-127"/>
              <a:ea typeface="HY중고딕" pitchFamily="18" charset="-127"/>
            </a:endParaRPr>
          </a:p>
        </p:txBody>
      </p:sp>
      <p:sp>
        <p:nvSpPr>
          <p:cNvPr id="259076" name="TextBox 3"/>
          <p:cNvSpPr txBox="1">
            <a:spLocks noChangeArrowheads="1"/>
          </p:cNvSpPr>
          <p:nvPr/>
        </p:nvSpPr>
        <p:spPr bwMode="auto">
          <a:xfrm>
            <a:off x="1512888" y="4321175"/>
            <a:ext cx="11233150" cy="3538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ko-KR" sz="28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SELECT   MEMBER.MEM_ID                         AS "</a:t>
            </a:r>
            <a:r>
              <a:rPr lang="ko-KR" altLang="en-US" sz="28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회원</a:t>
            </a:r>
            <a:r>
              <a:rPr lang="en-US" altLang="ko-KR" sz="28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id"</a:t>
            </a:r>
          </a:p>
          <a:p>
            <a:r>
              <a:rPr lang="en-US" altLang="ko-KR" sz="28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,   MEMBER.MEM_NAME                       AS "</a:t>
            </a:r>
            <a:r>
              <a:rPr lang="ko-KR" altLang="en-US" sz="28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회원</a:t>
            </a:r>
            <a:r>
              <a:rPr lang="en-US" altLang="ko-KR" sz="28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NAME"</a:t>
            </a:r>
          </a:p>
          <a:p>
            <a:r>
              <a:rPr lang="en-US" altLang="ko-KR" sz="28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,   SUM(PROD.PROD_SALE * CART.CART_QTY)   AS "</a:t>
            </a:r>
            <a:r>
              <a:rPr lang="ko-KR" altLang="en-US" sz="28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구매금액</a:t>
            </a:r>
            <a:r>
              <a:rPr lang="en-US" altLang="ko-KR" sz="28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800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8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FROM     CART, MEMBER, PROD</a:t>
            </a:r>
          </a:p>
          <a:p>
            <a:r>
              <a:rPr lang="en-US" altLang="ko-KR" sz="28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WHERE    CART.CART_MEMBER = MEMBER.MEM_ID</a:t>
            </a:r>
          </a:p>
          <a:p>
            <a:r>
              <a:rPr lang="en-US" altLang="ko-KR" sz="28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AND      CART.CART_PROD = PROD.PROD_ID</a:t>
            </a:r>
          </a:p>
          <a:p>
            <a:r>
              <a:rPr lang="en-US" altLang="ko-KR" sz="28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AND      SUBSTR(CART.CART_NO,0,6) = '200505'</a:t>
            </a:r>
          </a:p>
          <a:p>
            <a:r>
              <a:rPr lang="en-US" altLang="ko-KR" sz="28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GROUP BY MEMBER.MEM_ID, MEMBER.MEM_NAME;</a:t>
            </a:r>
            <a:endParaRPr lang="ko-KR" altLang="en-US" sz="2800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098" name="Rectangle 2"/>
          <p:cNvSpPr>
            <a:spLocks noChangeArrowheads="1"/>
          </p:cNvSpPr>
          <p:nvPr/>
        </p:nvSpPr>
        <p:spPr bwMode="blackWhite">
          <a:xfrm>
            <a:off x="1117600" y="479425"/>
            <a:ext cx="6427788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en-US" altLang="ko-KR" sz="24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OUTER JOIN</a:t>
            </a:r>
          </a:p>
        </p:txBody>
      </p:sp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1079500" y="1655763"/>
          <a:ext cx="2520279" cy="15841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009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84009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84009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5280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latin typeface="HY중고딕" pitchFamily="18" charset="-127"/>
                          <a:ea typeface="HY중고딕" pitchFamily="18" charset="-127"/>
                        </a:rPr>
                        <a:t>A</a:t>
                      </a:r>
                      <a:endParaRPr lang="ko-KR" altLang="en-US" sz="2400"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latin typeface="HY중고딕" pitchFamily="18" charset="-127"/>
                          <a:ea typeface="HY중고딕" pitchFamily="18" charset="-127"/>
                        </a:rPr>
                        <a:t>B</a:t>
                      </a:r>
                      <a:endParaRPr lang="ko-KR" altLang="en-US" sz="2400"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latin typeface="HY중고딕" pitchFamily="18" charset="-127"/>
                          <a:ea typeface="HY중고딕" pitchFamily="18" charset="-127"/>
                        </a:rPr>
                        <a:t>C</a:t>
                      </a:r>
                      <a:endParaRPr lang="ko-KR" altLang="en-US" sz="2400"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280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latin typeface="HY중고딕" pitchFamily="18" charset="-127"/>
                          <a:ea typeface="HY중고딕" pitchFamily="18" charset="-127"/>
                        </a:rPr>
                        <a:t>a1</a:t>
                      </a:r>
                      <a:endParaRPr lang="ko-KR" altLang="en-US" sz="2400"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latin typeface="HY중고딕" pitchFamily="18" charset="-127"/>
                          <a:ea typeface="HY중고딕" pitchFamily="18" charset="-127"/>
                        </a:rPr>
                        <a:t>b1</a:t>
                      </a:r>
                      <a:endParaRPr lang="ko-KR" altLang="en-US" sz="2400"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latin typeface="HY중고딕" pitchFamily="18" charset="-127"/>
                          <a:ea typeface="HY중고딕" pitchFamily="18" charset="-127"/>
                        </a:rPr>
                        <a:t>c1</a:t>
                      </a:r>
                      <a:endParaRPr lang="ko-KR" altLang="en-US" sz="2400"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280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latin typeface="HY중고딕" pitchFamily="18" charset="-127"/>
                          <a:ea typeface="HY중고딕" pitchFamily="18" charset="-127"/>
                        </a:rPr>
                        <a:t>a2</a:t>
                      </a:r>
                      <a:endParaRPr lang="ko-KR" altLang="en-US" sz="2400"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latin typeface="HY중고딕" pitchFamily="18" charset="-127"/>
                          <a:ea typeface="HY중고딕" pitchFamily="18" charset="-127"/>
                        </a:rPr>
                        <a:t>b2</a:t>
                      </a:r>
                      <a:endParaRPr lang="ko-KR" altLang="en-US" sz="2400"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latin typeface="HY중고딕" pitchFamily="18" charset="-127"/>
                          <a:ea typeface="HY중고딕" pitchFamily="18" charset="-127"/>
                        </a:rPr>
                        <a:t>c2</a:t>
                      </a:r>
                      <a:endParaRPr lang="ko-KR" altLang="en-US" sz="2400"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4968875" y="1655763"/>
          <a:ext cx="2592288" cy="15841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4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5280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latin typeface="HY중고딕" pitchFamily="18" charset="-127"/>
                          <a:ea typeface="HY중고딕" pitchFamily="18" charset="-127"/>
                        </a:rPr>
                        <a:t>C</a:t>
                      </a:r>
                      <a:endParaRPr lang="ko-KR" altLang="en-US" sz="2400"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latin typeface="HY중고딕" pitchFamily="18" charset="-127"/>
                          <a:ea typeface="HY중고딕" pitchFamily="18" charset="-127"/>
                        </a:rPr>
                        <a:t>D</a:t>
                      </a:r>
                      <a:endParaRPr lang="ko-KR" altLang="en-US" sz="2400"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latin typeface="HY중고딕" pitchFamily="18" charset="-127"/>
                          <a:ea typeface="HY중고딕" pitchFamily="18" charset="-127"/>
                        </a:rPr>
                        <a:t>E</a:t>
                      </a:r>
                      <a:endParaRPr lang="ko-KR" altLang="en-US" sz="2400"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280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latin typeface="HY중고딕" pitchFamily="18" charset="-127"/>
                          <a:ea typeface="HY중고딕" pitchFamily="18" charset="-127"/>
                        </a:rPr>
                        <a:t>c1</a:t>
                      </a:r>
                      <a:endParaRPr lang="ko-KR" altLang="en-US" sz="2400"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latin typeface="HY중고딕" pitchFamily="18" charset="-127"/>
                          <a:ea typeface="HY중고딕" pitchFamily="18" charset="-127"/>
                        </a:rPr>
                        <a:t>d1</a:t>
                      </a:r>
                      <a:endParaRPr lang="ko-KR" altLang="en-US" sz="2400"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latin typeface="HY중고딕" pitchFamily="18" charset="-127"/>
                          <a:ea typeface="HY중고딕" pitchFamily="18" charset="-127"/>
                        </a:rPr>
                        <a:t>e1</a:t>
                      </a:r>
                      <a:endParaRPr lang="ko-KR" altLang="en-US" sz="2400"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280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latin typeface="HY중고딕" pitchFamily="18" charset="-127"/>
                          <a:ea typeface="HY중고딕" pitchFamily="18" charset="-127"/>
                        </a:rPr>
                        <a:t>c3</a:t>
                      </a:r>
                      <a:endParaRPr lang="ko-KR" altLang="en-US" sz="2400"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latin typeface="HY중고딕" pitchFamily="18" charset="-127"/>
                          <a:ea typeface="HY중고딕" pitchFamily="18" charset="-127"/>
                        </a:rPr>
                        <a:t>d2</a:t>
                      </a:r>
                      <a:endParaRPr lang="ko-KR" altLang="en-US" sz="2400"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latin typeface="HY중고딕" pitchFamily="18" charset="-127"/>
                          <a:ea typeface="HY중고딕" pitchFamily="18" charset="-127"/>
                        </a:rPr>
                        <a:t>e2</a:t>
                      </a:r>
                      <a:endParaRPr lang="ko-KR" altLang="en-US" sz="2400"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8929688" y="1655763"/>
          <a:ext cx="4176465" cy="10561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529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83529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83529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3529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835293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5280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solidFill>
                            <a:schemeClr val="tx1"/>
                          </a:solidFill>
                          <a:latin typeface="HY중고딕" pitchFamily="18" charset="-127"/>
                          <a:ea typeface="HY중고딕" pitchFamily="18" charset="-127"/>
                        </a:rPr>
                        <a:t>A</a:t>
                      </a:r>
                      <a:endParaRPr lang="ko-KR" altLang="en-US" sz="2400">
                        <a:solidFill>
                          <a:schemeClr val="tx1"/>
                        </a:solidFill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solidFill>
                            <a:schemeClr val="tx1"/>
                          </a:solidFill>
                          <a:latin typeface="HY중고딕" pitchFamily="18" charset="-127"/>
                          <a:ea typeface="HY중고딕" pitchFamily="18" charset="-127"/>
                        </a:rPr>
                        <a:t>B</a:t>
                      </a:r>
                      <a:endParaRPr lang="ko-KR" altLang="en-US" sz="2400">
                        <a:solidFill>
                          <a:schemeClr val="tx1"/>
                        </a:solidFill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solidFill>
                            <a:schemeClr val="tx1"/>
                          </a:solidFill>
                          <a:latin typeface="HY중고딕" pitchFamily="18" charset="-127"/>
                          <a:ea typeface="HY중고딕" pitchFamily="18" charset="-127"/>
                        </a:rPr>
                        <a:t>C</a:t>
                      </a:r>
                      <a:endParaRPr lang="ko-KR" altLang="en-US" sz="2400">
                        <a:solidFill>
                          <a:schemeClr val="tx1"/>
                        </a:solidFill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solidFill>
                            <a:schemeClr val="tx1"/>
                          </a:solidFill>
                          <a:latin typeface="HY중고딕" pitchFamily="18" charset="-127"/>
                          <a:ea typeface="HY중고딕" pitchFamily="18" charset="-127"/>
                        </a:rPr>
                        <a:t>D</a:t>
                      </a:r>
                      <a:endParaRPr lang="ko-KR" altLang="en-US" sz="2400">
                        <a:solidFill>
                          <a:schemeClr val="tx1"/>
                        </a:solidFill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solidFill>
                            <a:schemeClr val="tx1"/>
                          </a:solidFill>
                          <a:latin typeface="HY중고딕" pitchFamily="18" charset="-127"/>
                          <a:ea typeface="HY중고딕" pitchFamily="18" charset="-127"/>
                        </a:rPr>
                        <a:t>E</a:t>
                      </a:r>
                      <a:endParaRPr lang="ko-KR" altLang="en-US" sz="2400">
                        <a:solidFill>
                          <a:schemeClr val="tx1"/>
                        </a:solidFill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280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latin typeface="HY중고딕" pitchFamily="18" charset="-127"/>
                          <a:ea typeface="HY중고딕" pitchFamily="18" charset="-127"/>
                        </a:rPr>
                        <a:t>a1</a:t>
                      </a:r>
                      <a:endParaRPr lang="ko-KR" altLang="en-US" sz="2400"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latin typeface="HY중고딕" pitchFamily="18" charset="-127"/>
                          <a:ea typeface="HY중고딕" pitchFamily="18" charset="-127"/>
                        </a:rPr>
                        <a:t>b1</a:t>
                      </a:r>
                      <a:endParaRPr lang="ko-KR" altLang="en-US" sz="2400"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latin typeface="HY중고딕" pitchFamily="18" charset="-127"/>
                          <a:ea typeface="HY중고딕" pitchFamily="18" charset="-127"/>
                        </a:rPr>
                        <a:t>c1</a:t>
                      </a:r>
                      <a:endParaRPr lang="ko-KR" altLang="en-US" sz="2400"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latin typeface="HY중고딕" pitchFamily="18" charset="-127"/>
                          <a:ea typeface="HY중고딕" pitchFamily="18" charset="-127"/>
                        </a:rPr>
                        <a:t>d1</a:t>
                      </a:r>
                      <a:endParaRPr lang="ko-KR" altLang="en-US" sz="2400"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latin typeface="HY중고딕" pitchFamily="18" charset="-127"/>
                          <a:ea typeface="HY중고딕" pitchFamily="18" charset="-127"/>
                        </a:rPr>
                        <a:t>e1</a:t>
                      </a:r>
                      <a:endParaRPr lang="ko-KR" altLang="en-US" sz="2400"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1079500" y="5761038"/>
          <a:ext cx="2520279" cy="15841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009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84009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84009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5280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latin typeface="HY중고딕" pitchFamily="18" charset="-127"/>
                          <a:ea typeface="HY중고딕" pitchFamily="18" charset="-127"/>
                        </a:rPr>
                        <a:t>A</a:t>
                      </a:r>
                      <a:endParaRPr lang="ko-KR" altLang="en-US" sz="2400"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latin typeface="HY중고딕" pitchFamily="18" charset="-127"/>
                          <a:ea typeface="HY중고딕" pitchFamily="18" charset="-127"/>
                        </a:rPr>
                        <a:t>B</a:t>
                      </a:r>
                      <a:endParaRPr lang="ko-KR" altLang="en-US" sz="2400"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latin typeface="HY중고딕" pitchFamily="18" charset="-127"/>
                          <a:ea typeface="HY중고딕" pitchFamily="18" charset="-127"/>
                        </a:rPr>
                        <a:t>C</a:t>
                      </a:r>
                      <a:endParaRPr lang="ko-KR" altLang="en-US" sz="2400"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280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latin typeface="HY중고딕" pitchFamily="18" charset="-127"/>
                          <a:ea typeface="HY중고딕" pitchFamily="18" charset="-127"/>
                        </a:rPr>
                        <a:t>a1</a:t>
                      </a:r>
                      <a:endParaRPr lang="ko-KR" altLang="en-US" sz="2400"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latin typeface="HY중고딕" pitchFamily="18" charset="-127"/>
                          <a:ea typeface="HY중고딕" pitchFamily="18" charset="-127"/>
                        </a:rPr>
                        <a:t>b1</a:t>
                      </a:r>
                      <a:endParaRPr lang="ko-KR" altLang="en-US" sz="2400"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latin typeface="HY중고딕" pitchFamily="18" charset="-127"/>
                          <a:ea typeface="HY중고딕" pitchFamily="18" charset="-127"/>
                        </a:rPr>
                        <a:t>c1</a:t>
                      </a:r>
                      <a:endParaRPr lang="ko-KR" altLang="en-US" sz="2400"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280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latin typeface="HY중고딕" pitchFamily="18" charset="-127"/>
                          <a:ea typeface="HY중고딕" pitchFamily="18" charset="-127"/>
                        </a:rPr>
                        <a:t>a2</a:t>
                      </a:r>
                      <a:endParaRPr lang="ko-KR" altLang="en-US" sz="2400"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latin typeface="HY중고딕" pitchFamily="18" charset="-127"/>
                          <a:ea typeface="HY중고딕" pitchFamily="18" charset="-127"/>
                        </a:rPr>
                        <a:t>b2</a:t>
                      </a:r>
                      <a:endParaRPr lang="ko-KR" altLang="en-US" sz="2400"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latin typeface="HY중고딕" pitchFamily="18" charset="-127"/>
                          <a:ea typeface="HY중고딕" pitchFamily="18" charset="-127"/>
                        </a:rPr>
                        <a:t>c2</a:t>
                      </a:r>
                      <a:endParaRPr lang="ko-KR" altLang="en-US" sz="2400"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/>
        </p:nvGraphicFramePr>
        <p:xfrm>
          <a:off x="4968875" y="5761038"/>
          <a:ext cx="2592288" cy="15841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4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5280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latin typeface="HY중고딕" pitchFamily="18" charset="-127"/>
                          <a:ea typeface="HY중고딕" pitchFamily="18" charset="-127"/>
                        </a:rPr>
                        <a:t>C</a:t>
                      </a:r>
                      <a:endParaRPr lang="ko-KR" altLang="en-US" sz="2400"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latin typeface="HY중고딕" pitchFamily="18" charset="-127"/>
                          <a:ea typeface="HY중고딕" pitchFamily="18" charset="-127"/>
                        </a:rPr>
                        <a:t>D</a:t>
                      </a:r>
                      <a:endParaRPr lang="ko-KR" altLang="en-US" sz="2400"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latin typeface="HY중고딕" pitchFamily="18" charset="-127"/>
                          <a:ea typeface="HY중고딕" pitchFamily="18" charset="-127"/>
                        </a:rPr>
                        <a:t>E</a:t>
                      </a:r>
                      <a:endParaRPr lang="ko-KR" altLang="en-US" sz="2400"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280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latin typeface="HY중고딕" pitchFamily="18" charset="-127"/>
                          <a:ea typeface="HY중고딕" pitchFamily="18" charset="-127"/>
                        </a:rPr>
                        <a:t>c1</a:t>
                      </a:r>
                      <a:endParaRPr lang="ko-KR" altLang="en-US" sz="2400"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latin typeface="HY중고딕" pitchFamily="18" charset="-127"/>
                          <a:ea typeface="HY중고딕" pitchFamily="18" charset="-127"/>
                        </a:rPr>
                        <a:t>d1</a:t>
                      </a:r>
                      <a:endParaRPr lang="ko-KR" altLang="en-US" sz="2400"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latin typeface="HY중고딕" pitchFamily="18" charset="-127"/>
                          <a:ea typeface="HY중고딕" pitchFamily="18" charset="-127"/>
                        </a:rPr>
                        <a:t>e1</a:t>
                      </a:r>
                      <a:endParaRPr lang="ko-KR" altLang="en-US" sz="2400"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280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latin typeface="HY중고딕" pitchFamily="18" charset="-127"/>
                          <a:ea typeface="HY중고딕" pitchFamily="18" charset="-127"/>
                        </a:rPr>
                        <a:t>c3</a:t>
                      </a:r>
                      <a:endParaRPr lang="ko-KR" altLang="en-US" sz="2400"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latin typeface="HY중고딕" pitchFamily="18" charset="-127"/>
                          <a:ea typeface="HY중고딕" pitchFamily="18" charset="-127"/>
                        </a:rPr>
                        <a:t>d2</a:t>
                      </a:r>
                      <a:endParaRPr lang="ko-KR" altLang="en-US" sz="2400"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latin typeface="HY중고딕" pitchFamily="18" charset="-127"/>
                          <a:ea typeface="HY중고딕" pitchFamily="18" charset="-127"/>
                        </a:rPr>
                        <a:t>e2</a:t>
                      </a:r>
                      <a:endParaRPr lang="ko-KR" altLang="en-US" sz="2400"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8929688" y="5761038"/>
          <a:ext cx="4176465" cy="15841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529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83529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83529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3529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835293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5280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solidFill>
                            <a:schemeClr val="tx1"/>
                          </a:solidFill>
                          <a:latin typeface="HY중고딕" pitchFamily="18" charset="-127"/>
                          <a:ea typeface="HY중고딕" pitchFamily="18" charset="-127"/>
                        </a:rPr>
                        <a:t>A</a:t>
                      </a:r>
                      <a:endParaRPr lang="ko-KR" altLang="en-US" sz="2400">
                        <a:solidFill>
                          <a:schemeClr val="tx1"/>
                        </a:solidFill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solidFill>
                            <a:schemeClr val="tx1"/>
                          </a:solidFill>
                          <a:latin typeface="HY중고딕" pitchFamily="18" charset="-127"/>
                          <a:ea typeface="HY중고딕" pitchFamily="18" charset="-127"/>
                        </a:rPr>
                        <a:t>B</a:t>
                      </a:r>
                      <a:endParaRPr lang="ko-KR" altLang="en-US" sz="2400">
                        <a:solidFill>
                          <a:schemeClr val="tx1"/>
                        </a:solidFill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solidFill>
                            <a:schemeClr val="tx1"/>
                          </a:solidFill>
                          <a:latin typeface="HY중고딕" pitchFamily="18" charset="-127"/>
                          <a:ea typeface="HY중고딕" pitchFamily="18" charset="-127"/>
                        </a:rPr>
                        <a:t>C</a:t>
                      </a:r>
                      <a:endParaRPr lang="ko-KR" altLang="en-US" sz="2400">
                        <a:solidFill>
                          <a:schemeClr val="tx1"/>
                        </a:solidFill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solidFill>
                            <a:schemeClr val="tx1"/>
                          </a:solidFill>
                          <a:latin typeface="HY중고딕" pitchFamily="18" charset="-127"/>
                          <a:ea typeface="HY중고딕" pitchFamily="18" charset="-127"/>
                        </a:rPr>
                        <a:t>D</a:t>
                      </a:r>
                      <a:endParaRPr lang="ko-KR" altLang="en-US" sz="2400">
                        <a:solidFill>
                          <a:schemeClr val="tx1"/>
                        </a:solidFill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solidFill>
                            <a:schemeClr val="tx1"/>
                          </a:solidFill>
                          <a:latin typeface="HY중고딕" pitchFamily="18" charset="-127"/>
                          <a:ea typeface="HY중고딕" pitchFamily="18" charset="-127"/>
                        </a:rPr>
                        <a:t>E</a:t>
                      </a:r>
                      <a:endParaRPr lang="ko-KR" altLang="en-US" sz="2400">
                        <a:solidFill>
                          <a:schemeClr val="tx1"/>
                        </a:solidFill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280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latin typeface="HY중고딕" pitchFamily="18" charset="-127"/>
                          <a:ea typeface="HY중고딕" pitchFamily="18" charset="-127"/>
                        </a:rPr>
                        <a:t>a1</a:t>
                      </a:r>
                      <a:endParaRPr lang="ko-KR" altLang="en-US" sz="2400"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latin typeface="HY중고딕" pitchFamily="18" charset="-127"/>
                          <a:ea typeface="HY중고딕" pitchFamily="18" charset="-127"/>
                        </a:rPr>
                        <a:t>b1</a:t>
                      </a:r>
                      <a:endParaRPr lang="ko-KR" altLang="en-US" sz="2400"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latin typeface="HY중고딕" pitchFamily="18" charset="-127"/>
                          <a:ea typeface="HY중고딕" pitchFamily="18" charset="-127"/>
                        </a:rPr>
                        <a:t>c1</a:t>
                      </a:r>
                      <a:endParaRPr lang="ko-KR" altLang="en-US" sz="2400"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latin typeface="HY중고딕" pitchFamily="18" charset="-127"/>
                          <a:ea typeface="HY중고딕" pitchFamily="18" charset="-127"/>
                        </a:rPr>
                        <a:t>d1</a:t>
                      </a:r>
                      <a:endParaRPr lang="ko-KR" altLang="en-US" sz="2400"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latin typeface="HY중고딕" pitchFamily="18" charset="-127"/>
                          <a:ea typeface="HY중고딕" pitchFamily="18" charset="-127"/>
                        </a:rPr>
                        <a:t>e1</a:t>
                      </a:r>
                      <a:endParaRPr lang="ko-KR" altLang="en-US" sz="2400"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280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latin typeface="HY중고딕" pitchFamily="18" charset="-127"/>
                          <a:ea typeface="HY중고딕" pitchFamily="18" charset="-127"/>
                        </a:rPr>
                        <a:t>a2</a:t>
                      </a:r>
                      <a:endParaRPr lang="ko-KR" altLang="en-US" sz="2400"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latin typeface="HY중고딕" pitchFamily="18" charset="-127"/>
                          <a:ea typeface="HY중고딕" pitchFamily="18" charset="-127"/>
                        </a:rPr>
                        <a:t>b2</a:t>
                      </a:r>
                      <a:endParaRPr lang="ko-KR" altLang="en-US" sz="2400"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latin typeface="HY중고딕" pitchFamily="18" charset="-127"/>
                          <a:ea typeface="HY중고딕" pitchFamily="18" charset="-127"/>
                        </a:rPr>
                        <a:t>c2</a:t>
                      </a:r>
                      <a:endParaRPr lang="ko-KR" altLang="en-US" sz="2400"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latin typeface="HY중고딕" pitchFamily="18" charset="-127"/>
                          <a:ea typeface="HY중고딕" pitchFamily="18" charset="-127"/>
                        </a:rPr>
                        <a:t>null</a:t>
                      </a:r>
                      <a:endParaRPr lang="ko-KR" altLang="en-US" sz="2400"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latin typeface="HY중고딕" pitchFamily="18" charset="-127"/>
                          <a:ea typeface="HY중고딕" pitchFamily="18" charset="-127"/>
                        </a:rPr>
                        <a:t>null</a:t>
                      </a:r>
                      <a:endParaRPr lang="ko-KR" altLang="en-US" sz="2400"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cxnSp>
        <p:nvCxnSpPr>
          <p:cNvPr id="260217" name="직선 화살표 연결선 16"/>
          <p:cNvCxnSpPr>
            <a:cxnSpLocks noChangeShapeType="1"/>
          </p:cNvCxnSpPr>
          <p:nvPr/>
        </p:nvCxnSpPr>
        <p:spPr bwMode="auto">
          <a:xfrm>
            <a:off x="3744913" y="2447925"/>
            <a:ext cx="1079500" cy="0"/>
          </a:xfrm>
          <a:prstGeom prst="straightConnector1">
            <a:avLst/>
          </a:prstGeom>
          <a:noFill/>
          <a:ln w="38100" algn="ctr">
            <a:solidFill>
              <a:srgbClr val="FF9900"/>
            </a:solidFill>
            <a:round/>
            <a:headEnd type="arrow" w="med" len="med"/>
            <a:tailEnd type="arrow" w="med" len="med"/>
          </a:ln>
        </p:spPr>
      </p:cxnSp>
      <p:cxnSp>
        <p:nvCxnSpPr>
          <p:cNvPr id="260218" name="직선 화살표 연결선 18"/>
          <p:cNvCxnSpPr>
            <a:cxnSpLocks noChangeShapeType="1"/>
          </p:cNvCxnSpPr>
          <p:nvPr/>
        </p:nvCxnSpPr>
        <p:spPr bwMode="auto">
          <a:xfrm>
            <a:off x="3744913" y="6624638"/>
            <a:ext cx="1079500" cy="0"/>
          </a:xfrm>
          <a:prstGeom prst="straightConnector1">
            <a:avLst/>
          </a:prstGeom>
          <a:noFill/>
          <a:ln w="38100" algn="ctr">
            <a:solidFill>
              <a:srgbClr val="FF9900"/>
            </a:solidFill>
            <a:round/>
            <a:headEnd type="arrow" w="med" len="med"/>
            <a:tailEnd type="arrow" w="med" len="med"/>
          </a:ln>
        </p:spPr>
      </p:cxnSp>
      <p:cxnSp>
        <p:nvCxnSpPr>
          <p:cNvPr id="260219" name="직선 화살표 연결선 20"/>
          <p:cNvCxnSpPr>
            <a:cxnSpLocks noChangeShapeType="1"/>
          </p:cNvCxnSpPr>
          <p:nvPr/>
        </p:nvCxnSpPr>
        <p:spPr bwMode="auto">
          <a:xfrm>
            <a:off x="7705725" y="2447925"/>
            <a:ext cx="1150938" cy="0"/>
          </a:xfrm>
          <a:prstGeom prst="straightConnector1">
            <a:avLst/>
          </a:prstGeom>
          <a:noFill/>
          <a:ln w="38100" algn="ctr">
            <a:solidFill>
              <a:srgbClr val="FF9900"/>
            </a:solidFill>
            <a:round/>
            <a:headEnd/>
            <a:tailEnd type="arrow" w="med" len="med"/>
          </a:ln>
        </p:spPr>
      </p:cxnSp>
      <p:cxnSp>
        <p:nvCxnSpPr>
          <p:cNvPr id="260220" name="직선 화살표 연결선 21"/>
          <p:cNvCxnSpPr>
            <a:cxnSpLocks noChangeShapeType="1"/>
          </p:cNvCxnSpPr>
          <p:nvPr/>
        </p:nvCxnSpPr>
        <p:spPr bwMode="auto">
          <a:xfrm>
            <a:off x="7705725" y="6553200"/>
            <a:ext cx="1150938" cy="0"/>
          </a:xfrm>
          <a:prstGeom prst="straightConnector1">
            <a:avLst/>
          </a:prstGeom>
          <a:noFill/>
          <a:ln w="38100" algn="ctr">
            <a:solidFill>
              <a:srgbClr val="FF9900"/>
            </a:solidFill>
            <a:round/>
            <a:headEnd/>
            <a:tailEnd type="arrow" w="med" len="med"/>
          </a:ln>
        </p:spPr>
      </p:cxnSp>
      <p:sp>
        <p:nvSpPr>
          <p:cNvPr id="260221" name="TextBox 22"/>
          <p:cNvSpPr txBox="1">
            <a:spLocks noChangeArrowheads="1"/>
          </p:cNvSpPr>
          <p:nvPr/>
        </p:nvSpPr>
        <p:spPr bwMode="auto">
          <a:xfrm>
            <a:off x="1079500" y="1223963"/>
            <a:ext cx="2941831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2000">
                <a:latin typeface="HY중고딕" pitchFamily="18" charset="-127"/>
                <a:ea typeface="HY중고딕" pitchFamily="18" charset="-127"/>
              </a:rPr>
              <a:t>1. </a:t>
            </a:r>
            <a:r>
              <a:rPr lang="ko-KR" altLang="en-US" sz="2000" smtClean="0">
                <a:latin typeface="HY중고딕" pitchFamily="18" charset="-127"/>
                <a:ea typeface="HY중고딕" pitchFamily="18" charset="-127"/>
              </a:rPr>
              <a:t>내</a:t>
            </a:r>
            <a:r>
              <a:rPr lang="ko-KR" altLang="en-US" sz="2000">
                <a:latin typeface="HY중고딕" pitchFamily="18" charset="-127"/>
                <a:ea typeface="HY중고딕" pitchFamily="18" charset="-127"/>
              </a:rPr>
              <a:t>부</a:t>
            </a:r>
            <a:r>
              <a:rPr lang="ko-KR" altLang="en-US" sz="2000" smtClean="0">
                <a:latin typeface="HY중고딕" pitchFamily="18" charset="-127"/>
                <a:ea typeface="HY중고딕" pitchFamily="18" charset="-127"/>
              </a:rPr>
              <a:t>조인</a:t>
            </a:r>
            <a:r>
              <a:rPr lang="en-US" altLang="ko-KR" sz="2000" smtClean="0">
                <a:latin typeface="HY중고딕" pitchFamily="18" charset="-127"/>
                <a:ea typeface="HY중고딕" pitchFamily="18" charset="-127"/>
              </a:rPr>
              <a:t>(EQUI</a:t>
            </a:r>
            <a:r>
              <a:rPr lang="ko-KR" altLang="en-US" sz="2000" smtClean="0">
                <a:latin typeface="HY중고딕" pitchFamily="18" charset="-127"/>
                <a:ea typeface="HY중고딕" pitchFamily="18" charset="-127"/>
              </a:rPr>
              <a:t> </a:t>
            </a:r>
            <a:r>
              <a:rPr lang="ko-KR" altLang="en-US" sz="2000">
                <a:latin typeface="HY중고딕" pitchFamily="18" charset="-127"/>
                <a:ea typeface="HY중고딕" pitchFamily="18" charset="-127"/>
              </a:rPr>
              <a:t>조인</a:t>
            </a:r>
            <a:r>
              <a:rPr lang="en-US" altLang="ko-KR" sz="2000">
                <a:latin typeface="HY중고딕" pitchFamily="18" charset="-127"/>
                <a:ea typeface="HY중고딕" pitchFamily="18" charset="-127"/>
              </a:rPr>
              <a:t>)</a:t>
            </a:r>
            <a:endParaRPr lang="ko-KR" altLang="en-US" sz="2000">
              <a:latin typeface="HY중고딕" pitchFamily="18" charset="-127"/>
              <a:ea typeface="HY중고딕" pitchFamily="18" charset="-127"/>
            </a:endParaRPr>
          </a:p>
        </p:txBody>
      </p:sp>
      <p:sp>
        <p:nvSpPr>
          <p:cNvPr id="260222" name="TextBox 23"/>
          <p:cNvSpPr txBox="1">
            <a:spLocks noChangeArrowheads="1"/>
          </p:cNvSpPr>
          <p:nvPr/>
        </p:nvSpPr>
        <p:spPr bwMode="auto">
          <a:xfrm>
            <a:off x="1079500" y="5307013"/>
            <a:ext cx="21875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2000">
                <a:latin typeface="HY중고딕" pitchFamily="18" charset="-127"/>
                <a:ea typeface="HY중고딕" pitchFamily="18" charset="-127"/>
              </a:rPr>
              <a:t>2. </a:t>
            </a:r>
            <a:r>
              <a:rPr lang="ko-KR" altLang="en-US" sz="2000">
                <a:latin typeface="HY중고딕" pitchFamily="18" charset="-127"/>
                <a:ea typeface="HY중고딕" pitchFamily="18" charset="-127"/>
              </a:rPr>
              <a:t>왼쪽 외부 조인</a:t>
            </a:r>
          </a:p>
        </p:txBody>
      </p:sp>
      <p:sp>
        <p:nvSpPr>
          <p:cNvPr id="260223" name="TextBox 24"/>
          <p:cNvSpPr txBox="1">
            <a:spLocks noChangeArrowheads="1"/>
          </p:cNvSpPr>
          <p:nvPr/>
        </p:nvSpPr>
        <p:spPr bwMode="auto">
          <a:xfrm>
            <a:off x="682625" y="1663700"/>
            <a:ext cx="40005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R</a:t>
            </a:r>
            <a:endParaRPr lang="ko-KR" altLang="en-US" sz="2400">
              <a:latin typeface="HY중고딕" pitchFamily="18" charset="-127"/>
              <a:ea typeface="HY중고딕" pitchFamily="18" charset="-127"/>
            </a:endParaRPr>
          </a:p>
        </p:txBody>
      </p:sp>
      <p:sp>
        <p:nvSpPr>
          <p:cNvPr id="260224" name="TextBox 25"/>
          <p:cNvSpPr txBox="1">
            <a:spLocks noChangeArrowheads="1"/>
          </p:cNvSpPr>
          <p:nvPr/>
        </p:nvSpPr>
        <p:spPr bwMode="auto">
          <a:xfrm>
            <a:off x="4549775" y="1663700"/>
            <a:ext cx="40005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S</a:t>
            </a:r>
            <a:endParaRPr lang="ko-KR" altLang="en-US" sz="2400">
              <a:latin typeface="HY중고딕" pitchFamily="18" charset="-127"/>
              <a:ea typeface="HY중고딕" pitchFamily="18" charset="-127"/>
            </a:endParaRPr>
          </a:p>
        </p:txBody>
      </p:sp>
      <p:sp>
        <p:nvSpPr>
          <p:cNvPr id="260225" name="TextBox 26"/>
          <p:cNvSpPr txBox="1">
            <a:spLocks noChangeArrowheads="1"/>
          </p:cNvSpPr>
          <p:nvPr/>
        </p:nvSpPr>
        <p:spPr bwMode="auto">
          <a:xfrm>
            <a:off x="682625" y="5761038"/>
            <a:ext cx="400050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R</a:t>
            </a:r>
            <a:endParaRPr lang="ko-KR" altLang="en-US" sz="2400">
              <a:latin typeface="HY중고딕" pitchFamily="18" charset="-127"/>
              <a:ea typeface="HY중고딕" pitchFamily="18" charset="-127"/>
            </a:endParaRPr>
          </a:p>
        </p:txBody>
      </p:sp>
      <p:sp>
        <p:nvSpPr>
          <p:cNvPr id="260226" name="TextBox 27"/>
          <p:cNvSpPr txBox="1">
            <a:spLocks noChangeArrowheads="1"/>
          </p:cNvSpPr>
          <p:nvPr/>
        </p:nvSpPr>
        <p:spPr bwMode="auto">
          <a:xfrm>
            <a:off x="4549775" y="5761038"/>
            <a:ext cx="400050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S</a:t>
            </a:r>
            <a:endParaRPr lang="ko-KR" altLang="en-US" sz="2400">
              <a:latin typeface="HY중고딕" pitchFamily="18" charset="-127"/>
              <a:ea typeface="HY중고딕" pitchFamily="18" charset="-127"/>
            </a:endParaRPr>
          </a:p>
        </p:txBody>
      </p:sp>
      <p:sp>
        <p:nvSpPr>
          <p:cNvPr id="260227" name="TextBox 28"/>
          <p:cNvSpPr txBox="1">
            <a:spLocks noChangeArrowheads="1"/>
          </p:cNvSpPr>
          <p:nvPr/>
        </p:nvSpPr>
        <p:spPr bwMode="auto">
          <a:xfrm>
            <a:off x="1008063" y="3455988"/>
            <a:ext cx="3416300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SELECT A, B, C, D, E </a:t>
            </a:r>
          </a:p>
          <a:p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FROM   R, S</a:t>
            </a:r>
          </a:p>
          <a:p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WHERE  R.C = S.C;</a:t>
            </a:r>
            <a:endParaRPr lang="ko-KR" altLang="en-US" sz="2400" b="0"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260228" name="TextBox 29"/>
          <p:cNvSpPr txBox="1">
            <a:spLocks noChangeArrowheads="1"/>
          </p:cNvSpPr>
          <p:nvPr/>
        </p:nvSpPr>
        <p:spPr bwMode="auto">
          <a:xfrm>
            <a:off x="1008063" y="7632700"/>
            <a:ext cx="4955203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SELECT </a:t>
            </a:r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R.A</a:t>
            </a: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, </a:t>
            </a:r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R.B</a:t>
            </a: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, </a:t>
            </a:r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R.C</a:t>
            </a: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, </a:t>
            </a:r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S.D</a:t>
            </a: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, </a:t>
            </a:r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S.E </a:t>
            </a:r>
            <a:endParaRPr lang="en-US" altLang="ko-KR" sz="2400" b="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FROM   R, S</a:t>
            </a:r>
          </a:p>
          <a:p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WHERE  R.C = S.C(+);</a:t>
            </a:r>
            <a:endParaRPr lang="ko-KR" altLang="en-US" sz="2400" b="0"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260229" name="TextBox 30"/>
          <p:cNvSpPr txBox="1">
            <a:spLocks noChangeArrowheads="1"/>
          </p:cNvSpPr>
          <p:nvPr/>
        </p:nvSpPr>
        <p:spPr bwMode="auto">
          <a:xfrm>
            <a:off x="6696844" y="7632700"/>
            <a:ext cx="6494085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SELECT R.A, R.B, R.C, S.D, S.E </a:t>
            </a:r>
            <a:endParaRPr lang="en-US" altLang="ko-KR" sz="2400" b="0" smtClean="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FROM   R LEFT </a:t>
            </a: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OUTER JOIN S ON(R.C = S.C);</a:t>
            </a:r>
            <a:endParaRPr lang="ko-KR" altLang="en-US" sz="2400" b="0"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22" name="TextBox 30"/>
          <p:cNvSpPr txBox="1">
            <a:spLocks noChangeArrowheads="1"/>
          </p:cNvSpPr>
          <p:nvPr/>
        </p:nvSpPr>
        <p:spPr bwMode="auto">
          <a:xfrm>
            <a:off x="6192838" y="3640564"/>
            <a:ext cx="5724644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SELECT A, B, C, D, E </a:t>
            </a:r>
          </a:p>
          <a:p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FROM   </a:t>
            </a:r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R INNER </a:t>
            </a: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JOIN S ON(R.C = S.C);</a:t>
            </a:r>
            <a:endParaRPr lang="ko-KR" altLang="en-US" sz="2400" b="0">
              <a:latin typeface="굴림체" pitchFamily="49" charset="-127"/>
              <a:ea typeface="굴림체" pitchFamily="49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23988" y="1492250"/>
            <a:ext cx="11528425" cy="8612188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22" name="Rectangle 2"/>
          <p:cNvSpPr>
            <a:spLocks noChangeArrowheads="1"/>
          </p:cNvSpPr>
          <p:nvPr/>
        </p:nvSpPr>
        <p:spPr bwMode="blackWhite">
          <a:xfrm>
            <a:off x="1117600" y="479425"/>
            <a:ext cx="6427788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en-US" altLang="ko-KR" sz="24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OUTER JOIN</a:t>
            </a:r>
          </a:p>
        </p:txBody>
      </p:sp>
      <p:graphicFrame>
        <p:nvGraphicFramePr>
          <p:cNvPr id="10" name="표 9"/>
          <p:cNvGraphicFramePr>
            <a:graphicFrameLocks noGrp="1"/>
          </p:cNvGraphicFramePr>
          <p:nvPr/>
        </p:nvGraphicFramePr>
        <p:xfrm>
          <a:off x="1079500" y="1655763"/>
          <a:ext cx="2520279" cy="15841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009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84009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84009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5280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latin typeface="HY중고딕" pitchFamily="18" charset="-127"/>
                          <a:ea typeface="HY중고딕" pitchFamily="18" charset="-127"/>
                        </a:rPr>
                        <a:t>A</a:t>
                      </a:r>
                      <a:endParaRPr lang="ko-KR" altLang="en-US" sz="2400"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latin typeface="HY중고딕" pitchFamily="18" charset="-127"/>
                          <a:ea typeface="HY중고딕" pitchFamily="18" charset="-127"/>
                        </a:rPr>
                        <a:t>B</a:t>
                      </a:r>
                      <a:endParaRPr lang="ko-KR" altLang="en-US" sz="2400"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latin typeface="HY중고딕" pitchFamily="18" charset="-127"/>
                          <a:ea typeface="HY중고딕" pitchFamily="18" charset="-127"/>
                        </a:rPr>
                        <a:t>C</a:t>
                      </a:r>
                      <a:endParaRPr lang="ko-KR" altLang="en-US" sz="2400"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280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latin typeface="HY중고딕" pitchFamily="18" charset="-127"/>
                          <a:ea typeface="HY중고딕" pitchFamily="18" charset="-127"/>
                        </a:rPr>
                        <a:t>a1</a:t>
                      </a:r>
                      <a:endParaRPr lang="ko-KR" altLang="en-US" sz="2400"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latin typeface="HY중고딕" pitchFamily="18" charset="-127"/>
                          <a:ea typeface="HY중고딕" pitchFamily="18" charset="-127"/>
                        </a:rPr>
                        <a:t>b1</a:t>
                      </a:r>
                      <a:endParaRPr lang="ko-KR" altLang="en-US" sz="2400"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latin typeface="HY중고딕" pitchFamily="18" charset="-127"/>
                          <a:ea typeface="HY중고딕" pitchFamily="18" charset="-127"/>
                        </a:rPr>
                        <a:t>c1</a:t>
                      </a:r>
                      <a:endParaRPr lang="ko-KR" altLang="en-US" sz="2400"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280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latin typeface="HY중고딕" pitchFamily="18" charset="-127"/>
                          <a:ea typeface="HY중고딕" pitchFamily="18" charset="-127"/>
                        </a:rPr>
                        <a:t>a2</a:t>
                      </a:r>
                      <a:endParaRPr lang="ko-KR" altLang="en-US" sz="2400"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latin typeface="HY중고딕" pitchFamily="18" charset="-127"/>
                          <a:ea typeface="HY중고딕" pitchFamily="18" charset="-127"/>
                        </a:rPr>
                        <a:t>b2</a:t>
                      </a:r>
                      <a:endParaRPr lang="ko-KR" altLang="en-US" sz="2400"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latin typeface="HY중고딕" pitchFamily="18" charset="-127"/>
                          <a:ea typeface="HY중고딕" pitchFamily="18" charset="-127"/>
                        </a:rPr>
                        <a:t>c2</a:t>
                      </a:r>
                      <a:endParaRPr lang="ko-KR" altLang="en-US" sz="2400"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1" name="표 10"/>
          <p:cNvGraphicFramePr>
            <a:graphicFrameLocks noGrp="1"/>
          </p:cNvGraphicFramePr>
          <p:nvPr/>
        </p:nvGraphicFramePr>
        <p:xfrm>
          <a:off x="4968875" y="1655763"/>
          <a:ext cx="2592288" cy="15841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4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5280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latin typeface="HY중고딕" pitchFamily="18" charset="-127"/>
                          <a:ea typeface="HY중고딕" pitchFamily="18" charset="-127"/>
                        </a:rPr>
                        <a:t>C</a:t>
                      </a:r>
                      <a:endParaRPr lang="ko-KR" altLang="en-US" sz="2400"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latin typeface="HY중고딕" pitchFamily="18" charset="-127"/>
                          <a:ea typeface="HY중고딕" pitchFamily="18" charset="-127"/>
                        </a:rPr>
                        <a:t>D</a:t>
                      </a:r>
                      <a:endParaRPr lang="ko-KR" altLang="en-US" sz="2400"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latin typeface="HY중고딕" pitchFamily="18" charset="-127"/>
                          <a:ea typeface="HY중고딕" pitchFamily="18" charset="-127"/>
                        </a:rPr>
                        <a:t>E</a:t>
                      </a:r>
                      <a:endParaRPr lang="ko-KR" altLang="en-US" sz="2400"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280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latin typeface="HY중고딕" pitchFamily="18" charset="-127"/>
                          <a:ea typeface="HY중고딕" pitchFamily="18" charset="-127"/>
                        </a:rPr>
                        <a:t>c1</a:t>
                      </a:r>
                      <a:endParaRPr lang="ko-KR" altLang="en-US" sz="2400"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latin typeface="HY중고딕" pitchFamily="18" charset="-127"/>
                          <a:ea typeface="HY중고딕" pitchFamily="18" charset="-127"/>
                        </a:rPr>
                        <a:t>d1</a:t>
                      </a:r>
                      <a:endParaRPr lang="ko-KR" altLang="en-US" sz="2400"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latin typeface="HY중고딕" pitchFamily="18" charset="-127"/>
                          <a:ea typeface="HY중고딕" pitchFamily="18" charset="-127"/>
                        </a:rPr>
                        <a:t>e1</a:t>
                      </a:r>
                      <a:endParaRPr lang="ko-KR" altLang="en-US" sz="2400"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280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latin typeface="HY중고딕" pitchFamily="18" charset="-127"/>
                          <a:ea typeface="HY중고딕" pitchFamily="18" charset="-127"/>
                        </a:rPr>
                        <a:t>c3</a:t>
                      </a:r>
                      <a:endParaRPr lang="ko-KR" altLang="en-US" sz="2400"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latin typeface="HY중고딕" pitchFamily="18" charset="-127"/>
                          <a:ea typeface="HY중고딕" pitchFamily="18" charset="-127"/>
                        </a:rPr>
                        <a:t>d2</a:t>
                      </a:r>
                      <a:endParaRPr lang="ko-KR" altLang="en-US" sz="2400"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latin typeface="HY중고딕" pitchFamily="18" charset="-127"/>
                          <a:ea typeface="HY중고딕" pitchFamily="18" charset="-127"/>
                        </a:rPr>
                        <a:t>e2</a:t>
                      </a:r>
                      <a:endParaRPr lang="ko-KR" altLang="en-US" sz="2400"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2" name="표 11"/>
          <p:cNvGraphicFramePr>
            <a:graphicFrameLocks noGrp="1"/>
          </p:cNvGraphicFramePr>
          <p:nvPr/>
        </p:nvGraphicFramePr>
        <p:xfrm>
          <a:off x="8929688" y="1655763"/>
          <a:ext cx="4176465" cy="15841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529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83529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83529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3529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835293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5280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solidFill>
                            <a:schemeClr val="tx1"/>
                          </a:solidFill>
                          <a:latin typeface="HY중고딕" pitchFamily="18" charset="-127"/>
                          <a:ea typeface="HY중고딕" pitchFamily="18" charset="-127"/>
                        </a:rPr>
                        <a:t>A</a:t>
                      </a:r>
                      <a:endParaRPr lang="ko-KR" altLang="en-US" sz="2400">
                        <a:solidFill>
                          <a:schemeClr val="tx1"/>
                        </a:solidFill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solidFill>
                            <a:schemeClr val="tx1"/>
                          </a:solidFill>
                          <a:latin typeface="HY중고딕" pitchFamily="18" charset="-127"/>
                          <a:ea typeface="HY중고딕" pitchFamily="18" charset="-127"/>
                        </a:rPr>
                        <a:t>B</a:t>
                      </a:r>
                      <a:endParaRPr lang="ko-KR" altLang="en-US" sz="2400">
                        <a:solidFill>
                          <a:schemeClr val="tx1"/>
                        </a:solidFill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solidFill>
                            <a:schemeClr val="tx1"/>
                          </a:solidFill>
                          <a:latin typeface="HY중고딕" pitchFamily="18" charset="-127"/>
                          <a:ea typeface="HY중고딕" pitchFamily="18" charset="-127"/>
                        </a:rPr>
                        <a:t>C</a:t>
                      </a:r>
                      <a:endParaRPr lang="ko-KR" altLang="en-US" sz="2400">
                        <a:solidFill>
                          <a:schemeClr val="tx1"/>
                        </a:solidFill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solidFill>
                            <a:schemeClr val="tx1"/>
                          </a:solidFill>
                          <a:latin typeface="HY중고딕" pitchFamily="18" charset="-127"/>
                          <a:ea typeface="HY중고딕" pitchFamily="18" charset="-127"/>
                        </a:rPr>
                        <a:t>D</a:t>
                      </a:r>
                      <a:endParaRPr lang="ko-KR" altLang="en-US" sz="2400">
                        <a:solidFill>
                          <a:schemeClr val="tx1"/>
                        </a:solidFill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solidFill>
                            <a:schemeClr val="tx1"/>
                          </a:solidFill>
                          <a:latin typeface="HY중고딕" pitchFamily="18" charset="-127"/>
                          <a:ea typeface="HY중고딕" pitchFamily="18" charset="-127"/>
                        </a:rPr>
                        <a:t>E</a:t>
                      </a:r>
                      <a:endParaRPr lang="ko-KR" altLang="en-US" sz="2400">
                        <a:solidFill>
                          <a:schemeClr val="tx1"/>
                        </a:solidFill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280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latin typeface="HY중고딕" pitchFamily="18" charset="-127"/>
                          <a:ea typeface="HY중고딕" pitchFamily="18" charset="-127"/>
                        </a:rPr>
                        <a:t>a1</a:t>
                      </a:r>
                      <a:endParaRPr lang="ko-KR" altLang="en-US" sz="2400"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latin typeface="HY중고딕" pitchFamily="18" charset="-127"/>
                          <a:ea typeface="HY중고딕" pitchFamily="18" charset="-127"/>
                        </a:rPr>
                        <a:t>b1</a:t>
                      </a:r>
                      <a:endParaRPr lang="ko-KR" altLang="en-US" sz="2400"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latin typeface="HY중고딕" pitchFamily="18" charset="-127"/>
                          <a:ea typeface="HY중고딕" pitchFamily="18" charset="-127"/>
                        </a:rPr>
                        <a:t>c1</a:t>
                      </a:r>
                      <a:endParaRPr lang="ko-KR" altLang="en-US" sz="2400"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latin typeface="HY중고딕" pitchFamily="18" charset="-127"/>
                          <a:ea typeface="HY중고딕" pitchFamily="18" charset="-127"/>
                        </a:rPr>
                        <a:t>d1</a:t>
                      </a:r>
                      <a:endParaRPr lang="ko-KR" altLang="en-US" sz="2400"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latin typeface="HY중고딕" pitchFamily="18" charset="-127"/>
                          <a:ea typeface="HY중고딕" pitchFamily="18" charset="-127"/>
                        </a:rPr>
                        <a:t>e1</a:t>
                      </a:r>
                      <a:endParaRPr lang="ko-KR" altLang="en-US" sz="2400"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280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latin typeface="HY중고딕" pitchFamily="18" charset="-127"/>
                          <a:ea typeface="HY중고딕" pitchFamily="18" charset="-127"/>
                        </a:rPr>
                        <a:t>null</a:t>
                      </a:r>
                      <a:endParaRPr lang="ko-KR" altLang="en-US" sz="2400"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latin typeface="HY중고딕" pitchFamily="18" charset="-127"/>
                          <a:ea typeface="HY중고딕" pitchFamily="18" charset="-127"/>
                        </a:rPr>
                        <a:t>null</a:t>
                      </a:r>
                      <a:endParaRPr lang="ko-KR" altLang="en-US" sz="2400"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latin typeface="HY중고딕" pitchFamily="18" charset="-127"/>
                          <a:ea typeface="HY중고딕" pitchFamily="18" charset="-127"/>
                        </a:rPr>
                        <a:t>c3</a:t>
                      </a:r>
                      <a:endParaRPr lang="ko-KR" altLang="en-US" sz="2400"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latin typeface="HY중고딕" pitchFamily="18" charset="-127"/>
                          <a:ea typeface="HY중고딕" pitchFamily="18" charset="-127"/>
                        </a:rPr>
                        <a:t>d2</a:t>
                      </a:r>
                      <a:endParaRPr lang="ko-KR" altLang="en-US" sz="2400"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latin typeface="HY중고딕" pitchFamily="18" charset="-127"/>
                          <a:ea typeface="HY중고딕" pitchFamily="18" charset="-127"/>
                        </a:rPr>
                        <a:t>e2</a:t>
                      </a:r>
                      <a:endParaRPr lang="ko-KR" altLang="en-US" sz="2400"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3" name="표 12"/>
          <p:cNvGraphicFramePr>
            <a:graphicFrameLocks noGrp="1"/>
          </p:cNvGraphicFramePr>
          <p:nvPr/>
        </p:nvGraphicFramePr>
        <p:xfrm>
          <a:off x="1079500" y="5757863"/>
          <a:ext cx="2520279" cy="15841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009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84009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84009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5280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latin typeface="HY중고딕" pitchFamily="18" charset="-127"/>
                          <a:ea typeface="HY중고딕" pitchFamily="18" charset="-127"/>
                        </a:rPr>
                        <a:t>A</a:t>
                      </a:r>
                      <a:endParaRPr lang="ko-KR" altLang="en-US" sz="2400"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latin typeface="HY중고딕" pitchFamily="18" charset="-127"/>
                          <a:ea typeface="HY중고딕" pitchFamily="18" charset="-127"/>
                        </a:rPr>
                        <a:t>B</a:t>
                      </a:r>
                      <a:endParaRPr lang="ko-KR" altLang="en-US" sz="2400"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latin typeface="HY중고딕" pitchFamily="18" charset="-127"/>
                          <a:ea typeface="HY중고딕" pitchFamily="18" charset="-127"/>
                        </a:rPr>
                        <a:t>C</a:t>
                      </a:r>
                      <a:endParaRPr lang="ko-KR" altLang="en-US" sz="2400"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280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latin typeface="HY중고딕" pitchFamily="18" charset="-127"/>
                          <a:ea typeface="HY중고딕" pitchFamily="18" charset="-127"/>
                        </a:rPr>
                        <a:t>a1</a:t>
                      </a:r>
                      <a:endParaRPr lang="ko-KR" altLang="en-US" sz="2400"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latin typeface="HY중고딕" pitchFamily="18" charset="-127"/>
                          <a:ea typeface="HY중고딕" pitchFamily="18" charset="-127"/>
                        </a:rPr>
                        <a:t>b1</a:t>
                      </a:r>
                      <a:endParaRPr lang="ko-KR" altLang="en-US" sz="2400"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latin typeface="HY중고딕" pitchFamily="18" charset="-127"/>
                          <a:ea typeface="HY중고딕" pitchFamily="18" charset="-127"/>
                        </a:rPr>
                        <a:t>c1</a:t>
                      </a:r>
                      <a:endParaRPr lang="ko-KR" altLang="en-US" sz="2400"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280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latin typeface="HY중고딕" pitchFamily="18" charset="-127"/>
                          <a:ea typeface="HY중고딕" pitchFamily="18" charset="-127"/>
                        </a:rPr>
                        <a:t>a2</a:t>
                      </a:r>
                      <a:endParaRPr lang="ko-KR" altLang="en-US" sz="2400"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latin typeface="HY중고딕" pitchFamily="18" charset="-127"/>
                          <a:ea typeface="HY중고딕" pitchFamily="18" charset="-127"/>
                        </a:rPr>
                        <a:t>b2</a:t>
                      </a:r>
                      <a:endParaRPr lang="ko-KR" altLang="en-US" sz="2400"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latin typeface="HY중고딕" pitchFamily="18" charset="-127"/>
                          <a:ea typeface="HY중고딕" pitchFamily="18" charset="-127"/>
                        </a:rPr>
                        <a:t>c2</a:t>
                      </a:r>
                      <a:endParaRPr lang="ko-KR" altLang="en-US" sz="2400"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/>
        </p:nvGraphicFramePr>
        <p:xfrm>
          <a:off x="4968875" y="5757863"/>
          <a:ext cx="2592288" cy="15841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4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5280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latin typeface="HY중고딕" pitchFamily="18" charset="-127"/>
                          <a:ea typeface="HY중고딕" pitchFamily="18" charset="-127"/>
                        </a:rPr>
                        <a:t>C</a:t>
                      </a:r>
                      <a:endParaRPr lang="ko-KR" altLang="en-US" sz="2400"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latin typeface="HY중고딕" pitchFamily="18" charset="-127"/>
                          <a:ea typeface="HY중고딕" pitchFamily="18" charset="-127"/>
                        </a:rPr>
                        <a:t>D</a:t>
                      </a:r>
                      <a:endParaRPr lang="ko-KR" altLang="en-US" sz="2400"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latin typeface="HY중고딕" pitchFamily="18" charset="-127"/>
                          <a:ea typeface="HY중고딕" pitchFamily="18" charset="-127"/>
                        </a:rPr>
                        <a:t>E</a:t>
                      </a:r>
                      <a:endParaRPr lang="ko-KR" altLang="en-US" sz="2400"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280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latin typeface="HY중고딕" pitchFamily="18" charset="-127"/>
                          <a:ea typeface="HY중고딕" pitchFamily="18" charset="-127"/>
                        </a:rPr>
                        <a:t>c1</a:t>
                      </a:r>
                      <a:endParaRPr lang="ko-KR" altLang="en-US" sz="2400"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latin typeface="HY중고딕" pitchFamily="18" charset="-127"/>
                          <a:ea typeface="HY중고딕" pitchFamily="18" charset="-127"/>
                        </a:rPr>
                        <a:t>d1</a:t>
                      </a:r>
                      <a:endParaRPr lang="ko-KR" altLang="en-US" sz="2400"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latin typeface="HY중고딕" pitchFamily="18" charset="-127"/>
                          <a:ea typeface="HY중고딕" pitchFamily="18" charset="-127"/>
                        </a:rPr>
                        <a:t>e1</a:t>
                      </a:r>
                      <a:endParaRPr lang="ko-KR" altLang="en-US" sz="2400"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280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latin typeface="HY중고딕" pitchFamily="18" charset="-127"/>
                          <a:ea typeface="HY중고딕" pitchFamily="18" charset="-127"/>
                        </a:rPr>
                        <a:t>c3</a:t>
                      </a:r>
                      <a:endParaRPr lang="ko-KR" altLang="en-US" sz="2400"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latin typeface="HY중고딕" pitchFamily="18" charset="-127"/>
                          <a:ea typeface="HY중고딕" pitchFamily="18" charset="-127"/>
                        </a:rPr>
                        <a:t>d2</a:t>
                      </a:r>
                      <a:endParaRPr lang="ko-KR" altLang="en-US" sz="2400"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latin typeface="HY중고딕" pitchFamily="18" charset="-127"/>
                          <a:ea typeface="HY중고딕" pitchFamily="18" charset="-127"/>
                        </a:rPr>
                        <a:t>e2</a:t>
                      </a:r>
                      <a:endParaRPr lang="ko-KR" altLang="en-US" sz="2400"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5" name="표 14"/>
          <p:cNvGraphicFramePr>
            <a:graphicFrameLocks noGrp="1"/>
          </p:cNvGraphicFramePr>
          <p:nvPr/>
        </p:nvGraphicFramePr>
        <p:xfrm>
          <a:off x="8929688" y="5757863"/>
          <a:ext cx="4176465" cy="21122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529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83529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83529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3529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835293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5280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solidFill>
                            <a:schemeClr val="tx1"/>
                          </a:solidFill>
                          <a:latin typeface="HY중고딕" pitchFamily="18" charset="-127"/>
                          <a:ea typeface="HY중고딕" pitchFamily="18" charset="-127"/>
                        </a:rPr>
                        <a:t>A</a:t>
                      </a:r>
                      <a:endParaRPr lang="ko-KR" altLang="en-US" sz="2400">
                        <a:solidFill>
                          <a:schemeClr val="tx1"/>
                        </a:solidFill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solidFill>
                            <a:schemeClr val="tx1"/>
                          </a:solidFill>
                          <a:latin typeface="HY중고딕" pitchFamily="18" charset="-127"/>
                          <a:ea typeface="HY중고딕" pitchFamily="18" charset="-127"/>
                        </a:rPr>
                        <a:t>B</a:t>
                      </a:r>
                      <a:endParaRPr lang="ko-KR" altLang="en-US" sz="2400">
                        <a:solidFill>
                          <a:schemeClr val="tx1"/>
                        </a:solidFill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solidFill>
                            <a:schemeClr val="tx1"/>
                          </a:solidFill>
                          <a:latin typeface="HY중고딕" pitchFamily="18" charset="-127"/>
                          <a:ea typeface="HY중고딕" pitchFamily="18" charset="-127"/>
                        </a:rPr>
                        <a:t>C</a:t>
                      </a:r>
                      <a:endParaRPr lang="ko-KR" altLang="en-US" sz="2400">
                        <a:solidFill>
                          <a:schemeClr val="tx1"/>
                        </a:solidFill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solidFill>
                            <a:schemeClr val="tx1"/>
                          </a:solidFill>
                          <a:latin typeface="HY중고딕" pitchFamily="18" charset="-127"/>
                          <a:ea typeface="HY중고딕" pitchFamily="18" charset="-127"/>
                        </a:rPr>
                        <a:t>D</a:t>
                      </a:r>
                      <a:endParaRPr lang="ko-KR" altLang="en-US" sz="2400">
                        <a:solidFill>
                          <a:schemeClr val="tx1"/>
                        </a:solidFill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solidFill>
                            <a:schemeClr val="tx1"/>
                          </a:solidFill>
                          <a:latin typeface="HY중고딕" pitchFamily="18" charset="-127"/>
                          <a:ea typeface="HY중고딕" pitchFamily="18" charset="-127"/>
                        </a:rPr>
                        <a:t>E</a:t>
                      </a:r>
                      <a:endParaRPr lang="ko-KR" altLang="en-US" sz="2400">
                        <a:solidFill>
                          <a:schemeClr val="tx1"/>
                        </a:solidFill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280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latin typeface="HY중고딕" pitchFamily="18" charset="-127"/>
                          <a:ea typeface="HY중고딕" pitchFamily="18" charset="-127"/>
                        </a:rPr>
                        <a:t>a1</a:t>
                      </a:r>
                      <a:endParaRPr lang="ko-KR" altLang="en-US" sz="2400"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latin typeface="HY중고딕" pitchFamily="18" charset="-127"/>
                          <a:ea typeface="HY중고딕" pitchFamily="18" charset="-127"/>
                        </a:rPr>
                        <a:t>b1</a:t>
                      </a:r>
                      <a:endParaRPr lang="ko-KR" altLang="en-US" sz="2400"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latin typeface="HY중고딕" pitchFamily="18" charset="-127"/>
                          <a:ea typeface="HY중고딕" pitchFamily="18" charset="-127"/>
                        </a:rPr>
                        <a:t>c1</a:t>
                      </a:r>
                      <a:endParaRPr lang="ko-KR" altLang="en-US" sz="2400"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latin typeface="HY중고딕" pitchFamily="18" charset="-127"/>
                          <a:ea typeface="HY중고딕" pitchFamily="18" charset="-127"/>
                        </a:rPr>
                        <a:t>d1</a:t>
                      </a:r>
                      <a:endParaRPr lang="ko-KR" altLang="en-US" sz="2400"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latin typeface="HY중고딕" pitchFamily="18" charset="-127"/>
                          <a:ea typeface="HY중고딕" pitchFamily="18" charset="-127"/>
                        </a:rPr>
                        <a:t>e1</a:t>
                      </a:r>
                      <a:endParaRPr lang="ko-KR" altLang="en-US" sz="2400"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280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latin typeface="HY중고딕" pitchFamily="18" charset="-127"/>
                          <a:ea typeface="HY중고딕" pitchFamily="18" charset="-127"/>
                        </a:rPr>
                        <a:t>a2</a:t>
                      </a:r>
                      <a:endParaRPr lang="ko-KR" altLang="en-US" sz="2400"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latin typeface="HY중고딕" pitchFamily="18" charset="-127"/>
                          <a:ea typeface="HY중고딕" pitchFamily="18" charset="-127"/>
                        </a:rPr>
                        <a:t>b2</a:t>
                      </a:r>
                      <a:endParaRPr lang="ko-KR" altLang="en-US" sz="2400"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latin typeface="HY중고딕" pitchFamily="18" charset="-127"/>
                          <a:ea typeface="HY중고딕" pitchFamily="18" charset="-127"/>
                        </a:rPr>
                        <a:t>c2</a:t>
                      </a:r>
                      <a:endParaRPr lang="ko-KR" altLang="en-US" sz="2400"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latin typeface="HY중고딕" pitchFamily="18" charset="-127"/>
                          <a:ea typeface="HY중고딕" pitchFamily="18" charset="-127"/>
                        </a:rPr>
                        <a:t>null</a:t>
                      </a:r>
                      <a:endParaRPr lang="ko-KR" altLang="en-US" sz="2400"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latin typeface="HY중고딕" pitchFamily="18" charset="-127"/>
                          <a:ea typeface="HY중고딕" pitchFamily="18" charset="-127"/>
                        </a:rPr>
                        <a:t>null</a:t>
                      </a:r>
                      <a:endParaRPr lang="ko-KR" altLang="en-US" sz="2400"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280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latin typeface="HY중고딕" pitchFamily="18" charset="-127"/>
                          <a:ea typeface="HY중고딕" pitchFamily="18" charset="-127"/>
                        </a:rPr>
                        <a:t>null</a:t>
                      </a:r>
                      <a:endParaRPr lang="ko-KR" altLang="en-US" sz="2400"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latin typeface="HY중고딕" pitchFamily="18" charset="-127"/>
                          <a:ea typeface="HY중고딕" pitchFamily="18" charset="-127"/>
                        </a:rPr>
                        <a:t>null</a:t>
                      </a:r>
                      <a:endParaRPr lang="ko-KR" altLang="en-US" sz="2400"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latin typeface="HY중고딕" pitchFamily="18" charset="-127"/>
                          <a:ea typeface="HY중고딕" pitchFamily="18" charset="-127"/>
                        </a:rPr>
                        <a:t>c3</a:t>
                      </a:r>
                      <a:endParaRPr lang="ko-KR" altLang="en-US" sz="2400"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latin typeface="HY중고딕" pitchFamily="18" charset="-127"/>
                          <a:ea typeface="HY중고딕" pitchFamily="18" charset="-127"/>
                        </a:rPr>
                        <a:t>d2</a:t>
                      </a:r>
                      <a:endParaRPr lang="ko-KR" altLang="en-US" sz="2400"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latin typeface="HY중고딕" pitchFamily="18" charset="-127"/>
                          <a:ea typeface="HY중고딕" pitchFamily="18" charset="-127"/>
                        </a:rPr>
                        <a:t>e2</a:t>
                      </a:r>
                      <a:endParaRPr lang="ko-KR" altLang="en-US" sz="2400"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cxnSp>
        <p:nvCxnSpPr>
          <p:cNvPr id="261253" name="직선 화살표 연결선 15"/>
          <p:cNvCxnSpPr>
            <a:cxnSpLocks noChangeShapeType="1"/>
          </p:cNvCxnSpPr>
          <p:nvPr/>
        </p:nvCxnSpPr>
        <p:spPr bwMode="auto">
          <a:xfrm>
            <a:off x="3744913" y="6624638"/>
            <a:ext cx="1079500" cy="0"/>
          </a:xfrm>
          <a:prstGeom prst="straightConnector1">
            <a:avLst/>
          </a:prstGeom>
          <a:noFill/>
          <a:ln w="38100" algn="ctr">
            <a:solidFill>
              <a:srgbClr val="FF9900"/>
            </a:solidFill>
            <a:round/>
            <a:headEnd type="arrow" w="med" len="med"/>
            <a:tailEnd type="arrow" w="med" len="med"/>
          </a:ln>
        </p:spPr>
      </p:cxnSp>
      <p:cxnSp>
        <p:nvCxnSpPr>
          <p:cNvPr id="261254" name="직선 화살표 연결선 16"/>
          <p:cNvCxnSpPr>
            <a:cxnSpLocks noChangeShapeType="1"/>
          </p:cNvCxnSpPr>
          <p:nvPr/>
        </p:nvCxnSpPr>
        <p:spPr bwMode="auto">
          <a:xfrm>
            <a:off x="3744913" y="2447925"/>
            <a:ext cx="1079500" cy="0"/>
          </a:xfrm>
          <a:prstGeom prst="straightConnector1">
            <a:avLst/>
          </a:prstGeom>
          <a:noFill/>
          <a:ln w="38100" algn="ctr">
            <a:solidFill>
              <a:srgbClr val="FF9900"/>
            </a:solidFill>
            <a:round/>
            <a:headEnd type="arrow" w="med" len="med"/>
            <a:tailEnd type="arrow" w="med" len="med"/>
          </a:ln>
        </p:spPr>
      </p:cxnSp>
      <p:cxnSp>
        <p:nvCxnSpPr>
          <p:cNvPr id="261255" name="직선 화살표 연결선 18"/>
          <p:cNvCxnSpPr>
            <a:cxnSpLocks noChangeShapeType="1"/>
          </p:cNvCxnSpPr>
          <p:nvPr/>
        </p:nvCxnSpPr>
        <p:spPr bwMode="auto">
          <a:xfrm>
            <a:off x="7705725" y="2447925"/>
            <a:ext cx="1150938" cy="0"/>
          </a:xfrm>
          <a:prstGeom prst="straightConnector1">
            <a:avLst/>
          </a:prstGeom>
          <a:noFill/>
          <a:ln w="38100" algn="ctr">
            <a:solidFill>
              <a:srgbClr val="FF9900"/>
            </a:solidFill>
            <a:round/>
            <a:headEnd/>
            <a:tailEnd type="arrow" w="med" len="med"/>
          </a:ln>
        </p:spPr>
      </p:cxnSp>
      <p:cxnSp>
        <p:nvCxnSpPr>
          <p:cNvPr id="261256" name="직선 화살표 연결선 19"/>
          <p:cNvCxnSpPr>
            <a:cxnSpLocks noChangeShapeType="1"/>
          </p:cNvCxnSpPr>
          <p:nvPr/>
        </p:nvCxnSpPr>
        <p:spPr bwMode="auto">
          <a:xfrm>
            <a:off x="7705725" y="6553200"/>
            <a:ext cx="1150938" cy="0"/>
          </a:xfrm>
          <a:prstGeom prst="straightConnector1">
            <a:avLst/>
          </a:prstGeom>
          <a:noFill/>
          <a:ln w="38100" algn="ctr">
            <a:solidFill>
              <a:srgbClr val="FF9900"/>
            </a:solidFill>
            <a:round/>
            <a:headEnd/>
            <a:tailEnd type="arrow" w="med" len="med"/>
          </a:ln>
        </p:spPr>
      </p:cxnSp>
      <p:sp>
        <p:nvSpPr>
          <p:cNvPr id="261257" name="TextBox 20"/>
          <p:cNvSpPr txBox="1">
            <a:spLocks noChangeArrowheads="1"/>
          </p:cNvSpPr>
          <p:nvPr/>
        </p:nvSpPr>
        <p:spPr bwMode="auto">
          <a:xfrm>
            <a:off x="1079500" y="1223963"/>
            <a:ext cx="2439988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2000">
                <a:latin typeface="HY중고딕" pitchFamily="18" charset="-127"/>
                <a:ea typeface="HY중고딕" pitchFamily="18" charset="-127"/>
              </a:rPr>
              <a:t>3. </a:t>
            </a:r>
            <a:r>
              <a:rPr lang="ko-KR" altLang="en-US" sz="2000">
                <a:latin typeface="HY중고딕" pitchFamily="18" charset="-127"/>
                <a:ea typeface="HY중고딕" pitchFamily="18" charset="-127"/>
              </a:rPr>
              <a:t>오른쪽 외부 조인</a:t>
            </a:r>
          </a:p>
        </p:txBody>
      </p:sp>
      <p:sp>
        <p:nvSpPr>
          <p:cNvPr id="261258" name="TextBox 21"/>
          <p:cNvSpPr txBox="1">
            <a:spLocks noChangeArrowheads="1"/>
          </p:cNvSpPr>
          <p:nvPr/>
        </p:nvSpPr>
        <p:spPr bwMode="auto">
          <a:xfrm>
            <a:off x="1079500" y="5307013"/>
            <a:ext cx="21875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2000">
                <a:latin typeface="HY중고딕" pitchFamily="18" charset="-127"/>
                <a:ea typeface="HY중고딕" pitchFamily="18" charset="-127"/>
              </a:rPr>
              <a:t>4. </a:t>
            </a:r>
            <a:r>
              <a:rPr lang="ko-KR" altLang="en-US" sz="2000">
                <a:latin typeface="HY중고딕" pitchFamily="18" charset="-127"/>
                <a:ea typeface="HY중고딕" pitchFamily="18" charset="-127"/>
              </a:rPr>
              <a:t>완전 외부 조인</a:t>
            </a:r>
          </a:p>
        </p:txBody>
      </p:sp>
      <p:sp>
        <p:nvSpPr>
          <p:cNvPr id="261259" name="TextBox 22"/>
          <p:cNvSpPr txBox="1">
            <a:spLocks noChangeArrowheads="1"/>
          </p:cNvSpPr>
          <p:nvPr/>
        </p:nvSpPr>
        <p:spPr bwMode="auto">
          <a:xfrm>
            <a:off x="682625" y="1663700"/>
            <a:ext cx="40005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R</a:t>
            </a:r>
            <a:endParaRPr lang="ko-KR" altLang="en-US" sz="2400">
              <a:latin typeface="HY중고딕" pitchFamily="18" charset="-127"/>
              <a:ea typeface="HY중고딕" pitchFamily="18" charset="-127"/>
            </a:endParaRPr>
          </a:p>
        </p:txBody>
      </p:sp>
      <p:sp>
        <p:nvSpPr>
          <p:cNvPr id="261260" name="TextBox 23"/>
          <p:cNvSpPr txBox="1">
            <a:spLocks noChangeArrowheads="1"/>
          </p:cNvSpPr>
          <p:nvPr/>
        </p:nvSpPr>
        <p:spPr bwMode="auto">
          <a:xfrm>
            <a:off x="4549775" y="1663700"/>
            <a:ext cx="40005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S</a:t>
            </a:r>
            <a:endParaRPr lang="ko-KR" altLang="en-US" sz="2400">
              <a:latin typeface="HY중고딕" pitchFamily="18" charset="-127"/>
              <a:ea typeface="HY중고딕" pitchFamily="18" charset="-127"/>
            </a:endParaRPr>
          </a:p>
        </p:txBody>
      </p:sp>
      <p:sp>
        <p:nvSpPr>
          <p:cNvPr id="261261" name="TextBox 24"/>
          <p:cNvSpPr txBox="1">
            <a:spLocks noChangeArrowheads="1"/>
          </p:cNvSpPr>
          <p:nvPr/>
        </p:nvSpPr>
        <p:spPr bwMode="auto">
          <a:xfrm>
            <a:off x="682625" y="5761038"/>
            <a:ext cx="400050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R</a:t>
            </a:r>
            <a:endParaRPr lang="ko-KR" altLang="en-US" sz="2400">
              <a:latin typeface="HY중고딕" pitchFamily="18" charset="-127"/>
              <a:ea typeface="HY중고딕" pitchFamily="18" charset="-127"/>
            </a:endParaRPr>
          </a:p>
        </p:txBody>
      </p:sp>
      <p:sp>
        <p:nvSpPr>
          <p:cNvPr id="261262" name="TextBox 25"/>
          <p:cNvSpPr txBox="1">
            <a:spLocks noChangeArrowheads="1"/>
          </p:cNvSpPr>
          <p:nvPr/>
        </p:nvSpPr>
        <p:spPr bwMode="auto">
          <a:xfrm>
            <a:off x="4549775" y="5761038"/>
            <a:ext cx="400050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S</a:t>
            </a:r>
            <a:endParaRPr lang="ko-KR" altLang="en-US" sz="2400">
              <a:latin typeface="HY중고딕" pitchFamily="18" charset="-127"/>
              <a:ea typeface="HY중고딕" pitchFamily="18" charset="-127"/>
            </a:endParaRPr>
          </a:p>
        </p:txBody>
      </p:sp>
      <p:sp>
        <p:nvSpPr>
          <p:cNvPr id="261263" name="TextBox 26"/>
          <p:cNvSpPr txBox="1">
            <a:spLocks noChangeArrowheads="1"/>
          </p:cNvSpPr>
          <p:nvPr/>
        </p:nvSpPr>
        <p:spPr bwMode="auto">
          <a:xfrm>
            <a:off x="1008063" y="3529013"/>
            <a:ext cx="4955203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SELECT </a:t>
            </a:r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R.A</a:t>
            </a: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, </a:t>
            </a:r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R.B</a:t>
            </a: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, </a:t>
            </a:r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S.C</a:t>
            </a: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, </a:t>
            </a:r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S.D</a:t>
            </a: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, </a:t>
            </a:r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S.E </a:t>
            </a:r>
            <a:endParaRPr lang="en-US" altLang="ko-KR" sz="2400" b="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FROM   R, S</a:t>
            </a:r>
          </a:p>
          <a:p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WHERE  R.C(+) = S.C;</a:t>
            </a:r>
            <a:endParaRPr lang="ko-KR" altLang="en-US" sz="2400" b="0"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261264" name="TextBox 27"/>
          <p:cNvSpPr txBox="1">
            <a:spLocks noChangeArrowheads="1"/>
          </p:cNvSpPr>
          <p:nvPr/>
        </p:nvSpPr>
        <p:spPr bwMode="auto">
          <a:xfrm>
            <a:off x="6696844" y="3529013"/>
            <a:ext cx="6647974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SELECT R.A, R.B, S.C, S.D, S.E </a:t>
            </a:r>
            <a:endParaRPr lang="en-US" altLang="ko-KR" sz="2400" b="0" smtClean="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FROM   R RIGHT </a:t>
            </a: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OUTER JOIN S ON(R.C = S.C);</a:t>
            </a:r>
            <a:endParaRPr lang="ko-KR" altLang="en-US" sz="2400" b="0"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261265" name="TextBox 28"/>
          <p:cNvSpPr txBox="1">
            <a:spLocks noChangeArrowheads="1"/>
          </p:cNvSpPr>
          <p:nvPr/>
        </p:nvSpPr>
        <p:spPr bwMode="auto">
          <a:xfrm>
            <a:off x="1008063" y="7488238"/>
            <a:ext cx="3416320" cy="2677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SELECT A, B, C, D, E </a:t>
            </a:r>
          </a:p>
          <a:p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FROM   R, S</a:t>
            </a:r>
          </a:p>
          <a:p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WHERE  R.C(+) = S.C</a:t>
            </a:r>
          </a:p>
          <a:p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UNION</a:t>
            </a:r>
          </a:p>
          <a:p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SELECT A, B, C, D, E </a:t>
            </a:r>
          </a:p>
          <a:p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FROM   R, S</a:t>
            </a:r>
          </a:p>
          <a:p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WHERE  </a:t>
            </a:r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R.C </a:t>
            </a: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= S.C(+);</a:t>
            </a:r>
            <a:endParaRPr lang="ko-KR" altLang="en-US" sz="2400" b="0"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22" name="TextBox 27"/>
          <p:cNvSpPr txBox="1">
            <a:spLocks noChangeArrowheads="1"/>
          </p:cNvSpPr>
          <p:nvPr/>
        </p:nvSpPr>
        <p:spPr bwMode="auto">
          <a:xfrm>
            <a:off x="6696844" y="8280995"/>
            <a:ext cx="6494085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SELECT R.A, R.B, S.C, S.D, S.E </a:t>
            </a:r>
            <a:endParaRPr lang="en-US" altLang="ko-KR" sz="2400" b="0" smtClean="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FROM   R FULL </a:t>
            </a: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OUTER JOIN S ON(R.C = S.C);</a:t>
            </a:r>
            <a:endParaRPr lang="ko-KR" altLang="en-US" sz="2400" b="0">
              <a:latin typeface="굴림체" pitchFamily="49" charset="-127"/>
              <a:ea typeface="굴림체" pitchFamily="49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146" name="Rectangle 2"/>
          <p:cNvSpPr>
            <a:spLocks noChangeArrowheads="1"/>
          </p:cNvSpPr>
          <p:nvPr/>
        </p:nvSpPr>
        <p:spPr bwMode="blackWhite">
          <a:xfrm>
            <a:off x="1117600" y="479425"/>
            <a:ext cx="6427788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en-US" altLang="ko-KR" sz="24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OUTER JOIN</a:t>
            </a:r>
          </a:p>
        </p:txBody>
      </p:sp>
      <p:sp>
        <p:nvSpPr>
          <p:cNvPr id="421922" name="Rectangle 34"/>
          <p:cNvSpPr>
            <a:spLocks noChangeArrowheads="1"/>
          </p:cNvSpPr>
          <p:nvPr/>
        </p:nvSpPr>
        <p:spPr bwMode="blackWhite">
          <a:xfrm>
            <a:off x="1119188" y="1079500"/>
            <a:ext cx="12091987" cy="8116888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10000"/>
              </a:lnSpc>
              <a:buFont typeface="Wingdings" pitchFamily="2" charset="2"/>
              <a:buChar char="l"/>
              <a:defRPr/>
            </a:pPr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 </a:t>
            </a:r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두 </a:t>
            </a:r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Table</a:t>
            </a:r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을 </a:t>
            </a:r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Join</a:t>
            </a:r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할 때 </a:t>
            </a:r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Join</a:t>
            </a:r>
            <a:r>
              <a:rPr lang="ko-KR" altLang="en-US" sz="2400" err="1">
                <a:latin typeface="HY중고딕" pitchFamily="18" charset="-127"/>
                <a:ea typeface="HY중고딕" pitchFamily="18" charset="-127"/>
              </a:rPr>
              <a:t>조건식을</a:t>
            </a:r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 만족시키지 못하는 </a:t>
            </a:r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Row</a:t>
            </a:r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는 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None/>
              <a:defRPr/>
            </a:pPr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    검색에서 빠지게 되는데</a:t>
            </a:r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,  </a:t>
            </a:r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이러한 누락된 </a:t>
            </a:r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Row</a:t>
            </a:r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들이 검색되도록 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None/>
              <a:defRPr/>
            </a:pPr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    하는 방법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Char char="l"/>
              <a:defRPr/>
            </a:pPr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 조인에서 </a:t>
            </a:r>
            <a:r>
              <a:rPr lang="ko-KR" altLang="en-US" sz="2400" u="sng">
                <a:latin typeface="HY중고딕" pitchFamily="18" charset="-127"/>
                <a:ea typeface="HY중고딕" pitchFamily="18" charset="-127"/>
              </a:rPr>
              <a:t>부족한 쪽에</a:t>
            </a:r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 </a:t>
            </a:r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"(+)"  </a:t>
            </a:r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연산자 기호를 사용한다</a:t>
            </a:r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.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Char char="l"/>
              <a:defRPr/>
            </a:pPr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 (+) </a:t>
            </a:r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연산자는 </a:t>
            </a:r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NULL </a:t>
            </a:r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행을 생성하여 조인하게 한다</a:t>
            </a:r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.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Char char="l"/>
              <a:defRPr/>
            </a:pPr>
            <a:endParaRPr lang="en-US" altLang="ko-KR" sz="2400">
              <a:latin typeface="HY중고딕" pitchFamily="18" charset="-127"/>
              <a:ea typeface="HY중고딕" pitchFamily="18" charset="-127"/>
            </a:endParaRPr>
          </a:p>
          <a:p>
            <a:pPr defTabSz="282575">
              <a:lnSpc>
                <a:spcPct val="110000"/>
              </a:lnSpc>
              <a:buFont typeface="Wingdings" pitchFamily="2" charset="2"/>
              <a:buChar char="l"/>
              <a:defRPr/>
            </a:pPr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 </a:t>
            </a:r>
            <a:r>
              <a:rPr lang="ko-KR" altLang="en-US" sz="2400">
                <a:solidFill>
                  <a:srgbClr val="800000"/>
                </a:solidFill>
                <a:latin typeface="HY중고딕" pitchFamily="18" charset="-127"/>
                <a:ea typeface="HY중고딕" pitchFamily="18" charset="-127"/>
              </a:rPr>
              <a:t>주의</a:t>
            </a:r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 </a:t>
            </a:r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: - NULL</a:t>
            </a:r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만큼이나 실수하기 쉽다</a:t>
            </a:r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.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None/>
              <a:defRPr/>
            </a:pPr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             - </a:t>
            </a:r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안전하다고 너무 많이 사용할 경우 처리속도가 저하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None/>
              <a:defRPr/>
            </a:pPr>
            <a:endParaRPr lang="ko-KR" altLang="en-US" sz="2400">
              <a:solidFill>
                <a:srgbClr val="800000"/>
              </a:solidFill>
              <a:latin typeface="HY중고딕" pitchFamily="18" charset="-127"/>
              <a:ea typeface="HY중고딕" pitchFamily="18" charset="-127"/>
            </a:endParaRPr>
          </a:p>
          <a:p>
            <a:pPr defTabSz="282575">
              <a:lnSpc>
                <a:spcPct val="110000"/>
              </a:lnSpc>
              <a:buFont typeface="Wingdings" pitchFamily="2" charset="2"/>
              <a:buNone/>
              <a:defRPr/>
            </a:pPr>
            <a:r>
              <a:rPr lang="en-US" altLang="ko-KR" sz="2400">
                <a:solidFill>
                  <a:srgbClr val="800000"/>
                </a:solidFill>
                <a:latin typeface="HY중고딕" pitchFamily="18" charset="-127"/>
                <a:ea typeface="HY중고딕" pitchFamily="18" charset="-127"/>
              </a:rPr>
              <a:t>- </a:t>
            </a:r>
            <a:r>
              <a:rPr lang="ko-KR" altLang="en-US" sz="2400" err="1">
                <a:solidFill>
                  <a:srgbClr val="800000"/>
                </a:solidFill>
                <a:latin typeface="HY중고딕" pitchFamily="18" charset="-127"/>
                <a:ea typeface="HY중고딕" pitchFamily="18" charset="-127"/>
              </a:rPr>
              <a:t>조건식을</a:t>
            </a:r>
            <a:r>
              <a:rPr lang="ko-KR" altLang="en-US" sz="2400">
                <a:solidFill>
                  <a:srgbClr val="800000"/>
                </a:solidFill>
                <a:latin typeface="HY중고딕" pitchFamily="18" charset="-127"/>
                <a:ea typeface="HY중고딕" pitchFamily="18" charset="-127"/>
              </a:rPr>
              <a:t> 만족시키지 못하는 데이터도 검색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None/>
              <a:defRPr/>
            </a:pPr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   </a:t>
            </a:r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SELECT table</a:t>
            </a:r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명</a:t>
            </a:r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.column</a:t>
            </a:r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명</a:t>
            </a:r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, table</a:t>
            </a:r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명</a:t>
            </a:r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.column</a:t>
            </a:r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명 </a:t>
            </a:r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. . . . .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None/>
              <a:defRPr/>
            </a:pPr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        FROM table1</a:t>
            </a:r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명</a:t>
            </a:r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, table2</a:t>
            </a:r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명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None/>
              <a:defRPr/>
            </a:pPr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       </a:t>
            </a:r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WHERE table1</a:t>
            </a:r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명</a:t>
            </a:r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.column</a:t>
            </a:r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명  </a:t>
            </a:r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=  table2</a:t>
            </a:r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명</a:t>
            </a:r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.column</a:t>
            </a:r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명</a:t>
            </a:r>
            <a:r>
              <a:rPr lang="en-US" altLang="ko-KR" sz="2400" smtClean="0">
                <a:latin typeface="HY중고딕" pitchFamily="18" charset="-127"/>
                <a:ea typeface="HY중고딕" pitchFamily="18" charset="-127"/>
              </a:rPr>
              <a:t>(+);</a:t>
            </a:r>
            <a:endParaRPr lang="en-US" altLang="ko-KR" sz="2400">
              <a:latin typeface="HY중고딕" pitchFamily="18" charset="-127"/>
              <a:ea typeface="HY중고딕" pitchFamily="18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835" name="Rectangle 3"/>
          <p:cNvSpPr>
            <a:spLocks noChangeArrowheads="1"/>
          </p:cNvSpPr>
          <p:nvPr/>
        </p:nvSpPr>
        <p:spPr bwMode="blackWhite">
          <a:xfrm>
            <a:off x="1117600" y="1079500"/>
            <a:ext cx="12090400" cy="9312275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90000"/>
              </a:lnSpc>
              <a:buFont typeface="Wingdings" pitchFamily="2" charset="2"/>
              <a:buChar char="l"/>
              <a:defRPr/>
            </a:pPr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 </a:t>
            </a:r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전체 분류의 상품자료 수 </a:t>
            </a:r>
            <a:r>
              <a:rPr lang="ko-KR" altLang="en-US" sz="2400" err="1">
                <a:latin typeface="HY중고딕" pitchFamily="18" charset="-127"/>
                <a:ea typeface="HY중고딕" pitchFamily="18" charset="-127"/>
              </a:rPr>
              <a:t>를</a:t>
            </a:r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  검색 조회</a:t>
            </a:r>
          </a:p>
          <a:p>
            <a:pPr defTabSz="282575"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    </a:t>
            </a:r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( Alias</a:t>
            </a:r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는 분류코드</a:t>
            </a:r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, </a:t>
            </a:r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분류명</a:t>
            </a:r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, </a:t>
            </a:r>
            <a:r>
              <a:rPr lang="ko-KR" altLang="en-US" sz="2400" err="1">
                <a:latin typeface="HY중고딕" pitchFamily="18" charset="-127"/>
                <a:ea typeface="HY중고딕" pitchFamily="18" charset="-127"/>
              </a:rPr>
              <a:t>상품자료수</a:t>
            </a:r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 </a:t>
            </a:r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)</a:t>
            </a:r>
          </a:p>
          <a:p>
            <a:pPr defTabSz="282575">
              <a:lnSpc>
                <a:spcPct val="90000"/>
              </a:lnSpc>
              <a:buFont typeface="Wingdings" pitchFamily="2" charset="2"/>
              <a:buNone/>
              <a:defRPr/>
            </a:pPr>
            <a:endParaRPr lang="en-US" altLang="ko-KR" sz="2400">
              <a:solidFill>
                <a:srgbClr val="800000"/>
              </a:solidFill>
              <a:latin typeface="HY중고딕" pitchFamily="18" charset="-127"/>
              <a:ea typeface="HY중고딕" pitchFamily="18" charset="-127"/>
            </a:endParaRPr>
          </a:p>
          <a:p>
            <a:pPr defTabSz="282575">
              <a:defRPr/>
            </a:pPr>
            <a:r>
              <a:rPr lang="en-US" altLang="ko-KR" sz="2400">
                <a:solidFill>
                  <a:srgbClr val="800000"/>
                </a:solidFill>
                <a:latin typeface="HY중고딕" pitchFamily="18" charset="-127"/>
                <a:ea typeface="HY중고딕" pitchFamily="18" charset="-127"/>
              </a:rPr>
              <a:t>-1. </a:t>
            </a:r>
            <a:r>
              <a:rPr lang="ko-KR" altLang="en-US" sz="2400">
                <a:solidFill>
                  <a:srgbClr val="800000"/>
                </a:solidFill>
                <a:latin typeface="HY중고딕" pitchFamily="18" charset="-127"/>
                <a:ea typeface="HY중고딕" pitchFamily="18" charset="-127"/>
              </a:rPr>
              <a:t>분류테이블 조회</a:t>
            </a:r>
          </a:p>
          <a:p>
            <a:pPr defTabSz="282575">
              <a:defRPr/>
            </a:pPr>
            <a:r>
              <a:rPr lang="ko-KR" altLang="en-US" sz="2400">
                <a:solidFill>
                  <a:srgbClr val="800000"/>
                </a:solidFill>
                <a:latin typeface="HY중고딕" pitchFamily="18" charset="-127"/>
                <a:ea typeface="HY중고딕" pitchFamily="18" charset="-127"/>
              </a:rPr>
              <a:t>     </a:t>
            </a:r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SELECT * FROM </a:t>
            </a:r>
            <a:r>
              <a:rPr lang="en-US" altLang="ko-KR" sz="2400" err="1">
                <a:latin typeface="HY중고딕" pitchFamily="18" charset="-127"/>
                <a:ea typeface="HY중고딕" pitchFamily="18" charset="-127"/>
              </a:rPr>
              <a:t>lprod</a:t>
            </a:r>
            <a:endParaRPr lang="en-US" altLang="ko-KR" sz="2400">
              <a:latin typeface="HY중고딕" pitchFamily="18" charset="-127"/>
              <a:ea typeface="HY중고딕" pitchFamily="18" charset="-127"/>
            </a:endParaRPr>
          </a:p>
          <a:p>
            <a:pPr defTabSz="282575">
              <a:lnSpc>
                <a:spcPct val="30000"/>
              </a:lnSpc>
              <a:defRPr/>
            </a:pPr>
            <a:endParaRPr lang="en-US" altLang="ko-KR" sz="2400">
              <a:latin typeface="HY중고딕" pitchFamily="18" charset="-127"/>
              <a:ea typeface="HY중고딕" pitchFamily="18" charset="-127"/>
            </a:endParaRPr>
          </a:p>
          <a:p>
            <a:pPr defTabSz="282575">
              <a:defRPr/>
            </a:pPr>
            <a:r>
              <a:rPr lang="en-US" altLang="ko-KR" sz="2400">
                <a:solidFill>
                  <a:srgbClr val="800000"/>
                </a:solidFill>
                <a:latin typeface="HY중고딕" pitchFamily="18" charset="-127"/>
                <a:ea typeface="HY중고딕" pitchFamily="18" charset="-127"/>
              </a:rPr>
              <a:t>-2. </a:t>
            </a:r>
            <a:r>
              <a:rPr lang="ko-KR" altLang="en-US" sz="2400">
                <a:solidFill>
                  <a:srgbClr val="800000"/>
                </a:solidFill>
                <a:latin typeface="HY중고딕" pitchFamily="18" charset="-127"/>
                <a:ea typeface="HY중고딕" pitchFamily="18" charset="-127"/>
              </a:rPr>
              <a:t>일반 </a:t>
            </a:r>
            <a:r>
              <a:rPr lang="en-US" altLang="ko-KR" sz="2400">
                <a:solidFill>
                  <a:srgbClr val="800000"/>
                </a:solidFill>
                <a:latin typeface="HY중고딕" pitchFamily="18" charset="-127"/>
                <a:ea typeface="HY중고딕" pitchFamily="18" charset="-127"/>
              </a:rPr>
              <a:t>JOIN</a:t>
            </a:r>
          </a:p>
          <a:p>
            <a:pPr>
              <a:defRPr/>
            </a:pP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SELECT    LPROD_GU        AS "</a:t>
            </a:r>
            <a:r>
              <a:rPr lang="ko-KR" altLang="en-US" sz="2400" b="0">
                <a:latin typeface="굴림체" pitchFamily="49" charset="-127"/>
                <a:ea typeface="굴림체" pitchFamily="49" charset="-127"/>
              </a:rPr>
              <a:t>분류코드</a:t>
            </a: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400" b="0">
              <a:latin typeface="굴림체" pitchFamily="49" charset="-127"/>
              <a:ea typeface="굴림체" pitchFamily="49" charset="-127"/>
            </a:endParaRPr>
          </a:p>
          <a:p>
            <a:pPr>
              <a:defRPr/>
            </a:pP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     ,    LPROD_NM        AS "</a:t>
            </a:r>
            <a:r>
              <a:rPr lang="ko-KR" altLang="en-US" sz="2400" b="0">
                <a:latin typeface="굴림체" pitchFamily="49" charset="-127"/>
                <a:ea typeface="굴림체" pitchFamily="49" charset="-127"/>
              </a:rPr>
              <a:t>분류명</a:t>
            </a: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400" b="0">
              <a:latin typeface="굴림체" pitchFamily="49" charset="-127"/>
              <a:ea typeface="굴림체" pitchFamily="49" charset="-127"/>
            </a:endParaRPr>
          </a:p>
          <a:p>
            <a:pPr>
              <a:defRPr/>
            </a:pP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     ,    COUNT(PROD_LGU) AS "</a:t>
            </a:r>
            <a:r>
              <a:rPr lang="ko-KR" altLang="en-US" sz="2400" b="0" err="1">
                <a:latin typeface="굴림체" pitchFamily="49" charset="-127"/>
                <a:ea typeface="굴림체" pitchFamily="49" charset="-127"/>
              </a:rPr>
              <a:t>상품자료수</a:t>
            </a: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400" b="0">
              <a:latin typeface="굴림체" pitchFamily="49" charset="-127"/>
              <a:ea typeface="굴림체" pitchFamily="49" charset="-127"/>
            </a:endParaRPr>
          </a:p>
          <a:p>
            <a:pPr>
              <a:defRPr/>
            </a:pP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FROM      LPROD</a:t>
            </a:r>
          </a:p>
          <a:p>
            <a:pPr>
              <a:defRPr/>
            </a:pP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     ,    PROD</a:t>
            </a:r>
          </a:p>
          <a:p>
            <a:pPr>
              <a:defRPr/>
            </a:pP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WHERE     LPROD_GU = PROD_LGU</a:t>
            </a:r>
          </a:p>
          <a:p>
            <a:pPr>
              <a:defRPr/>
            </a:pP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GROUP BY  LPROD_GU</a:t>
            </a:r>
          </a:p>
          <a:p>
            <a:pPr>
              <a:defRPr/>
            </a:pP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     ,    LPROD_NM;</a:t>
            </a:r>
          </a:p>
          <a:p>
            <a:pPr defTabSz="282575">
              <a:lnSpc>
                <a:spcPct val="40000"/>
              </a:lnSpc>
              <a:defRPr/>
            </a:pPr>
            <a:endParaRPr lang="en-US" altLang="ko-KR" sz="2400">
              <a:latin typeface="HY중고딕" pitchFamily="18" charset="-127"/>
              <a:ea typeface="HY중고딕" pitchFamily="18" charset="-127"/>
            </a:endParaRPr>
          </a:p>
          <a:p>
            <a:pPr defTabSz="282575">
              <a:defRPr/>
            </a:pPr>
            <a:r>
              <a:rPr lang="en-US" altLang="ko-KR" sz="2400">
                <a:solidFill>
                  <a:srgbClr val="800000"/>
                </a:solidFill>
                <a:latin typeface="HY중고딕" pitchFamily="18" charset="-127"/>
                <a:ea typeface="HY중고딕" pitchFamily="18" charset="-127"/>
              </a:rPr>
              <a:t>-3. OUTER JOIN </a:t>
            </a:r>
            <a:r>
              <a:rPr lang="ko-KR" altLang="en-US" sz="2400">
                <a:solidFill>
                  <a:srgbClr val="800000"/>
                </a:solidFill>
                <a:latin typeface="HY중고딕" pitchFamily="18" charset="-127"/>
                <a:ea typeface="HY중고딕" pitchFamily="18" charset="-127"/>
              </a:rPr>
              <a:t>사용 확인</a:t>
            </a:r>
          </a:p>
          <a:p>
            <a:pPr>
              <a:defRPr/>
            </a:pP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SELECT    LPROD_GU        AS "</a:t>
            </a:r>
            <a:r>
              <a:rPr lang="ko-KR" altLang="en-US" sz="2400" b="0">
                <a:latin typeface="굴림체" pitchFamily="49" charset="-127"/>
                <a:ea typeface="굴림체" pitchFamily="49" charset="-127"/>
              </a:rPr>
              <a:t>분류코드</a:t>
            </a: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400" b="0">
              <a:latin typeface="굴림체" pitchFamily="49" charset="-127"/>
              <a:ea typeface="굴림체" pitchFamily="49" charset="-127"/>
            </a:endParaRPr>
          </a:p>
          <a:p>
            <a:pPr>
              <a:defRPr/>
            </a:pP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     ,    LPROD_NM        AS "</a:t>
            </a:r>
            <a:r>
              <a:rPr lang="ko-KR" altLang="en-US" sz="2400" b="0">
                <a:latin typeface="굴림체" pitchFamily="49" charset="-127"/>
                <a:ea typeface="굴림체" pitchFamily="49" charset="-127"/>
              </a:rPr>
              <a:t>분류명</a:t>
            </a: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400" b="0">
              <a:latin typeface="굴림체" pitchFamily="49" charset="-127"/>
              <a:ea typeface="굴림체" pitchFamily="49" charset="-127"/>
            </a:endParaRPr>
          </a:p>
          <a:p>
            <a:pPr>
              <a:defRPr/>
            </a:pP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     ,    COUNT(PROD_LGU) AS "</a:t>
            </a:r>
            <a:r>
              <a:rPr lang="ko-KR" altLang="en-US" sz="2400" b="0" err="1">
                <a:latin typeface="굴림체" pitchFamily="49" charset="-127"/>
                <a:ea typeface="굴림체" pitchFamily="49" charset="-127"/>
              </a:rPr>
              <a:t>상품자료수</a:t>
            </a: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400" b="0">
              <a:latin typeface="굴림체" pitchFamily="49" charset="-127"/>
              <a:ea typeface="굴림체" pitchFamily="49" charset="-127"/>
            </a:endParaRPr>
          </a:p>
          <a:p>
            <a:pPr>
              <a:defRPr/>
            </a:pP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FROM      LPROD</a:t>
            </a:r>
          </a:p>
          <a:p>
            <a:pPr>
              <a:defRPr/>
            </a:pP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     ,    PROD</a:t>
            </a:r>
          </a:p>
          <a:p>
            <a:pPr>
              <a:defRPr/>
            </a:pP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WHERE     LPROD_GU = PROD_LGU(+)</a:t>
            </a:r>
          </a:p>
          <a:p>
            <a:pPr>
              <a:defRPr/>
            </a:pP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GROUP BY  LPROD_GU</a:t>
            </a:r>
          </a:p>
          <a:p>
            <a:pPr>
              <a:defRPr/>
            </a:pP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     ,    LPROD_NM</a:t>
            </a:r>
          </a:p>
          <a:p>
            <a:pPr>
              <a:defRPr/>
            </a:pP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ORDER BY  LPROD_GU;</a:t>
            </a:r>
          </a:p>
        </p:txBody>
      </p:sp>
      <p:sp>
        <p:nvSpPr>
          <p:cNvPr id="263171" name="Rectangle 5"/>
          <p:cNvSpPr>
            <a:spLocks noChangeArrowheads="1"/>
          </p:cNvSpPr>
          <p:nvPr/>
        </p:nvSpPr>
        <p:spPr bwMode="blackWhite">
          <a:xfrm>
            <a:off x="1117600" y="479425"/>
            <a:ext cx="6427788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OUTER JOIN</a:t>
            </a:r>
          </a:p>
        </p:txBody>
      </p:sp>
      <p:pic>
        <p:nvPicPr>
          <p:cNvPr id="26317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496300" y="3168650"/>
            <a:ext cx="4360863" cy="27368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pic>
        <p:nvPicPr>
          <p:cNvPr id="263173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496300" y="6192838"/>
            <a:ext cx="4392613" cy="391318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sp>
        <p:nvSpPr>
          <p:cNvPr id="6" name="직사각형 5"/>
          <p:cNvSpPr/>
          <p:nvPr/>
        </p:nvSpPr>
        <p:spPr bwMode="auto">
          <a:xfrm>
            <a:off x="8496300" y="8856663"/>
            <a:ext cx="4392613" cy="1296987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194" name="Rectangle 2"/>
          <p:cNvSpPr>
            <a:spLocks noChangeArrowheads="1"/>
          </p:cNvSpPr>
          <p:nvPr/>
        </p:nvSpPr>
        <p:spPr bwMode="blackWhite">
          <a:xfrm>
            <a:off x="1117600" y="479425"/>
            <a:ext cx="6427788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OUTER JOIN</a:t>
            </a:r>
          </a:p>
        </p:txBody>
      </p:sp>
      <p:sp>
        <p:nvSpPr>
          <p:cNvPr id="1392643" name="Rectangle 3"/>
          <p:cNvSpPr>
            <a:spLocks noChangeArrowheads="1"/>
          </p:cNvSpPr>
          <p:nvPr/>
        </p:nvSpPr>
        <p:spPr bwMode="blackWhite">
          <a:xfrm>
            <a:off x="1119188" y="1139825"/>
            <a:ext cx="12091987" cy="8116888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1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ANSI </a:t>
            </a:r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형식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None/>
              <a:defRPr/>
            </a:pPr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  </a:t>
            </a:r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- </a:t>
            </a:r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모든 행이 검색되어야 할 테이블의 위치를 기준으로 한다</a:t>
            </a:r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.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None/>
              <a:defRPr/>
            </a:pPr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  - </a:t>
            </a:r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위치에 따라서 </a:t>
            </a:r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LEFT , RIGHT, FULL </a:t>
            </a:r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로 나눈다</a:t>
            </a:r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.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None/>
              <a:defRPr/>
            </a:pPr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  - "(+)" </a:t>
            </a:r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보다 명확하게 결과가 나온다</a:t>
            </a:r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.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None/>
              <a:defRPr/>
            </a:pPr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  - "(+)" </a:t>
            </a:r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가 지원하지 못하는 </a:t>
            </a:r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FULL OUTER JOIN </a:t>
            </a:r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이 된다</a:t>
            </a:r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.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None/>
              <a:defRPr/>
            </a:pPr>
            <a:endParaRPr lang="en-US" altLang="ko-KR" sz="2400">
              <a:solidFill>
                <a:srgbClr val="800000"/>
              </a:solidFill>
              <a:latin typeface="HY중고딕" pitchFamily="18" charset="-127"/>
              <a:ea typeface="HY중고딕" pitchFamily="18" charset="-127"/>
            </a:endParaRPr>
          </a:p>
          <a:p>
            <a:pPr defTabSz="282575">
              <a:defRPr/>
            </a:pPr>
            <a:r>
              <a:rPr lang="en-US" altLang="ko-KR" sz="2400">
                <a:solidFill>
                  <a:srgbClr val="800000"/>
                </a:solidFill>
                <a:latin typeface="HY중고딕" pitchFamily="18" charset="-127"/>
                <a:ea typeface="HY중고딕" pitchFamily="18" charset="-127"/>
              </a:rPr>
              <a:t>-4. ANSI OUTER JOIN </a:t>
            </a:r>
            <a:r>
              <a:rPr lang="ko-KR" altLang="en-US" sz="2400">
                <a:solidFill>
                  <a:srgbClr val="800000"/>
                </a:solidFill>
                <a:latin typeface="HY중고딕" pitchFamily="18" charset="-127"/>
                <a:ea typeface="HY중고딕" pitchFamily="18" charset="-127"/>
              </a:rPr>
              <a:t>사용 확인</a:t>
            </a:r>
          </a:p>
          <a:p>
            <a:pPr>
              <a:defRPr/>
            </a:pPr>
            <a:r>
              <a:rPr lang="en-US" altLang="ko-KR" sz="2800" b="0">
                <a:latin typeface="굴림체" pitchFamily="49" charset="-127"/>
                <a:ea typeface="굴림체" pitchFamily="49" charset="-127"/>
              </a:rPr>
              <a:t>SELECT          LPROD_GU 		 AS "</a:t>
            </a:r>
            <a:r>
              <a:rPr lang="ko-KR" altLang="en-US" sz="2800" b="0">
                <a:latin typeface="굴림체" pitchFamily="49" charset="-127"/>
                <a:ea typeface="굴림체" pitchFamily="49" charset="-127"/>
              </a:rPr>
              <a:t>분류코드</a:t>
            </a:r>
            <a:r>
              <a:rPr lang="en-US" altLang="ko-KR" sz="2800" b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800" b="0">
              <a:latin typeface="굴림체" pitchFamily="49" charset="-127"/>
              <a:ea typeface="굴림체" pitchFamily="49" charset="-127"/>
            </a:endParaRPr>
          </a:p>
          <a:p>
            <a:pPr>
              <a:defRPr/>
            </a:pPr>
            <a:r>
              <a:rPr lang="en-US" altLang="ko-KR" sz="2800" b="0">
                <a:latin typeface="굴림체" pitchFamily="49" charset="-127"/>
                <a:ea typeface="굴림체" pitchFamily="49" charset="-127"/>
              </a:rPr>
              <a:t>     ,          LPROD_NM 		 AS "</a:t>
            </a:r>
            <a:r>
              <a:rPr lang="ko-KR" altLang="en-US" sz="2800" b="0">
                <a:latin typeface="굴림체" pitchFamily="49" charset="-127"/>
                <a:ea typeface="굴림체" pitchFamily="49" charset="-127"/>
              </a:rPr>
              <a:t>분류명</a:t>
            </a:r>
            <a:r>
              <a:rPr lang="en-US" altLang="ko-KR" sz="2800" b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800" b="0">
              <a:latin typeface="굴림체" pitchFamily="49" charset="-127"/>
              <a:ea typeface="굴림체" pitchFamily="49" charset="-127"/>
            </a:endParaRPr>
          </a:p>
          <a:p>
            <a:pPr>
              <a:defRPr/>
            </a:pPr>
            <a:r>
              <a:rPr lang="en-US" altLang="ko-KR" sz="2800" b="0">
                <a:latin typeface="굴림체" pitchFamily="49" charset="-127"/>
                <a:ea typeface="굴림체" pitchFamily="49" charset="-127"/>
              </a:rPr>
              <a:t>     ,          COUNT(PROD_LGU) AS "</a:t>
            </a:r>
            <a:r>
              <a:rPr lang="ko-KR" altLang="en-US" sz="2800" b="0" err="1">
                <a:latin typeface="굴림체" pitchFamily="49" charset="-127"/>
                <a:ea typeface="굴림체" pitchFamily="49" charset="-127"/>
              </a:rPr>
              <a:t>상품자료수</a:t>
            </a:r>
            <a:r>
              <a:rPr lang="en-US" altLang="ko-KR" sz="2800" b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800" b="0">
              <a:latin typeface="굴림체" pitchFamily="49" charset="-127"/>
              <a:ea typeface="굴림체" pitchFamily="49" charset="-127"/>
            </a:endParaRPr>
          </a:p>
          <a:p>
            <a:pPr>
              <a:defRPr/>
            </a:pPr>
            <a:r>
              <a:rPr lang="en-US" altLang="ko-KR" sz="2800" b="0">
                <a:latin typeface="굴림체" pitchFamily="49" charset="-127"/>
                <a:ea typeface="굴림체" pitchFamily="49" charset="-127"/>
              </a:rPr>
              <a:t>FROM            LPROD </a:t>
            </a:r>
          </a:p>
          <a:p>
            <a:pPr>
              <a:defRPr/>
            </a:pPr>
            <a:r>
              <a:rPr lang="en-US" altLang="ko-KR" sz="2800" b="0">
                <a:latin typeface="굴림체" pitchFamily="49" charset="-127"/>
                <a:ea typeface="굴림체" pitchFamily="49" charset="-127"/>
              </a:rPr>
              <a:t>LEFT OUTER JOIN PROD ON (LPROD_GU = PROD_LGU)</a:t>
            </a:r>
          </a:p>
          <a:p>
            <a:pPr>
              <a:defRPr/>
            </a:pPr>
            <a:r>
              <a:rPr lang="en-US" altLang="ko-KR" sz="2800" b="0">
                <a:latin typeface="굴림체" pitchFamily="49" charset="-127"/>
                <a:ea typeface="굴림체" pitchFamily="49" charset="-127"/>
              </a:rPr>
              <a:t>GROUP BY        LPROD_GU</a:t>
            </a:r>
          </a:p>
          <a:p>
            <a:pPr>
              <a:defRPr/>
            </a:pPr>
            <a:r>
              <a:rPr lang="en-US" altLang="ko-KR" sz="2800" b="0">
                <a:latin typeface="굴림체" pitchFamily="49" charset="-127"/>
                <a:ea typeface="굴림체" pitchFamily="49" charset="-127"/>
              </a:rPr>
              <a:t>     ,          LPROD_NM</a:t>
            </a:r>
          </a:p>
          <a:p>
            <a:pPr>
              <a:defRPr/>
            </a:pPr>
            <a:r>
              <a:rPr lang="en-US" altLang="ko-KR" sz="2800" b="0">
                <a:latin typeface="굴림체" pitchFamily="49" charset="-127"/>
                <a:ea typeface="굴림체" pitchFamily="49" charset="-127"/>
              </a:rPr>
              <a:t>ORDER BY        LPROD_GU;</a:t>
            </a:r>
          </a:p>
          <a:p>
            <a:pPr defTabSz="282575">
              <a:defRPr/>
            </a:pPr>
            <a:endParaRPr lang="en-US" altLang="ko-KR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467" name="Rectangle 3"/>
          <p:cNvSpPr>
            <a:spLocks noChangeArrowheads="1"/>
          </p:cNvSpPr>
          <p:nvPr/>
        </p:nvSpPr>
        <p:spPr bwMode="blackWhite">
          <a:xfrm>
            <a:off x="1117600" y="1079500"/>
            <a:ext cx="12090400" cy="9242425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9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 smtClean="0">
                <a:latin typeface="HY중고딕" pitchFamily="18" charset="-127"/>
                <a:ea typeface="굴림체" pitchFamily="49" charset="-127"/>
              </a:rPr>
              <a:t>전체상품의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2005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년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1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월 입고수량을 검색 조회</a:t>
            </a:r>
          </a:p>
          <a:p>
            <a:pPr defTabSz="282575">
              <a:lnSpc>
                <a:spcPct val="90000"/>
              </a:lnSpc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( Alias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는 상품코드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상품명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입고수량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)</a:t>
            </a:r>
          </a:p>
          <a:p>
            <a:pPr defTabSz="282575">
              <a:lnSpc>
                <a:spcPct val="40000"/>
              </a:lnSpc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-1.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일반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JOIN</a:t>
            </a:r>
          </a:p>
          <a:p>
            <a:pPr lvl="1">
              <a:defRPr/>
            </a:pPr>
            <a:r>
              <a:rPr lang="en-US" altLang="ko-KR" sz="2000" b="0">
                <a:latin typeface="굴림체" pitchFamily="49" charset="-127"/>
                <a:ea typeface="굴림체" pitchFamily="49" charset="-127"/>
              </a:rPr>
              <a:t>SELECT      PROD.PROD_ID            AS "</a:t>
            </a:r>
            <a:r>
              <a:rPr lang="ko-KR" altLang="en-US" sz="2000" b="0">
                <a:latin typeface="굴림체" pitchFamily="49" charset="-127"/>
                <a:ea typeface="굴림체" pitchFamily="49" charset="-127"/>
              </a:rPr>
              <a:t>상품코드</a:t>
            </a:r>
            <a:r>
              <a:rPr lang="en-US" altLang="ko-KR" sz="2000" b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 b="0">
              <a:latin typeface="굴림체" pitchFamily="49" charset="-127"/>
              <a:ea typeface="굴림체" pitchFamily="49" charset="-127"/>
            </a:endParaRPr>
          </a:p>
          <a:p>
            <a:pPr lvl="1">
              <a:defRPr/>
            </a:pPr>
            <a:r>
              <a:rPr lang="en-US" altLang="ko-KR" sz="2000" b="0">
                <a:latin typeface="굴림체" pitchFamily="49" charset="-127"/>
                <a:ea typeface="굴림체" pitchFamily="49" charset="-127"/>
              </a:rPr>
              <a:t>     ,      PROD.PROD_NAME          AS "</a:t>
            </a:r>
            <a:r>
              <a:rPr lang="ko-KR" altLang="en-US" sz="2000" b="0">
                <a:latin typeface="굴림체" pitchFamily="49" charset="-127"/>
                <a:ea typeface="굴림체" pitchFamily="49" charset="-127"/>
              </a:rPr>
              <a:t>상품명</a:t>
            </a:r>
            <a:r>
              <a:rPr lang="en-US" altLang="ko-KR" sz="2000" b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 b="0">
              <a:latin typeface="굴림체" pitchFamily="49" charset="-127"/>
              <a:ea typeface="굴림체" pitchFamily="49" charset="-127"/>
            </a:endParaRPr>
          </a:p>
          <a:p>
            <a:pPr lvl="1">
              <a:defRPr/>
            </a:pPr>
            <a:r>
              <a:rPr lang="en-US" altLang="ko-KR" sz="2000" b="0">
                <a:latin typeface="굴림체" pitchFamily="49" charset="-127"/>
                <a:ea typeface="굴림체" pitchFamily="49" charset="-127"/>
              </a:rPr>
              <a:t>     ,      SUM(BUYPROD.BUY_QTY)    AS "</a:t>
            </a:r>
            <a:r>
              <a:rPr lang="ko-KR" altLang="en-US" sz="2000" b="0">
                <a:latin typeface="굴림체" pitchFamily="49" charset="-127"/>
                <a:ea typeface="굴림체" pitchFamily="49" charset="-127"/>
              </a:rPr>
              <a:t>입고수량</a:t>
            </a:r>
            <a:r>
              <a:rPr lang="en-US" altLang="ko-KR" sz="2000" b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 b="0">
              <a:latin typeface="굴림체" pitchFamily="49" charset="-127"/>
              <a:ea typeface="굴림체" pitchFamily="49" charset="-127"/>
            </a:endParaRPr>
          </a:p>
          <a:p>
            <a:pPr lvl="1">
              <a:defRPr/>
            </a:pPr>
            <a:r>
              <a:rPr lang="en-US" altLang="ko-KR" sz="2000" b="0">
                <a:latin typeface="굴림체" pitchFamily="49" charset="-127"/>
                <a:ea typeface="굴림체" pitchFamily="49" charset="-127"/>
              </a:rPr>
              <a:t>FROM        PROD, BUYPROD</a:t>
            </a:r>
          </a:p>
          <a:p>
            <a:pPr lvl="1">
              <a:defRPr/>
            </a:pPr>
            <a:r>
              <a:rPr lang="en-US" altLang="ko-KR" sz="2000" b="0">
                <a:latin typeface="굴림체" pitchFamily="49" charset="-127"/>
                <a:ea typeface="굴림체" pitchFamily="49" charset="-127"/>
              </a:rPr>
              <a:t>WHERE       PROD.PROD_ID = BUYPROD.BUY_PROD</a:t>
            </a:r>
          </a:p>
          <a:p>
            <a:pPr lvl="1">
              <a:defRPr/>
            </a:pPr>
            <a:r>
              <a:rPr lang="en-US" altLang="ko-KR" sz="2000" b="0">
                <a:latin typeface="굴림체" pitchFamily="49" charset="-127"/>
                <a:ea typeface="굴림체" pitchFamily="49" charset="-127"/>
              </a:rPr>
              <a:t>AND         BUY_DATE BETWEEN '2005-01-01' AND '2005-01-31'</a:t>
            </a:r>
          </a:p>
          <a:p>
            <a:pPr lvl="1">
              <a:defRPr/>
            </a:pPr>
            <a:r>
              <a:rPr lang="en-US" altLang="ko-KR" sz="2000" b="0">
                <a:latin typeface="굴림체" pitchFamily="49" charset="-127"/>
                <a:ea typeface="굴림체" pitchFamily="49" charset="-127"/>
              </a:rPr>
              <a:t>GROUP BY    PROD.PROD_ID, PROD.PROD_NAME;</a:t>
            </a:r>
          </a:p>
          <a:p>
            <a:pPr lvl="1">
              <a:defRPr/>
            </a:pPr>
            <a:endParaRPr lang="en-US" altLang="ko-KR" sz="2000" b="0">
              <a:latin typeface="굴림체" pitchFamily="49" charset="-127"/>
              <a:ea typeface="굴림체" pitchFamily="49" charset="-127"/>
            </a:endParaRPr>
          </a:p>
          <a:p>
            <a:pPr lvl="1">
              <a:defRPr/>
            </a:pPr>
            <a:endParaRPr lang="en-US" altLang="ko-KR" sz="2000" b="0">
              <a:latin typeface="굴림체" pitchFamily="49" charset="-127"/>
              <a:ea typeface="굴림체" pitchFamily="49" charset="-127"/>
            </a:endParaRPr>
          </a:p>
          <a:p>
            <a:pPr lvl="1">
              <a:defRPr/>
            </a:pPr>
            <a:endParaRPr lang="en-US" altLang="ko-KR" sz="2000" b="0">
              <a:latin typeface="굴림체" pitchFamily="49" charset="-127"/>
              <a:ea typeface="굴림체" pitchFamily="49" charset="-127"/>
            </a:endParaRPr>
          </a:p>
          <a:p>
            <a:pPr defTabSz="282575">
              <a:lnSpc>
                <a:spcPct val="40000"/>
              </a:lnSpc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-2. OUTER JOIN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사용 확인</a:t>
            </a:r>
          </a:p>
          <a:p>
            <a:pPr lvl="1">
              <a:defRPr/>
            </a:pPr>
            <a:r>
              <a:rPr lang="en-US" altLang="ko-KR" sz="2000" b="0">
                <a:latin typeface="굴림체" pitchFamily="49" charset="-127"/>
                <a:ea typeface="굴림체" pitchFamily="49" charset="-127"/>
              </a:rPr>
              <a:t>SELECT      PROD.PROD_ID AS "</a:t>
            </a:r>
            <a:r>
              <a:rPr lang="ko-KR" altLang="en-US" sz="2000" b="0">
                <a:latin typeface="굴림체" pitchFamily="49" charset="-127"/>
                <a:ea typeface="굴림체" pitchFamily="49" charset="-127"/>
              </a:rPr>
              <a:t>상품코드</a:t>
            </a:r>
            <a:r>
              <a:rPr lang="en-US" altLang="ko-KR" sz="2000" b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 b="0">
              <a:latin typeface="굴림체" pitchFamily="49" charset="-127"/>
              <a:ea typeface="굴림체" pitchFamily="49" charset="-127"/>
            </a:endParaRPr>
          </a:p>
          <a:p>
            <a:pPr lvl="1">
              <a:defRPr/>
            </a:pPr>
            <a:r>
              <a:rPr lang="en-US" altLang="ko-KR" sz="2000" b="0">
                <a:latin typeface="굴림체" pitchFamily="49" charset="-127"/>
                <a:ea typeface="굴림체" pitchFamily="49" charset="-127"/>
              </a:rPr>
              <a:t>     ,      PROD.PROD_NAME AS "</a:t>
            </a:r>
            <a:r>
              <a:rPr lang="ko-KR" altLang="en-US" sz="2000" b="0">
                <a:latin typeface="굴림체" pitchFamily="49" charset="-127"/>
                <a:ea typeface="굴림체" pitchFamily="49" charset="-127"/>
              </a:rPr>
              <a:t>상품명</a:t>
            </a:r>
            <a:r>
              <a:rPr lang="en-US" altLang="ko-KR" sz="2000" b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 b="0">
              <a:latin typeface="굴림체" pitchFamily="49" charset="-127"/>
              <a:ea typeface="굴림체" pitchFamily="49" charset="-127"/>
            </a:endParaRPr>
          </a:p>
          <a:p>
            <a:pPr lvl="1">
              <a:defRPr/>
            </a:pPr>
            <a:r>
              <a:rPr lang="en-US" altLang="ko-KR" sz="2000" b="0">
                <a:latin typeface="굴림체" pitchFamily="49" charset="-127"/>
                <a:ea typeface="굴림체" pitchFamily="49" charset="-127"/>
              </a:rPr>
              <a:t>     ,      SUM(BUYPROD.BUY_QTY) AS "</a:t>
            </a:r>
            <a:r>
              <a:rPr lang="ko-KR" altLang="en-US" sz="2000" b="0">
                <a:latin typeface="굴림체" pitchFamily="49" charset="-127"/>
                <a:ea typeface="굴림체" pitchFamily="49" charset="-127"/>
              </a:rPr>
              <a:t>입고수량</a:t>
            </a:r>
            <a:r>
              <a:rPr lang="en-US" altLang="ko-KR" sz="2000" b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 b="0">
              <a:latin typeface="굴림체" pitchFamily="49" charset="-127"/>
              <a:ea typeface="굴림체" pitchFamily="49" charset="-127"/>
            </a:endParaRPr>
          </a:p>
          <a:p>
            <a:pPr lvl="1">
              <a:defRPr/>
            </a:pP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FROM        PROD</a:t>
            </a:r>
          </a:p>
          <a:p>
            <a:pPr lvl="1">
              <a:defRPr/>
            </a:pP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LEFT OUTER JOIN BUYPROD ON(PROD.PROD_ID = BUYPROD.BUY_PROD) </a:t>
            </a:r>
            <a:endParaRPr lang="en-US" altLang="ko-KR" sz="2000" b="0">
              <a:latin typeface="굴림체" pitchFamily="49" charset="-127"/>
              <a:ea typeface="굴림체" pitchFamily="49" charset="-127"/>
            </a:endParaRPr>
          </a:p>
          <a:p>
            <a:pPr lvl="1">
              <a:defRPr/>
            </a:pP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GROUP </a:t>
            </a:r>
            <a:r>
              <a:rPr lang="en-US" altLang="ko-KR" sz="2000" b="0">
                <a:latin typeface="굴림체" pitchFamily="49" charset="-127"/>
                <a:ea typeface="굴림체" pitchFamily="49" charset="-127"/>
              </a:rPr>
              <a:t>BY    PROD.PROD_ID</a:t>
            </a:r>
          </a:p>
          <a:p>
            <a:pPr lvl="1">
              <a:defRPr/>
            </a:pPr>
            <a:r>
              <a:rPr lang="en-US" altLang="ko-KR" sz="2000" b="0">
                <a:latin typeface="굴림체" pitchFamily="49" charset="-127"/>
                <a:ea typeface="굴림체" pitchFamily="49" charset="-127"/>
              </a:rPr>
              <a:t>     ,      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PROD.PROD_NAME</a:t>
            </a:r>
          </a:p>
          <a:p>
            <a:pPr lvl="1">
              <a:defRPr/>
            </a:pP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HAVING BUYPROD.BUY_DATE BETWEEN '2005-01-01' AND '2005-01-31'</a:t>
            </a:r>
            <a:endParaRPr lang="en-US" altLang="ko-KR" sz="2000" b="0">
              <a:latin typeface="굴림체" pitchFamily="49" charset="-127"/>
              <a:ea typeface="굴림체" pitchFamily="49" charset="-127"/>
            </a:endParaRPr>
          </a:p>
          <a:p>
            <a:pPr lvl="1">
              <a:defRPr/>
            </a:pPr>
            <a:r>
              <a:rPr lang="en-US" altLang="ko-KR" sz="2000" b="0">
                <a:latin typeface="굴림체" pitchFamily="49" charset="-127"/>
                <a:ea typeface="굴림체" pitchFamily="49" charset="-127"/>
              </a:rPr>
              <a:t>ORDER BY    PROD.PROD_ID</a:t>
            </a:r>
          </a:p>
          <a:p>
            <a:pPr lvl="1">
              <a:defRPr/>
            </a:pPr>
            <a:r>
              <a:rPr lang="en-US" altLang="ko-KR" sz="2000" b="0">
                <a:latin typeface="굴림체" pitchFamily="49" charset="-127"/>
                <a:ea typeface="굴림체" pitchFamily="49" charset="-127"/>
              </a:rPr>
              <a:t>     ,      PROD.PROD_NAME;</a:t>
            </a:r>
          </a:p>
        </p:txBody>
      </p:sp>
      <p:sp>
        <p:nvSpPr>
          <p:cNvPr id="265219" name="Rectangle 6"/>
          <p:cNvSpPr>
            <a:spLocks noChangeArrowheads="1"/>
          </p:cNvSpPr>
          <p:nvPr/>
        </p:nvSpPr>
        <p:spPr bwMode="blackWhite">
          <a:xfrm>
            <a:off x="1117600" y="479425"/>
            <a:ext cx="6427788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OUTER JOIN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3666" name="Rectangle 2"/>
          <p:cNvSpPr>
            <a:spLocks noChangeArrowheads="1"/>
          </p:cNvSpPr>
          <p:nvPr/>
        </p:nvSpPr>
        <p:spPr bwMode="blackWhite">
          <a:xfrm>
            <a:off x="1117600" y="1079500"/>
            <a:ext cx="12090400" cy="6589713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9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2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번 쿼리는 전체상품의 결과가 조회되지 않았다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. </a:t>
            </a:r>
          </a:p>
          <a:p>
            <a:pPr defTabSz="282575"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-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서브쿼리를 사용하거나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ANSI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조인을 사용하여 해결 해야 한다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.</a:t>
            </a:r>
          </a:p>
          <a:p>
            <a:pPr defTabSz="282575">
              <a:lnSpc>
                <a:spcPct val="90000"/>
              </a:lnSpc>
              <a:buFont typeface="Wingdings" pitchFamily="2" charset="2"/>
              <a:buNone/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40000"/>
              </a:lnSpc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-3. ANSI  OUTER JOIN</a:t>
            </a:r>
          </a:p>
          <a:p>
            <a:pPr>
              <a:defRPr/>
            </a:pPr>
            <a:r>
              <a:rPr lang="en-US" altLang="ko-KR" sz="2000" b="0">
                <a:latin typeface="굴림체" pitchFamily="49" charset="-127"/>
                <a:ea typeface="굴림체" pitchFamily="49" charset="-127"/>
              </a:rPr>
              <a:t>SELECT      PROD.PROD_ID AS "</a:t>
            </a:r>
            <a:r>
              <a:rPr lang="ko-KR" altLang="en-US" sz="2000" b="0">
                <a:latin typeface="굴림체" pitchFamily="49" charset="-127"/>
                <a:ea typeface="굴림체" pitchFamily="49" charset="-127"/>
              </a:rPr>
              <a:t>상품코드</a:t>
            </a:r>
            <a:r>
              <a:rPr lang="en-US" altLang="ko-KR" sz="2000" b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 b="0">
              <a:latin typeface="굴림체" pitchFamily="49" charset="-127"/>
              <a:ea typeface="굴림체" pitchFamily="49" charset="-127"/>
            </a:endParaRPr>
          </a:p>
          <a:p>
            <a:pPr>
              <a:defRPr/>
            </a:pPr>
            <a:r>
              <a:rPr lang="en-US" altLang="ko-KR" sz="2000" b="0">
                <a:latin typeface="굴림체" pitchFamily="49" charset="-127"/>
                <a:ea typeface="굴림체" pitchFamily="49" charset="-127"/>
              </a:rPr>
              <a:t>     ,      PROD.PROD_NAME AS "</a:t>
            </a:r>
            <a:r>
              <a:rPr lang="ko-KR" altLang="en-US" sz="2000" b="0">
                <a:latin typeface="굴림체" pitchFamily="49" charset="-127"/>
                <a:ea typeface="굴림체" pitchFamily="49" charset="-127"/>
              </a:rPr>
              <a:t>상품명</a:t>
            </a:r>
            <a:r>
              <a:rPr lang="en-US" altLang="ko-KR" sz="2000" b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 b="0">
              <a:latin typeface="굴림체" pitchFamily="49" charset="-127"/>
              <a:ea typeface="굴림체" pitchFamily="49" charset="-127"/>
            </a:endParaRPr>
          </a:p>
          <a:p>
            <a:pPr>
              <a:defRPr/>
            </a:pPr>
            <a:r>
              <a:rPr lang="en-US" altLang="ko-KR" sz="2000" b="0">
                <a:latin typeface="굴림체" pitchFamily="49" charset="-127"/>
                <a:ea typeface="굴림체" pitchFamily="49" charset="-127"/>
              </a:rPr>
              <a:t>     ,      SUM(BUYPROD.BUY_QTY) AS "</a:t>
            </a:r>
            <a:r>
              <a:rPr lang="ko-KR" altLang="en-US" sz="2000" b="0">
                <a:latin typeface="굴림체" pitchFamily="49" charset="-127"/>
                <a:ea typeface="굴림체" pitchFamily="49" charset="-127"/>
              </a:rPr>
              <a:t>입고수량</a:t>
            </a:r>
            <a:r>
              <a:rPr lang="en-US" altLang="ko-KR" sz="2000" b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 b="0">
              <a:latin typeface="굴림체" pitchFamily="49" charset="-127"/>
              <a:ea typeface="굴림체" pitchFamily="49" charset="-127"/>
            </a:endParaRPr>
          </a:p>
          <a:p>
            <a:pPr>
              <a:defRPr/>
            </a:pPr>
            <a:r>
              <a:rPr lang="en-US" altLang="ko-KR" sz="2000" b="0">
                <a:latin typeface="굴림체" pitchFamily="49" charset="-127"/>
                <a:ea typeface="굴림체" pitchFamily="49" charset="-127"/>
              </a:rPr>
              <a:t>FROM        PROD LEFT OUTER JOIN BUYPROD </a:t>
            </a:r>
          </a:p>
          <a:p>
            <a:pPr>
              <a:defRPr/>
            </a:pPr>
            <a:r>
              <a:rPr lang="en-US" altLang="ko-KR" sz="2000" b="0">
                <a:latin typeface="굴림체" pitchFamily="49" charset="-127"/>
                <a:ea typeface="굴림체" pitchFamily="49" charset="-127"/>
              </a:rPr>
              <a:t>ON          ( PROD.PROD_ID = BUYPROD.BUY_PROD</a:t>
            </a:r>
          </a:p>
          <a:p>
            <a:pPr>
              <a:defRPr/>
            </a:pPr>
            <a:r>
              <a:rPr lang="en-US" altLang="ko-KR" sz="2000" b="0">
                <a:latin typeface="굴림체" pitchFamily="49" charset="-127"/>
                <a:ea typeface="굴림체" pitchFamily="49" charset="-127"/>
              </a:rPr>
              <a:t>AND         BUYPROD.BUY_DATE BETWEEN '2005-01-01' AND '2005-01-31' )</a:t>
            </a:r>
          </a:p>
          <a:p>
            <a:pPr>
              <a:defRPr/>
            </a:pPr>
            <a:r>
              <a:rPr lang="en-US" altLang="ko-KR" sz="2000" b="0">
                <a:latin typeface="굴림체" pitchFamily="49" charset="-127"/>
                <a:ea typeface="굴림체" pitchFamily="49" charset="-127"/>
              </a:rPr>
              <a:t>GROUP BY    PROD.PROD_ID</a:t>
            </a:r>
          </a:p>
          <a:p>
            <a:pPr>
              <a:defRPr/>
            </a:pPr>
            <a:r>
              <a:rPr lang="en-US" altLang="ko-KR" sz="2000" b="0">
                <a:latin typeface="굴림체" pitchFamily="49" charset="-127"/>
                <a:ea typeface="굴림체" pitchFamily="49" charset="-127"/>
              </a:rPr>
              <a:t>     ,      PROD.PROD_NAME</a:t>
            </a:r>
          </a:p>
          <a:p>
            <a:pPr>
              <a:defRPr/>
            </a:pPr>
            <a:r>
              <a:rPr lang="en-US" altLang="ko-KR" sz="2000" b="0">
                <a:latin typeface="굴림체" pitchFamily="49" charset="-127"/>
                <a:ea typeface="굴림체" pitchFamily="49" charset="-127"/>
              </a:rPr>
              <a:t>ORDER BY    PROD.PROD_ID</a:t>
            </a:r>
          </a:p>
          <a:p>
            <a:pPr>
              <a:defRPr/>
            </a:pPr>
            <a:r>
              <a:rPr lang="en-US" altLang="ko-KR" sz="2000" b="0">
                <a:latin typeface="굴림체" pitchFamily="49" charset="-127"/>
                <a:ea typeface="굴림체" pitchFamily="49" charset="-127"/>
              </a:rPr>
              <a:t>     ,      PROD.PROD_NAME;</a:t>
            </a:r>
          </a:p>
        </p:txBody>
      </p:sp>
      <p:sp>
        <p:nvSpPr>
          <p:cNvPr id="266243" name="Rectangle 3"/>
          <p:cNvSpPr>
            <a:spLocks noChangeArrowheads="1"/>
          </p:cNvSpPr>
          <p:nvPr/>
        </p:nvSpPr>
        <p:spPr bwMode="blackWhite">
          <a:xfrm>
            <a:off x="1117600" y="479425"/>
            <a:ext cx="6427788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OUTER JOIN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859" name="Rectangle 3"/>
          <p:cNvSpPr>
            <a:spLocks noChangeArrowheads="1"/>
          </p:cNvSpPr>
          <p:nvPr/>
        </p:nvSpPr>
        <p:spPr bwMode="blackWhite">
          <a:xfrm>
            <a:off x="1117600" y="1079500"/>
            <a:ext cx="12090400" cy="6021388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4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전체상품의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2005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년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1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월 입고수량을 검색 조회</a:t>
            </a:r>
          </a:p>
          <a:p>
            <a:pPr defTabSz="282575"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( Alias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는 상품코드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상품명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입고수량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)</a:t>
            </a:r>
          </a:p>
          <a:p>
            <a:pPr defTabSz="282575"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-4. OUTER JOIN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사용 확인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(NULL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값 제거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)</a:t>
            </a:r>
          </a:p>
          <a:p>
            <a:pPr lvl="1">
              <a:defRPr/>
            </a:pP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SELECT      PROD.PROD_ID </a:t>
            </a:r>
            <a:r>
              <a:rPr lang="ko-KR" altLang="en-US" sz="2400" b="0">
                <a:latin typeface="굴림체" pitchFamily="49" charset="-127"/>
                <a:ea typeface="굴림체" pitchFamily="49" charset="-127"/>
              </a:rPr>
              <a:t>상품코드</a:t>
            </a:r>
          </a:p>
          <a:p>
            <a:pPr lvl="1">
              <a:defRPr/>
            </a:pP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     ,      PROD.PROD_NAME </a:t>
            </a:r>
            <a:r>
              <a:rPr lang="ko-KR" altLang="en-US" sz="2400" b="0">
                <a:latin typeface="굴림체" pitchFamily="49" charset="-127"/>
                <a:ea typeface="굴림체" pitchFamily="49" charset="-127"/>
              </a:rPr>
              <a:t>상품명</a:t>
            </a:r>
          </a:p>
          <a:p>
            <a:pPr lvl="1">
              <a:defRPr/>
            </a:pP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     ,      SUM( NVL(</a:t>
            </a:r>
            <a:r>
              <a:rPr lang="en-US" altLang="ko-KR" sz="2400" b="0" err="1">
                <a:latin typeface="굴림체" pitchFamily="49" charset="-127"/>
                <a:ea typeface="굴림체" pitchFamily="49" charset="-127"/>
              </a:rPr>
              <a:t>BUYPROD.buy_qty</a:t>
            </a: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, 0) ) </a:t>
            </a:r>
            <a:r>
              <a:rPr lang="ko-KR" altLang="en-US" sz="2400" b="0">
                <a:latin typeface="굴림체" pitchFamily="49" charset="-127"/>
                <a:ea typeface="굴림체" pitchFamily="49" charset="-127"/>
              </a:rPr>
              <a:t>입고수량</a:t>
            </a:r>
          </a:p>
          <a:p>
            <a:pPr lvl="1">
              <a:defRPr/>
            </a:pP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FROM        PROD LEFT OUTER JOIN BUYPROD </a:t>
            </a:r>
          </a:p>
          <a:p>
            <a:pPr lvl="1">
              <a:defRPr/>
            </a:pP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ON          (PROD.PROD_ID = BUYPROD.BUY_PROD</a:t>
            </a:r>
          </a:p>
          <a:p>
            <a:pPr lvl="1">
              <a:defRPr/>
            </a:pP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AND         BUYPROD.BUY_DATE BETWEEN '2005-01-01' AND '2005-01-31' )</a:t>
            </a:r>
          </a:p>
          <a:p>
            <a:pPr lvl="1">
              <a:defRPr/>
            </a:pP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GROUP BY    PROD.PROD_ID</a:t>
            </a:r>
          </a:p>
          <a:p>
            <a:pPr lvl="1">
              <a:defRPr/>
            </a:pP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     ,      PROD.PROD_NAME</a:t>
            </a:r>
          </a:p>
          <a:p>
            <a:pPr lvl="1">
              <a:defRPr/>
            </a:pP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ORDER BY    PROD.PROD_ID</a:t>
            </a:r>
          </a:p>
          <a:p>
            <a:pPr lvl="1">
              <a:defRPr/>
            </a:pP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     ,      PROD.PROD_NAME;</a:t>
            </a:r>
          </a:p>
        </p:txBody>
      </p:sp>
      <p:sp>
        <p:nvSpPr>
          <p:cNvPr id="267267" name="Rectangle 5"/>
          <p:cNvSpPr>
            <a:spLocks noChangeArrowheads="1"/>
          </p:cNvSpPr>
          <p:nvPr/>
        </p:nvSpPr>
        <p:spPr bwMode="blackWhite">
          <a:xfrm>
            <a:off x="1117600" y="479425"/>
            <a:ext cx="6427788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OUTER JOIN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491" name="Rectangle 3"/>
          <p:cNvSpPr>
            <a:spLocks noChangeArrowheads="1"/>
          </p:cNvSpPr>
          <p:nvPr/>
        </p:nvSpPr>
        <p:spPr bwMode="blackWhite">
          <a:xfrm>
            <a:off x="1117600" y="1079500"/>
            <a:ext cx="12090400" cy="6135688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전체 회원의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2005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년도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4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월의 구매현황 조회</a:t>
            </a:r>
          </a:p>
          <a:p>
            <a:pPr defTabSz="282575">
              <a:buFont typeface="Wingdings" pitchFamily="2" charset="2"/>
              <a:buNone/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(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회원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ID,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성명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구매수량의 합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)</a:t>
            </a:r>
            <a:endParaRPr lang="en-US" altLang="ko-KR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None/>
              <a:defRPr/>
            </a:pPr>
            <a:endParaRPr lang="en-US" altLang="ko-KR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None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-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일반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JOIN</a:t>
            </a:r>
          </a:p>
          <a:p>
            <a:pPr lvl="1">
              <a:defRPr/>
            </a:pP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SELECT      MEMBER.MEM_ID         AS "</a:t>
            </a:r>
            <a:r>
              <a:rPr lang="ko-KR" altLang="en-US" sz="2400" b="0">
                <a:latin typeface="굴림체" pitchFamily="49" charset="-127"/>
                <a:ea typeface="굴림체" pitchFamily="49" charset="-127"/>
              </a:rPr>
              <a:t>회원</a:t>
            </a: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ID"</a:t>
            </a:r>
          </a:p>
          <a:p>
            <a:pPr lvl="1">
              <a:defRPr/>
            </a:pP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     ,      MEMBER.MEM_NAME       AS "</a:t>
            </a:r>
            <a:r>
              <a:rPr lang="ko-KR" altLang="en-US" sz="2400" b="0">
                <a:latin typeface="굴림체" pitchFamily="49" charset="-127"/>
                <a:ea typeface="굴림체" pitchFamily="49" charset="-127"/>
              </a:rPr>
              <a:t>성명</a:t>
            </a: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400" b="0">
              <a:latin typeface="굴림체" pitchFamily="49" charset="-127"/>
              <a:ea typeface="굴림체" pitchFamily="49" charset="-127"/>
            </a:endParaRPr>
          </a:p>
          <a:p>
            <a:pPr lvl="1">
              <a:defRPr/>
            </a:pP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     ,      SUM(CART.CART_QTY)    AS "</a:t>
            </a:r>
            <a:r>
              <a:rPr lang="ko-KR" altLang="en-US" sz="2400" b="0">
                <a:latin typeface="굴림체" pitchFamily="49" charset="-127"/>
                <a:ea typeface="굴림체" pitchFamily="49" charset="-127"/>
              </a:rPr>
              <a:t>구매수량</a:t>
            </a: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400" b="0">
              <a:latin typeface="굴림체" pitchFamily="49" charset="-127"/>
              <a:ea typeface="굴림체" pitchFamily="49" charset="-127"/>
            </a:endParaRPr>
          </a:p>
          <a:p>
            <a:pPr lvl="1">
              <a:defRPr/>
            </a:pP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FROM        member, CART </a:t>
            </a:r>
          </a:p>
          <a:p>
            <a:pPr lvl="1">
              <a:defRPr/>
            </a:pP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WHERE       MEMBER.MEM_ID  = CART.CART_MEMBER</a:t>
            </a:r>
          </a:p>
          <a:p>
            <a:pPr lvl="1">
              <a:defRPr/>
            </a:pP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AND         SUBSTR(CART.CART_NO,1, 6) = '200504'</a:t>
            </a:r>
          </a:p>
          <a:p>
            <a:pPr lvl="1">
              <a:defRPr/>
            </a:pP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GROUP BY    MEMBER.MEM_ID</a:t>
            </a:r>
          </a:p>
          <a:p>
            <a:pPr lvl="1">
              <a:defRPr/>
            </a:pP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     ,      MEMBER.MEM_NAME</a:t>
            </a:r>
          </a:p>
          <a:p>
            <a:pPr lvl="1">
              <a:defRPr/>
            </a:pP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ORDER BY    MEMBER.MEM_ID</a:t>
            </a:r>
          </a:p>
          <a:p>
            <a:pPr lvl="1">
              <a:defRPr/>
            </a:pP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     ,      MEMBER.MEM_NAME;</a:t>
            </a:r>
          </a:p>
        </p:txBody>
      </p:sp>
      <p:sp>
        <p:nvSpPr>
          <p:cNvPr id="831493" name="Rectangle 5">
            <a:hlinkClick r:id="rId2"/>
          </p:cNvPr>
          <p:cNvSpPr>
            <a:spLocks noChangeArrowheads="1"/>
          </p:cNvSpPr>
          <p:nvPr/>
        </p:nvSpPr>
        <p:spPr bwMode="blackWhite">
          <a:xfrm>
            <a:off x="1119188" y="6696075"/>
            <a:ext cx="12091987" cy="860425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Tx/>
              <a:buChar char="-"/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OUTER JOIN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사용 확인</a:t>
            </a:r>
            <a:endParaRPr lang="en-US" altLang="ko-KR" sz="200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(NULL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값 제거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)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검색하시오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?</a:t>
            </a:r>
            <a:endParaRPr lang="en-US" altLang="ko-KR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268292" name="Rectangle 7"/>
          <p:cNvSpPr>
            <a:spLocks noChangeArrowheads="1"/>
          </p:cNvSpPr>
          <p:nvPr/>
        </p:nvSpPr>
        <p:spPr bwMode="blackWhite">
          <a:xfrm>
            <a:off x="1117600" y="479425"/>
            <a:ext cx="6427788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OUTER JOIN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976938" y="6913563"/>
            <a:ext cx="7750175" cy="316865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000" b="0">
                <a:latin typeface="굴림체" pitchFamily="49" charset="-127"/>
                <a:ea typeface="굴림체" pitchFamily="49" charset="-127"/>
              </a:rPr>
              <a:t>SELECT           MEMBER.MEM_ID         AS "</a:t>
            </a:r>
            <a:r>
              <a:rPr lang="ko-KR" altLang="en-US" sz="2000" b="0">
                <a:latin typeface="굴림체" pitchFamily="49" charset="-127"/>
                <a:ea typeface="굴림체" pitchFamily="49" charset="-127"/>
              </a:rPr>
              <a:t>회원</a:t>
            </a:r>
            <a:r>
              <a:rPr lang="en-US" altLang="ko-KR" sz="2000" b="0">
                <a:latin typeface="굴림체" pitchFamily="49" charset="-127"/>
                <a:ea typeface="굴림체" pitchFamily="49" charset="-127"/>
              </a:rPr>
              <a:t>ID"</a:t>
            </a:r>
          </a:p>
          <a:p>
            <a:pPr>
              <a:defRPr/>
            </a:pPr>
            <a:r>
              <a:rPr lang="en-US" altLang="ko-KR" sz="2000" b="0">
                <a:latin typeface="굴림체" pitchFamily="49" charset="-127"/>
                <a:ea typeface="굴림체" pitchFamily="49" charset="-127"/>
              </a:rPr>
              <a:t>     ,           MEMBER.MEM_NAME       AS "</a:t>
            </a:r>
            <a:r>
              <a:rPr lang="ko-KR" altLang="en-US" sz="2000" b="0">
                <a:latin typeface="굴림체" pitchFamily="49" charset="-127"/>
                <a:ea typeface="굴림체" pitchFamily="49" charset="-127"/>
              </a:rPr>
              <a:t>성명</a:t>
            </a:r>
            <a:r>
              <a:rPr lang="en-US" altLang="ko-KR" sz="2000" b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 b="0">
              <a:latin typeface="굴림체" pitchFamily="49" charset="-127"/>
              <a:ea typeface="굴림체" pitchFamily="49" charset="-127"/>
            </a:endParaRPr>
          </a:p>
          <a:p>
            <a:pPr>
              <a:defRPr/>
            </a:pPr>
            <a:r>
              <a:rPr lang="en-US" altLang="ko-KR" sz="2000" b="0">
                <a:latin typeface="굴림체" pitchFamily="49" charset="-127"/>
                <a:ea typeface="굴림체" pitchFamily="49" charset="-127"/>
              </a:rPr>
              <a:t>     ,           SUM(NVL(CART.CART_QTY,0))    AS "</a:t>
            </a:r>
            <a:r>
              <a:rPr lang="ko-KR" altLang="en-US" sz="2000" b="0">
                <a:latin typeface="굴림체" pitchFamily="49" charset="-127"/>
                <a:ea typeface="굴림체" pitchFamily="49" charset="-127"/>
              </a:rPr>
              <a:t>구매수량</a:t>
            </a:r>
            <a:r>
              <a:rPr lang="en-US" altLang="ko-KR" sz="2000" b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 b="0">
              <a:latin typeface="굴림체" pitchFamily="49" charset="-127"/>
              <a:ea typeface="굴림체" pitchFamily="49" charset="-127"/>
            </a:endParaRPr>
          </a:p>
          <a:p>
            <a:pPr>
              <a:defRPr/>
            </a:pPr>
            <a:r>
              <a:rPr lang="en-US" altLang="ko-KR" sz="2000" b="0">
                <a:latin typeface="굴림체" pitchFamily="49" charset="-127"/>
                <a:ea typeface="굴림체" pitchFamily="49" charset="-127"/>
              </a:rPr>
              <a:t>FROM             MEMBER</a:t>
            </a:r>
          </a:p>
          <a:p>
            <a:pPr>
              <a:defRPr/>
            </a:pPr>
            <a:r>
              <a:rPr lang="en-US" altLang="ko-KR" sz="2000" b="0">
                <a:latin typeface="굴림체" pitchFamily="49" charset="-127"/>
                <a:ea typeface="굴림체" pitchFamily="49" charset="-127"/>
              </a:rPr>
              <a:t>RIGHT OUTER JOIN CART ON(MEMBER.MEM_ID  = CART.CART_MEMBER)</a:t>
            </a:r>
          </a:p>
          <a:p>
            <a:pPr>
              <a:defRPr/>
            </a:pPr>
            <a:r>
              <a:rPr lang="en-US" altLang="ko-KR" sz="2000" b="0">
                <a:latin typeface="굴림체" pitchFamily="49" charset="-127"/>
                <a:ea typeface="굴림체" pitchFamily="49" charset="-127"/>
              </a:rPr>
              <a:t>AND              SUBSTR(CART.CART_NO,1, 6) = '200504'</a:t>
            </a:r>
          </a:p>
          <a:p>
            <a:pPr>
              <a:defRPr/>
            </a:pPr>
            <a:r>
              <a:rPr lang="en-US" altLang="ko-KR" sz="2000" b="0">
                <a:latin typeface="굴림체" pitchFamily="49" charset="-127"/>
                <a:ea typeface="굴림체" pitchFamily="49" charset="-127"/>
              </a:rPr>
              <a:t>GROUP BY         MEMBER.MEM_ID</a:t>
            </a:r>
          </a:p>
          <a:p>
            <a:pPr>
              <a:defRPr/>
            </a:pPr>
            <a:r>
              <a:rPr lang="en-US" altLang="ko-KR" sz="2000" b="0">
                <a:latin typeface="굴림체" pitchFamily="49" charset="-127"/>
                <a:ea typeface="굴림체" pitchFamily="49" charset="-127"/>
              </a:rPr>
              <a:t>     ,           MEMBER.MEM_NAME</a:t>
            </a:r>
          </a:p>
          <a:p>
            <a:pPr>
              <a:defRPr/>
            </a:pPr>
            <a:r>
              <a:rPr lang="en-US" altLang="ko-KR" sz="2000" b="0">
                <a:latin typeface="굴림체" pitchFamily="49" charset="-127"/>
                <a:ea typeface="굴림체" pitchFamily="49" charset="-127"/>
              </a:rPr>
              <a:t>ORDER BY         MEMBER.MEM_ID</a:t>
            </a:r>
          </a:p>
          <a:p>
            <a:pPr>
              <a:defRPr/>
            </a:pPr>
            <a:r>
              <a:rPr lang="en-US" altLang="ko-KR" sz="2000" b="0">
                <a:latin typeface="굴림체" pitchFamily="49" charset="-127"/>
                <a:ea typeface="굴림체" pitchFamily="49" charset="-127"/>
              </a:rPr>
              <a:t>     ,           MEMBER.MEM_NAME;</a:t>
            </a:r>
            <a:endParaRPr lang="ko-KR" altLang="en-US" sz="2000" b="0">
              <a:latin typeface="굴림체" pitchFamily="49" charset="-127"/>
              <a:ea typeface="굴림체" pitchFamily="49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906" name="Rectangle 2"/>
          <p:cNvSpPr>
            <a:spLocks noChangeArrowheads="1"/>
          </p:cNvSpPr>
          <p:nvPr/>
        </p:nvSpPr>
        <p:spPr bwMode="blackWhite">
          <a:xfrm>
            <a:off x="1119188" y="1079500"/>
            <a:ext cx="12091987" cy="9121775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2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전체 상품의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2005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년도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5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월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5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일의 입고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.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출고현황 조회</a:t>
            </a:r>
          </a:p>
          <a:p>
            <a:pPr defTabSz="282575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(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상품코드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상품명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입고수량의 합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판매수량의 합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)</a:t>
            </a:r>
          </a:p>
          <a:p>
            <a:pPr defTabSz="282575">
              <a:lnSpc>
                <a:spcPct val="120000"/>
              </a:lnSpc>
              <a:defRPr/>
            </a:pPr>
            <a:endParaRPr lang="en-US" altLang="ko-KR" sz="2400" b="0">
              <a:latin typeface="굴림체" pitchFamily="49" charset="-127"/>
              <a:ea typeface="굴림체" pitchFamily="49" charset="-127"/>
            </a:endParaRPr>
          </a:p>
          <a:p>
            <a:pPr defTabSz="282575">
              <a:lnSpc>
                <a:spcPct val="120000"/>
              </a:lnSpc>
              <a:defRPr/>
            </a:pPr>
            <a:r>
              <a:rPr lang="en-US" altLang="ko-KR" sz="24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- </a:t>
            </a:r>
            <a:r>
              <a:rPr lang="ko-KR" altLang="en-US" sz="24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입고 확인</a:t>
            </a:r>
            <a:r>
              <a:rPr lang="en-US" altLang="ko-KR" sz="24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(</a:t>
            </a:r>
            <a:r>
              <a:rPr lang="en-US" altLang="ko-KR" sz="2400" err="1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Equi</a:t>
            </a:r>
            <a:r>
              <a:rPr lang="en-US" altLang="ko-KR" sz="24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Join)</a:t>
            </a:r>
            <a:endParaRPr lang="en-US" altLang="ko-KR" sz="2400">
              <a:latin typeface="굴림체" pitchFamily="49" charset="-127"/>
              <a:ea typeface="굴림체" pitchFamily="49" charset="-127"/>
            </a:endParaRPr>
          </a:p>
          <a:p>
            <a:pPr lvl="1">
              <a:defRPr/>
            </a:pPr>
            <a:r>
              <a:rPr lang="en-US" altLang="ko-KR" sz="2000" b="0">
                <a:latin typeface="굴림체" pitchFamily="49" charset="-127"/>
                <a:ea typeface="굴림체" pitchFamily="49" charset="-127"/>
              </a:rPr>
              <a:t>SELECT      PROD.PROD_ID         AS "</a:t>
            </a:r>
            <a:r>
              <a:rPr lang="ko-KR" altLang="en-US" sz="2000" b="0">
                <a:latin typeface="굴림체" pitchFamily="49" charset="-127"/>
                <a:ea typeface="굴림체" pitchFamily="49" charset="-127"/>
              </a:rPr>
              <a:t>상품코드</a:t>
            </a:r>
            <a:r>
              <a:rPr lang="en-US" altLang="ko-KR" sz="2000" b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 b="0">
              <a:latin typeface="굴림체" pitchFamily="49" charset="-127"/>
              <a:ea typeface="굴림체" pitchFamily="49" charset="-127"/>
            </a:endParaRPr>
          </a:p>
          <a:p>
            <a:pPr lvl="1">
              <a:defRPr/>
            </a:pPr>
            <a:r>
              <a:rPr lang="en-US" altLang="ko-KR" sz="2000" b="0">
                <a:latin typeface="굴림체" pitchFamily="49" charset="-127"/>
                <a:ea typeface="굴림체" pitchFamily="49" charset="-127"/>
              </a:rPr>
              <a:t>     ,      PROD.PROD_NAME       AS "</a:t>
            </a:r>
            <a:r>
              <a:rPr lang="ko-KR" altLang="en-US" sz="2000" b="0">
                <a:latin typeface="굴림체" pitchFamily="49" charset="-127"/>
                <a:ea typeface="굴림체" pitchFamily="49" charset="-127"/>
              </a:rPr>
              <a:t>상품</a:t>
            </a:r>
            <a:r>
              <a:rPr lang="en-US" altLang="ko-KR" sz="2000" b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 b="0">
              <a:latin typeface="굴림체" pitchFamily="49" charset="-127"/>
              <a:ea typeface="굴림체" pitchFamily="49" charset="-127"/>
            </a:endParaRPr>
          </a:p>
          <a:p>
            <a:pPr lvl="1">
              <a:defRPr/>
            </a:pPr>
            <a:r>
              <a:rPr lang="en-US" altLang="ko-KR" sz="2000" b="0">
                <a:latin typeface="굴림체" pitchFamily="49" charset="-127"/>
                <a:ea typeface="굴림체" pitchFamily="49" charset="-127"/>
              </a:rPr>
              <a:t>     ,      SUM(BUYPROD.BUY_QTY) AS "</a:t>
            </a:r>
            <a:r>
              <a:rPr lang="ko-KR" altLang="en-US" sz="2000" b="0">
                <a:latin typeface="굴림체" pitchFamily="49" charset="-127"/>
                <a:ea typeface="굴림체" pitchFamily="49" charset="-127"/>
              </a:rPr>
              <a:t>입고수량</a:t>
            </a:r>
            <a:r>
              <a:rPr lang="en-US" altLang="ko-KR" sz="2000" b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 b="0">
              <a:latin typeface="굴림체" pitchFamily="49" charset="-127"/>
              <a:ea typeface="굴림체" pitchFamily="49" charset="-127"/>
            </a:endParaRPr>
          </a:p>
          <a:p>
            <a:pPr lvl="1">
              <a:defRPr/>
            </a:pPr>
            <a:r>
              <a:rPr lang="en-US" altLang="ko-KR" sz="2000" b="0">
                <a:latin typeface="굴림체" pitchFamily="49" charset="-127"/>
                <a:ea typeface="굴림체" pitchFamily="49" charset="-127"/>
              </a:rPr>
              <a:t>FROM        PROD</a:t>
            </a:r>
          </a:p>
          <a:p>
            <a:pPr lvl="1">
              <a:defRPr/>
            </a:pPr>
            <a:r>
              <a:rPr lang="en-US" altLang="ko-KR" sz="2000" b="0">
                <a:latin typeface="굴림체" pitchFamily="49" charset="-127"/>
                <a:ea typeface="굴림체" pitchFamily="49" charset="-127"/>
              </a:rPr>
              <a:t>     ,      BUYPROD</a:t>
            </a:r>
          </a:p>
          <a:p>
            <a:pPr lvl="1">
              <a:defRPr/>
            </a:pPr>
            <a:r>
              <a:rPr lang="en-US" altLang="ko-KR" sz="2000" b="0">
                <a:latin typeface="굴림체" pitchFamily="49" charset="-127"/>
                <a:ea typeface="굴림체" pitchFamily="49" charset="-127"/>
              </a:rPr>
              <a:t>WHERE       PROD.PROD_ID = BUYPROD.BUY_PROD</a:t>
            </a:r>
          </a:p>
          <a:p>
            <a:pPr lvl="1">
              <a:defRPr/>
            </a:pPr>
            <a:r>
              <a:rPr lang="en-US" altLang="ko-KR" sz="2000" b="0">
                <a:latin typeface="굴림체" pitchFamily="49" charset="-127"/>
                <a:ea typeface="굴림체" pitchFamily="49" charset="-127"/>
              </a:rPr>
              <a:t>AND         BUYPROD.BUY_DATE = '20050505'</a:t>
            </a:r>
          </a:p>
          <a:p>
            <a:pPr lvl="1">
              <a:defRPr/>
            </a:pPr>
            <a:r>
              <a:rPr lang="en-US" altLang="ko-KR" sz="2000" b="0">
                <a:latin typeface="굴림체" pitchFamily="49" charset="-127"/>
                <a:ea typeface="굴림체" pitchFamily="49" charset="-127"/>
              </a:rPr>
              <a:t>GROUP BY    PROD.PROD_ID</a:t>
            </a:r>
          </a:p>
          <a:p>
            <a:pPr lvl="1">
              <a:defRPr/>
            </a:pPr>
            <a:r>
              <a:rPr lang="en-US" altLang="ko-KR" sz="2000" b="0">
                <a:latin typeface="굴림체" pitchFamily="49" charset="-127"/>
                <a:ea typeface="굴림체" pitchFamily="49" charset="-127"/>
              </a:rPr>
              <a:t>     ,      PROD.PROD_NAME;</a:t>
            </a:r>
          </a:p>
          <a:p>
            <a:pPr defTabSz="282575">
              <a:lnSpc>
                <a:spcPct val="120000"/>
              </a:lnSpc>
              <a:defRPr/>
            </a:pPr>
            <a:r>
              <a:rPr lang="en-US" altLang="ko-KR" sz="24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- </a:t>
            </a:r>
            <a:r>
              <a:rPr lang="ko-KR" altLang="en-US" sz="24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판매 확인</a:t>
            </a:r>
            <a:r>
              <a:rPr lang="en-US" altLang="ko-KR" sz="24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(Inner Join)</a:t>
            </a:r>
            <a:endParaRPr lang="en-US" altLang="ko-KR" sz="2400">
              <a:latin typeface="굴림체" pitchFamily="49" charset="-127"/>
              <a:ea typeface="굴림체" pitchFamily="49" charset="-127"/>
            </a:endParaRPr>
          </a:p>
          <a:p>
            <a:pPr lvl="1">
              <a:defRPr/>
            </a:pP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SELECT      PROD.PROD_ID         AS "</a:t>
            </a:r>
            <a:r>
              <a:rPr lang="ko-KR" altLang="en-US" sz="2400" b="0">
                <a:latin typeface="굴림체" pitchFamily="49" charset="-127"/>
                <a:ea typeface="굴림체" pitchFamily="49" charset="-127"/>
              </a:rPr>
              <a:t>상품코드</a:t>
            </a: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400" b="0">
              <a:latin typeface="굴림체" pitchFamily="49" charset="-127"/>
              <a:ea typeface="굴림체" pitchFamily="49" charset="-127"/>
            </a:endParaRPr>
          </a:p>
          <a:p>
            <a:pPr lvl="1">
              <a:defRPr/>
            </a:pP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     ,      PROD.PROD_NAME       AS "</a:t>
            </a:r>
            <a:r>
              <a:rPr lang="ko-KR" altLang="en-US" sz="2400" b="0">
                <a:latin typeface="굴림체" pitchFamily="49" charset="-127"/>
                <a:ea typeface="굴림체" pitchFamily="49" charset="-127"/>
              </a:rPr>
              <a:t>상품</a:t>
            </a: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400" b="0">
              <a:latin typeface="굴림체" pitchFamily="49" charset="-127"/>
              <a:ea typeface="굴림체" pitchFamily="49" charset="-127"/>
            </a:endParaRPr>
          </a:p>
          <a:p>
            <a:pPr lvl="1">
              <a:defRPr/>
            </a:pP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     ,      SUM(CART.CART_QTY)   AS "</a:t>
            </a:r>
            <a:r>
              <a:rPr lang="ko-KR" altLang="en-US" sz="2400" b="0">
                <a:latin typeface="굴림체" pitchFamily="49" charset="-127"/>
                <a:ea typeface="굴림체" pitchFamily="49" charset="-127"/>
              </a:rPr>
              <a:t>판매수량</a:t>
            </a: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400" b="0">
              <a:latin typeface="굴림체" pitchFamily="49" charset="-127"/>
              <a:ea typeface="굴림체" pitchFamily="49" charset="-127"/>
            </a:endParaRPr>
          </a:p>
          <a:p>
            <a:pPr lvl="1">
              <a:defRPr/>
            </a:pP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FROM        PROD </a:t>
            </a:r>
          </a:p>
          <a:p>
            <a:pPr lvl="1">
              <a:defRPr/>
            </a:pP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INNER JOIN  CART </a:t>
            </a:r>
          </a:p>
          <a:p>
            <a:pPr lvl="1">
              <a:defRPr/>
            </a:pP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ON          (PROD.PROD_ID = CART.CART_PROD)</a:t>
            </a:r>
          </a:p>
          <a:p>
            <a:pPr lvl="1">
              <a:defRPr/>
            </a:pP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WHERE       CART.CART_NO LIKE '20050505%'</a:t>
            </a:r>
          </a:p>
          <a:p>
            <a:pPr lvl="1">
              <a:defRPr/>
            </a:pP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GROUP BY    PROD.PROD_ID</a:t>
            </a:r>
          </a:p>
          <a:p>
            <a:pPr lvl="1">
              <a:defRPr/>
            </a:pP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     ,      PROD.PROD_NAME;</a:t>
            </a:r>
          </a:p>
        </p:txBody>
      </p:sp>
      <p:sp>
        <p:nvSpPr>
          <p:cNvPr id="269315" name="Rectangle 4"/>
          <p:cNvSpPr>
            <a:spLocks noChangeArrowheads="1"/>
          </p:cNvSpPr>
          <p:nvPr/>
        </p:nvSpPr>
        <p:spPr bwMode="blackWhite">
          <a:xfrm>
            <a:off x="1117600" y="479425"/>
            <a:ext cx="6427788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OUTER JOIN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930" name="Rectangle 2"/>
          <p:cNvSpPr>
            <a:spLocks noChangeArrowheads="1"/>
          </p:cNvSpPr>
          <p:nvPr/>
        </p:nvSpPr>
        <p:spPr bwMode="blackWhite">
          <a:xfrm>
            <a:off x="1119188" y="1079500"/>
            <a:ext cx="12091987" cy="7561263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3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전체 상품의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2005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년도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5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월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5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일의 입고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.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출고현황 조회</a:t>
            </a:r>
          </a:p>
          <a:p>
            <a:pPr defTabSz="282575">
              <a:lnSpc>
                <a:spcPct val="130000"/>
              </a:lnSpc>
              <a:buFont typeface="Wingdings" pitchFamily="2" charset="2"/>
              <a:buNone/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(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상품코드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상품명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입고수량의 합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판매수량의 합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)</a:t>
            </a:r>
          </a:p>
          <a:p>
            <a:pPr defTabSz="282575">
              <a:lnSpc>
                <a:spcPct val="130000"/>
              </a:lnSpc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일반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JOIN </a:t>
            </a: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lvl="1">
              <a:defRPr/>
            </a:pPr>
            <a:r>
              <a:rPr lang="en-US" altLang="ko-KR" sz="2000" b="0">
                <a:latin typeface="굴림체" pitchFamily="49" charset="-127"/>
                <a:ea typeface="굴림체" pitchFamily="49" charset="-127"/>
              </a:rPr>
              <a:t>SELECT      PROD.PROD_ID         AS "</a:t>
            </a:r>
            <a:r>
              <a:rPr lang="ko-KR" altLang="en-US" sz="2000" b="0">
                <a:latin typeface="굴림체" pitchFamily="49" charset="-127"/>
                <a:ea typeface="굴림체" pitchFamily="49" charset="-127"/>
              </a:rPr>
              <a:t>상품코드</a:t>
            </a:r>
            <a:r>
              <a:rPr lang="en-US" altLang="ko-KR" sz="2000" b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 b="0">
              <a:latin typeface="굴림체" pitchFamily="49" charset="-127"/>
              <a:ea typeface="굴림체" pitchFamily="49" charset="-127"/>
            </a:endParaRPr>
          </a:p>
          <a:p>
            <a:pPr lvl="1">
              <a:defRPr/>
            </a:pPr>
            <a:r>
              <a:rPr lang="en-US" altLang="ko-KR" sz="2000" b="0">
                <a:latin typeface="굴림체" pitchFamily="49" charset="-127"/>
                <a:ea typeface="굴림체" pitchFamily="49" charset="-127"/>
              </a:rPr>
              <a:t>     ,      PROD.PROD_NAME       AS "</a:t>
            </a:r>
            <a:r>
              <a:rPr lang="ko-KR" altLang="en-US" sz="2000" b="0">
                <a:latin typeface="굴림체" pitchFamily="49" charset="-127"/>
                <a:ea typeface="굴림체" pitchFamily="49" charset="-127"/>
              </a:rPr>
              <a:t>상품</a:t>
            </a:r>
            <a:r>
              <a:rPr lang="en-US" altLang="ko-KR" sz="2000" b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 b="0">
              <a:latin typeface="굴림체" pitchFamily="49" charset="-127"/>
              <a:ea typeface="굴림체" pitchFamily="49" charset="-127"/>
            </a:endParaRPr>
          </a:p>
          <a:p>
            <a:pPr lvl="1">
              <a:defRPr/>
            </a:pPr>
            <a:r>
              <a:rPr lang="en-US" altLang="ko-KR" sz="2000" b="0">
                <a:latin typeface="굴림체" pitchFamily="49" charset="-127"/>
                <a:ea typeface="굴림체" pitchFamily="49" charset="-127"/>
              </a:rPr>
              <a:t>     ,      SUM(NVL(BUYPROD.BUY_QTY,0))    AS "</a:t>
            </a:r>
            <a:r>
              <a:rPr lang="ko-KR" altLang="en-US" sz="2000" b="0">
                <a:latin typeface="굴림체" pitchFamily="49" charset="-127"/>
                <a:ea typeface="굴림체" pitchFamily="49" charset="-127"/>
              </a:rPr>
              <a:t>입고수량</a:t>
            </a:r>
            <a:r>
              <a:rPr lang="en-US" altLang="ko-KR" sz="2000" b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 b="0">
              <a:latin typeface="굴림체" pitchFamily="49" charset="-127"/>
              <a:ea typeface="굴림체" pitchFamily="49" charset="-127"/>
            </a:endParaRPr>
          </a:p>
          <a:p>
            <a:pPr lvl="1">
              <a:defRPr/>
            </a:pPr>
            <a:r>
              <a:rPr lang="en-US" altLang="ko-KR" sz="2000" b="0">
                <a:latin typeface="굴림체" pitchFamily="49" charset="-127"/>
                <a:ea typeface="굴림체" pitchFamily="49" charset="-127"/>
              </a:rPr>
              <a:t>     ,      SUM(NVL(CART.CART_QTY,0))   AS "</a:t>
            </a:r>
            <a:r>
              <a:rPr lang="ko-KR" altLang="en-US" sz="2000" b="0">
                <a:latin typeface="굴림체" pitchFamily="49" charset="-127"/>
                <a:ea typeface="굴림체" pitchFamily="49" charset="-127"/>
              </a:rPr>
              <a:t>판매수량</a:t>
            </a:r>
            <a:r>
              <a:rPr lang="en-US" altLang="ko-KR" sz="2000" b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 b="0">
              <a:latin typeface="굴림체" pitchFamily="49" charset="-127"/>
              <a:ea typeface="굴림체" pitchFamily="49" charset="-127"/>
            </a:endParaRPr>
          </a:p>
          <a:p>
            <a:pPr lvl="1">
              <a:defRPr/>
            </a:pPr>
            <a:r>
              <a:rPr lang="en-US" altLang="ko-KR" sz="2000" b="0">
                <a:latin typeface="굴림체" pitchFamily="49" charset="-127"/>
                <a:ea typeface="굴림체" pitchFamily="49" charset="-127"/>
              </a:rPr>
              <a:t>FROM        PROD</a:t>
            </a:r>
          </a:p>
          <a:p>
            <a:pPr lvl="1">
              <a:defRPr/>
            </a:pPr>
            <a:r>
              <a:rPr lang="en-US" altLang="ko-KR" sz="2000" b="0">
                <a:latin typeface="굴림체" pitchFamily="49" charset="-127"/>
                <a:ea typeface="굴림체" pitchFamily="49" charset="-127"/>
              </a:rPr>
              <a:t>     ,      BUYPROD</a:t>
            </a:r>
          </a:p>
          <a:p>
            <a:pPr lvl="1">
              <a:defRPr/>
            </a:pPr>
            <a:r>
              <a:rPr lang="en-US" altLang="ko-KR" sz="2000" b="0">
                <a:latin typeface="굴림체" pitchFamily="49" charset="-127"/>
                <a:ea typeface="굴림체" pitchFamily="49" charset="-127"/>
              </a:rPr>
              <a:t>     ,      CART</a:t>
            </a:r>
          </a:p>
          <a:p>
            <a:pPr lvl="1">
              <a:defRPr/>
            </a:pPr>
            <a:r>
              <a:rPr lang="en-US" altLang="ko-KR" sz="2000" b="0">
                <a:latin typeface="굴림체" pitchFamily="49" charset="-127"/>
                <a:ea typeface="굴림체" pitchFamily="49" charset="-127"/>
              </a:rPr>
              <a:t>WHERE       PROD.PROD_ID = BUYPROD.BUY_PROD</a:t>
            </a:r>
          </a:p>
          <a:p>
            <a:pPr lvl="1">
              <a:defRPr/>
            </a:pPr>
            <a:r>
              <a:rPr lang="en-US" altLang="ko-KR" sz="2000" b="0">
                <a:latin typeface="굴림체" pitchFamily="49" charset="-127"/>
                <a:ea typeface="굴림체" pitchFamily="49" charset="-127"/>
              </a:rPr>
              <a:t>AND         PROD.PROD_ID = CART.CART_PROD</a:t>
            </a:r>
          </a:p>
          <a:p>
            <a:pPr lvl="1">
              <a:defRPr/>
            </a:pPr>
            <a:r>
              <a:rPr lang="en-US" altLang="ko-KR" sz="2000" b="0">
                <a:latin typeface="굴림체" pitchFamily="49" charset="-127"/>
                <a:ea typeface="굴림체" pitchFamily="49" charset="-127"/>
              </a:rPr>
              <a:t>AND         BUYPROD.BUY_DATE = '20050505'</a:t>
            </a:r>
          </a:p>
          <a:p>
            <a:pPr lvl="1">
              <a:defRPr/>
            </a:pPr>
            <a:r>
              <a:rPr lang="en-US" altLang="ko-KR" sz="2000" b="0">
                <a:latin typeface="굴림체" pitchFamily="49" charset="-127"/>
                <a:ea typeface="굴림체" pitchFamily="49" charset="-127"/>
              </a:rPr>
              <a:t>AND         SUBSTR(CART.CART_NO,1,8) = '20050505'</a:t>
            </a:r>
          </a:p>
          <a:p>
            <a:pPr lvl="1">
              <a:defRPr/>
            </a:pPr>
            <a:r>
              <a:rPr lang="en-US" altLang="ko-KR" sz="2000" b="0">
                <a:latin typeface="굴림체" pitchFamily="49" charset="-127"/>
                <a:ea typeface="굴림체" pitchFamily="49" charset="-127"/>
              </a:rPr>
              <a:t>GROUP BY    PROD.PROD_ID</a:t>
            </a:r>
          </a:p>
          <a:p>
            <a:pPr lvl="1">
              <a:defRPr/>
            </a:pPr>
            <a:r>
              <a:rPr lang="en-US" altLang="ko-KR" sz="2000" b="0">
                <a:latin typeface="굴림체" pitchFamily="49" charset="-127"/>
                <a:ea typeface="굴림체" pitchFamily="49" charset="-127"/>
              </a:rPr>
              <a:t>     ,      PROD.PROD_NAME;</a:t>
            </a:r>
          </a:p>
          <a:p>
            <a:pPr defTabSz="282575">
              <a:lnSpc>
                <a:spcPct val="130000"/>
              </a:lnSpc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30000"/>
              </a:lnSpc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30000"/>
              </a:lnSpc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30000"/>
              </a:lnSpc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30000"/>
              </a:lnSpc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30000"/>
              </a:lnSpc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1020931" name="Rectangle 3">
            <a:hlinkClick r:id="rId2"/>
          </p:cNvPr>
          <p:cNvSpPr>
            <a:spLocks noChangeArrowheads="1"/>
          </p:cNvSpPr>
          <p:nvPr/>
        </p:nvSpPr>
        <p:spPr bwMode="blackWhite">
          <a:xfrm>
            <a:off x="1119188" y="6408787"/>
            <a:ext cx="12091987" cy="936625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40000"/>
              </a:lnSpc>
              <a:buFontTx/>
              <a:buChar char="-"/>
              <a:defRPr/>
            </a:pP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위 </a:t>
            </a:r>
            <a:r>
              <a:rPr lang="en-US" altLang="ko-KR" sz="2000" err="1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Equi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Join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은 결과가 나오지 않는다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.</a:t>
            </a:r>
          </a:p>
          <a:p>
            <a:pPr defTabSz="282575">
              <a:lnSpc>
                <a:spcPct val="140000"/>
              </a:lnSpc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 OUTER JOIN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사용 확인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(NULL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값 제거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)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검색하시오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?</a:t>
            </a:r>
          </a:p>
        </p:txBody>
      </p:sp>
      <p:sp>
        <p:nvSpPr>
          <p:cNvPr id="270340" name="Rectangle 4"/>
          <p:cNvSpPr>
            <a:spLocks noChangeArrowheads="1"/>
          </p:cNvSpPr>
          <p:nvPr/>
        </p:nvSpPr>
        <p:spPr bwMode="blackWhite">
          <a:xfrm>
            <a:off x="1117600" y="479425"/>
            <a:ext cx="6427788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OUTER JOIN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38238" y="7488907"/>
            <a:ext cx="12039600" cy="286226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n-US" altLang="ko-KR" b="0">
                <a:latin typeface="굴림체" pitchFamily="49" charset="-127"/>
                <a:ea typeface="굴림체" pitchFamily="49" charset="-127"/>
              </a:rPr>
              <a:t>SELECT      PROD.PROD_ID         AS "</a:t>
            </a:r>
            <a:r>
              <a:rPr lang="ko-KR" altLang="en-US" b="0">
                <a:latin typeface="굴림체" pitchFamily="49" charset="-127"/>
                <a:ea typeface="굴림체" pitchFamily="49" charset="-127"/>
              </a:rPr>
              <a:t>상품코드</a:t>
            </a:r>
            <a:r>
              <a:rPr lang="en-US" altLang="ko-KR" b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b="0">
              <a:latin typeface="굴림체" pitchFamily="49" charset="-127"/>
              <a:ea typeface="굴림체" pitchFamily="49" charset="-127"/>
            </a:endParaRPr>
          </a:p>
          <a:p>
            <a:pPr>
              <a:defRPr/>
            </a:pPr>
            <a:r>
              <a:rPr lang="en-US" altLang="ko-KR" b="0">
                <a:latin typeface="굴림체" pitchFamily="49" charset="-127"/>
                <a:ea typeface="굴림체" pitchFamily="49" charset="-127"/>
              </a:rPr>
              <a:t>     ,      PROD.PROD_NAME       AS "</a:t>
            </a:r>
            <a:r>
              <a:rPr lang="ko-KR" altLang="en-US" b="0">
                <a:latin typeface="굴림체" pitchFamily="49" charset="-127"/>
                <a:ea typeface="굴림체" pitchFamily="49" charset="-127"/>
              </a:rPr>
              <a:t>상품</a:t>
            </a:r>
            <a:r>
              <a:rPr lang="en-US" altLang="ko-KR" b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b="0">
              <a:latin typeface="굴림체" pitchFamily="49" charset="-127"/>
              <a:ea typeface="굴림체" pitchFamily="49" charset="-127"/>
            </a:endParaRPr>
          </a:p>
          <a:p>
            <a:pPr>
              <a:defRPr/>
            </a:pPr>
            <a:r>
              <a:rPr lang="en-US" altLang="ko-KR" b="0">
                <a:latin typeface="굴림체" pitchFamily="49" charset="-127"/>
                <a:ea typeface="굴림체" pitchFamily="49" charset="-127"/>
              </a:rPr>
              <a:t>     ,      SUM(NVL(BUYPROD.BUY_QTY,0))    AS "</a:t>
            </a:r>
            <a:r>
              <a:rPr lang="ko-KR" altLang="en-US" b="0">
                <a:latin typeface="굴림체" pitchFamily="49" charset="-127"/>
                <a:ea typeface="굴림체" pitchFamily="49" charset="-127"/>
              </a:rPr>
              <a:t>입고수량</a:t>
            </a:r>
            <a:r>
              <a:rPr lang="en-US" altLang="ko-KR" b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b="0">
              <a:latin typeface="굴림체" pitchFamily="49" charset="-127"/>
              <a:ea typeface="굴림체" pitchFamily="49" charset="-127"/>
            </a:endParaRPr>
          </a:p>
          <a:p>
            <a:pPr>
              <a:defRPr/>
            </a:pPr>
            <a:r>
              <a:rPr lang="en-US" altLang="ko-KR" b="0">
                <a:latin typeface="굴림체" pitchFamily="49" charset="-127"/>
                <a:ea typeface="굴림체" pitchFamily="49" charset="-127"/>
              </a:rPr>
              <a:t>     ,      SUM(NVL(CART.CART_QTY,0))   AS "</a:t>
            </a:r>
            <a:r>
              <a:rPr lang="ko-KR" altLang="en-US" b="0">
                <a:latin typeface="굴림체" pitchFamily="49" charset="-127"/>
                <a:ea typeface="굴림체" pitchFamily="49" charset="-127"/>
              </a:rPr>
              <a:t>판매수량</a:t>
            </a:r>
            <a:r>
              <a:rPr lang="en-US" altLang="ko-KR" b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b="0">
              <a:latin typeface="굴림체" pitchFamily="49" charset="-127"/>
              <a:ea typeface="굴림체" pitchFamily="49" charset="-127"/>
            </a:endParaRPr>
          </a:p>
          <a:p>
            <a:pPr>
              <a:defRPr/>
            </a:pPr>
            <a:r>
              <a:rPr lang="en-US" altLang="ko-KR" b="0">
                <a:latin typeface="굴림체" pitchFamily="49" charset="-127"/>
                <a:ea typeface="굴림체" pitchFamily="49" charset="-127"/>
              </a:rPr>
              <a:t>FROM        PROD</a:t>
            </a:r>
          </a:p>
          <a:p>
            <a:pPr>
              <a:defRPr/>
            </a:pPr>
            <a:r>
              <a:rPr lang="en-US" altLang="ko-KR" b="0">
                <a:latin typeface="굴림체" pitchFamily="49" charset="-127"/>
                <a:ea typeface="굴림체" pitchFamily="49" charset="-127"/>
              </a:rPr>
              <a:t>LEFT OUTER JOIN BUYPROD ON(PROD.PROD_ID = BUYPROD.BUY_PROD AND BUYPROD.BUY_DATE = '20050505')</a:t>
            </a:r>
          </a:p>
          <a:p>
            <a:pPr>
              <a:defRPr/>
            </a:pPr>
            <a:r>
              <a:rPr lang="en-US" altLang="ko-KR" b="0">
                <a:latin typeface="굴림체" pitchFamily="49" charset="-127"/>
                <a:ea typeface="굴림체" pitchFamily="49" charset="-127"/>
              </a:rPr>
              <a:t>LEFT OUTER JOIN CART    ON(PROD.PROD_ID = CART.CART_PROD   AND SUBSTR(CART.CART_NO,1,8) = '20050505')</a:t>
            </a:r>
          </a:p>
          <a:p>
            <a:pPr>
              <a:defRPr/>
            </a:pPr>
            <a:r>
              <a:rPr lang="en-US" altLang="ko-KR" b="0">
                <a:latin typeface="굴림체" pitchFamily="49" charset="-127"/>
                <a:ea typeface="굴림체" pitchFamily="49" charset="-127"/>
              </a:rPr>
              <a:t>HAVING      SUM(NVL(BUYPROD.BUY_QTY,0)) &gt; 0 OR SUM(NVL(CART.CART_QTY,0)) &gt; 0</a:t>
            </a:r>
          </a:p>
          <a:p>
            <a:pPr>
              <a:defRPr/>
            </a:pPr>
            <a:r>
              <a:rPr lang="en-US" altLang="ko-KR" b="0">
                <a:latin typeface="굴림체" pitchFamily="49" charset="-127"/>
                <a:ea typeface="굴림체" pitchFamily="49" charset="-127"/>
              </a:rPr>
              <a:t>GROUP BY    PROD.PROD_ID</a:t>
            </a:r>
          </a:p>
          <a:p>
            <a:pPr>
              <a:defRPr/>
            </a:pPr>
            <a:r>
              <a:rPr lang="en-US" altLang="ko-KR" b="0">
                <a:latin typeface="굴림체" pitchFamily="49" charset="-127"/>
                <a:ea typeface="굴림체" pitchFamily="49" charset="-127"/>
              </a:rPr>
              <a:t>     ,      PROD.PROD_NAME;</a:t>
            </a:r>
            <a:endParaRPr lang="ko-KR" altLang="en-US" b="0">
              <a:latin typeface="굴림체" pitchFamily="49" charset="-127"/>
              <a:ea typeface="굴림체" pitchFamily="49" charset="-127"/>
            </a:endParaRPr>
          </a:p>
        </p:txBody>
      </p:sp>
      <p:pic>
        <p:nvPicPr>
          <p:cNvPr id="270342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785225" y="1008063"/>
            <a:ext cx="4816475" cy="1512887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270343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416800" y="3671888"/>
            <a:ext cx="6480175" cy="936625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270344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488238" y="5688013"/>
            <a:ext cx="5834062" cy="847725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5"/>
          <p:cNvSpPr>
            <a:spLocks noChangeArrowheads="1"/>
          </p:cNvSpPr>
          <p:nvPr/>
        </p:nvSpPr>
        <p:spPr bwMode="auto">
          <a:xfrm>
            <a:off x="479425" y="1204913"/>
            <a:ext cx="13374688" cy="8232775"/>
          </a:xfrm>
          <a:prstGeom prst="rect">
            <a:avLst/>
          </a:prstGeom>
          <a:noFill/>
          <a:ln w="38100" cmpd="dbl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marL="720725" lvl="1" indent="-263525">
              <a:lnSpc>
                <a:spcPct val="170000"/>
              </a:lnSpc>
              <a:buFont typeface="Wingdings" pitchFamily="2" charset="2"/>
              <a:buBlip>
                <a:blip r:embed="rId2"/>
              </a:buBlip>
            </a:pPr>
            <a:r>
              <a:rPr lang="en-US" altLang="ko-KR" sz="2800">
                <a:solidFill>
                  <a:srgbClr val="333399"/>
                </a:solidFill>
                <a:latin typeface="HY중고딕" pitchFamily="18" charset="-127"/>
                <a:ea typeface="HY중고딕" pitchFamily="18" charset="-127"/>
              </a:rPr>
              <a:t> </a:t>
            </a:r>
            <a:r>
              <a:rPr lang="ko-KR" altLang="en-US" sz="2800">
                <a:solidFill>
                  <a:srgbClr val="333399"/>
                </a:solidFill>
                <a:latin typeface="HY중고딕" pitchFamily="18" charset="-127"/>
                <a:ea typeface="HY중고딕" pitchFamily="18" charset="-127"/>
              </a:rPr>
              <a:t>릴레이션 </a:t>
            </a:r>
            <a:r>
              <a:rPr lang="en-US" altLang="ko-KR" sz="2800">
                <a:solidFill>
                  <a:srgbClr val="333399"/>
                </a:solidFill>
                <a:latin typeface="HY중고딕" pitchFamily="18" charset="-127"/>
                <a:ea typeface="HY중고딕" pitchFamily="18" charset="-127"/>
              </a:rPr>
              <a:t>(relation)</a:t>
            </a:r>
          </a:p>
          <a:p>
            <a:pPr marL="720725" lvl="1" indent="-263525">
              <a:lnSpc>
                <a:spcPct val="170000"/>
              </a:lnSpc>
              <a:buFont typeface="Wingdings" pitchFamily="2" charset="2"/>
              <a:buBlip>
                <a:blip r:embed="rId2"/>
              </a:buBlip>
            </a:pPr>
            <a:endParaRPr lang="en-US" altLang="ko-KR" sz="2800">
              <a:latin typeface="HY중고딕" pitchFamily="18" charset="-127"/>
              <a:ea typeface="HY중고딕" pitchFamily="18" charset="-127"/>
            </a:endParaRPr>
          </a:p>
          <a:p>
            <a:pPr marL="1163638" lvl="2" indent="-173038">
              <a:lnSpc>
                <a:spcPct val="170000"/>
              </a:lnSpc>
              <a:buFont typeface="Wingdings" pitchFamily="2" charset="2"/>
              <a:buChar char="§"/>
            </a:pP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테이블</a:t>
            </a:r>
          </a:p>
          <a:p>
            <a:pPr marL="1163638" lvl="2" indent="-173038">
              <a:lnSpc>
                <a:spcPct val="170000"/>
              </a:lnSpc>
              <a:buFont typeface="Wingdings" pitchFamily="2" charset="2"/>
              <a:buChar char="§"/>
            </a:pP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현실세계의 개체를 표현</a:t>
            </a:r>
          </a:p>
          <a:p>
            <a:pPr marL="1163638" lvl="2" indent="-173038">
              <a:lnSpc>
                <a:spcPct val="170000"/>
              </a:lnSpc>
              <a:buFont typeface="Wingdings" pitchFamily="2" charset="2"/>
              <a:buChar char="§"/>
            </a:pP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관계형 데이터베이스에서 정보를 구분하여 저장하는 기본 단위</a:t>
            </a:r>
          </a:p>
          <a:p>
            <a:pPr lvl="3">
              <a:lnSpc>
                <a:spcPct val="170000"/>
              </a:lnSpc>
              <a:buFont typeface="Wingdings" pitchFamily="2" charset="2"/>
              <a:buChar char="ü"/>
            </a:pP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 </a:t>
            </a: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STUDENT </a:t>
            </a: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릴레이션</a:t>
            </a: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: </a:t>
            </a: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학생에 관한 정보를 저장</a:t>
            </a:r>
          </a:p>
          <a:p>
            <a:pPr lvl="3">
              <a:lnSpc>
                <a:spcPct val="170000"/>
              </a:lnSpc>
              <a:buFont typeface="Wingdings" pitchFamily="2" charset="2"/>
              <a:buChar char="ü"/>
            </a:pP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 </a:t>
            </a: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SUBJECT </a:t>
            </a: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릴레이션</a:t>
            </a: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: </a:t>
            </a: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과목에 대한 정보를 저장</a:t>
            </a:r>
          </a:p>
          <a:p>
            <a:pPr marL="1163638" lvl="2" indent="-173038">
              <a:lnSpc>
                <a:spcPct val="170000"/>
              </a:lnSpc>
              <a:buFont typeface="Wingdings" pitchFamily="2" charset="2"/>
              <a:buChar char="§"/>
            </a:pP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동일한 데이터베이스 내에서는 같은 이름을 갖는 릴레이션이 존재할 수 없음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362" name="Rectangle 2"/>
          <p:cNvSpPr>
            <a:spLocks noChangeArrowheads="1"/>
          </p:cNvSpPr>
          <p:nvPr/>
        </p:nvSpPr>
        <p:spPr bwMode="blackWhite">
          <a:xfrm>
            <a:off x="1117600" y="600075"/>
            <a:ext cx="6427788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SELF JOIN</a:t>
            </a:r>
          </a:p>
        </p:txBody>
      </p:sp>
      <p:sp>
        <p:nvSpPr>
          <p:cNvPr id="457737" name="Rectangle 9"/>
          <p:cNvSpPr>
            <a:spLocks noChangeArrowheads="1"/>
          </p:cNvSpPr>
          <p:nvPr/>
        </p:nvSpPr>
        <p:spPr bwMode="blackWhite">
          <a:xfrm>
            <a:off x="1119188" y="1244600"/>
            <a:ext cx="12091987" cy="1395413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1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Table Alias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를 사용하여 마치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2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개의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Table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처럼 자신의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Table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과 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None/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자신의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Table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을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Join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하여 검색</a:t>
            </a:r>
          </a:p>
        </p:txBody>
      </p:sp>
      <p:sp>
        <p:nvSpPr>
          <p:cNvPr id="457744" name="Rectangle 16"/>
          <p:cNvSpPr>
            <a:spLocks noChangeArrowheads="1"/>
          </p:cNvSpPr>
          <p:nvPr/>
        </p:nvSpPr>
        <p:spPr bwMode="blackWhite">
          <a:xfrm>
            <a:off x="1119188" y="2760663"/>
            <a:ext cx="12091987" cy="6919912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2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회원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ID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가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'h001(</a:t>
            </a:r>
            <a:r>
              <a:rPr lang="ko-KR" altLang="en-US" sz="2000" err="1">
                <a:latin typeface="HY중고딕" pitchFamily="18" charset="-127"/>
                <a:ea typeface="굴림체" pitchFamily="49" charset="-127"/>
              </a:rPr>
              <a:t>라준호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)'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인 고객의 마일리지 점수보다 </a:t>
            </a:r>
          </a:p>
          <a:p>
            <a:pPr defTabSz="282575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 이상인 회원만 검색  조회</a:t>
            </a:r>
          </a:p>
          <a:p>
            <a:pPr defTabSz="282575">
              <a:lnSpc>
                <a:spcPct val="120000"/>
              </a:lnSpc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(Alias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는 회원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ID,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성명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 err="1">
                <a:latin typeface="HY중고딕" pitchFamily="18" charset="-127"/>
                <a:ea typeface="굴림체" pitchFamily="49" charset="-127"/>
              </a:rPr>
              <a:t>마일리지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)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SELECT   </a:t>
            </a: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B.MEM_ID AS "</a:t>
            </a:r>
            <a:r>
              <a:rPr lang="ko-KR" altLang="en-US" sz="2400" b="0">
                <a:latin typeface="굴림체" pitchFamily="49" charset="-127"/>
                <a:ea typeface="굴림체" pitchFamily="49" charset="-127"/>
              </a:rPr>
              <a:t>회원</a:t>
            </a: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ID"</a:t>
            </a:r>
          </a:p>
          <a:p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     ,   B.MEM_NAME AS "</a:t>
            </a:r>
            <a:r>
              <a:rPr lang="ko-KR" altLang="en-US" sz="2400" b="0">
                <a:latin typeface="굴림체" pitchFamily="49" charset="-127"/>
                <a:ea typeface="굴림체" pitchFamily="49" charset="-127"/>
              </a:rPr>
              <a:t>성명</a:t>
            </a: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400" b="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     ,   B.MEM_MILEAGE AS "</a:t>
            </a:r>
            <a:r>
              <a:rPr lang="ko-KR" altLang="en-US" sz="2400" b="0" err="1">
                <a:latin typeface="굴림체" pitchFamily="49" charset="-127"/>
                <a:ea typeface="굴림체" pitchFamily="49" charset="-127"/>
              </a:rPr>
              <a:t>마일리지</a:t>
            </a: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400" b="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FROM     MEMBER A</a:t>
            </a:r>
          </a:p>
          <a:p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     ,   MEMBER B</a:t>
            </a:r>
          </a:p>
          <a:p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WHERE    A.MEM_ID = 'h001'</a:t>
            </a:r>
          </a:p>
          <a:p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AND      A.MEM_MILEAGE &lt;= B.MEM_MILEAGE</a:t>
            </a:r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;</a:t>
            </a:r>
          </a:p>
          <a:p>
            <a:endParaRPr lang="en-US" altLang="ko-KR" sz="2400" b="0">
              <a:solidFill>
                <a:srgbClr val="800000"/>
              </a:solidFill>
              <a:latin typeface="굴림체" pitchFamily="49" charset="-127"/>
              <a:ea typeface="굴림체" pitchFamily="49" charset="-127"/>
            </a:endParaRPr>
          </a:p>
          <a:p>
            <a:endParaRPr lang="en-US" altLang="ko-KR" sz="2400" b="0" smtClean="0">
              <a:solidFill>
                <a:srgbClr val="800000"/>
              </a:solidFill>
              <a:latin typeface="굴림체" pitchFamily="49" charset="-127"/>
              <a:ea typeface="굴림체" pitchFamily="49" charset="-127"/>
            </a:endParaRPr>
          </a:p>
          <a:p>
            <a:endParaRPr lang="en-US" altLang="ko-KR" sz="2400" b="0">
              <a:solidFill>
                <a:srgbClr val="800000"/>
              </a:solidFill>
              <a:latin typeface="굴림체" pitchFamily="49" charset="-127"/>
              <a:ea typeface="굴림체" pitchFamily="49" charset="-127"/>
            </a:endParaRPr>
          </a:p>
          <a:p>
            <a:endParaRPr lang="en-US" altLang="ko-KR" sz="2400" b="0" smtClean="0">
              <a:solidFill>
                <a:srgbClr val="800000"/>
              </a:solidFill>
              <a:latin typeface="굴림체" pitchFamily="49" charset="-127"/>
              <a:ea typeface="굴림체" pitchFamily="49" charset="-127"/>
            </a:endParaRPr>
          </a:p>
          <a:p>
            <a:endParaRPr lang="en-US" altLang="ko-KR" sz="2400" b="0">
              <a:solidFill>
                <a:srgbClr val="800000"/>
              </a:solidFill>
              <a:latin typeface="굴림체" pitchFamily="49" charset="-127"/>
              <a:ea typeface="굴림체" pitchFamily="49" charset="-127"/>
            </a:endParaRPr>
          </a:p>
          <a:p>
            <a:endParaRPr lang="en-US" altLang="ko-KR" sz="2400" b="0" smtClean="0">
              <a:solidFill>
                <a:srgbClr val="800000"/>
              </a:solidFill>
              <a:latin typeface="굴림체" pitchFamily="49" charset="-127"/>
              <a:ea typeface="굴림체" pitchFamily="49" charset="-127"/>
            </a:endParaRPr>
          </a:p>
          <a:p>
            <a:endParaRPr lang="en-US" altLang="ko-KR" sz="2400" b="0">
              <a:solidFill>
                <a:srgbClr val="800000"/>
              </a:solidFill>
              <a:latin typeface="굴림체" pitchFamily="49" charset="-127"/>
              <a:ea typeface="굴림체" pitchFamily="49" charset="-127"/>
            </a:endParaRPr>
          </a:p>
          <a:p>
            <a:pPr defTabSz="282575">
              <a:lnSpc>
                <a:spcPct val="120000"/>
              </a:lnSpc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</p:txBody>
      </p:sp>
      <p:pic>
        <p:nvPicPr>
          <p:cNvPr id="271366" name="Picture 6" descr="C:\Users\SONGJU~1\AppData\Local\Temp\SNAGHTML213504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416924" y="6394385"/>
            <a:ext cx="5655901" cy="31107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956" name="Rectangle 4"/>
          <p:cNvSpPr>
            <a:spLocks noChangeArrowheads="1"/>
          </p:cNvSpPr>
          <p:nvPr/>
        </p:nvSpPr>
        <p:spPr bwMode="blackWhite">
          <a:xfrm>
            <a:off x="1119188" y="1200150"/>
            <a:ext cx="12091987" cy="5651500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2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거래처코드가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'P30203(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참존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)'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과 동일지역에 속한 거래처만 </a:t>
            </a:r>
          </a:p>
          <a:p>
            <a:pPr defTabSz="282575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 검색  </a:t>
            </a:r>
            <a:r>
              <a:rPr lang="ko-KR" altLang="en-US" sz="2000" smtClean="0">
                <a:latin typeface="HY중고딕" pitchFamily="18" charset="-127"/>
                <a:ea typeface="굴림체" pitchFamily="49" charset="-127"/>
              </a:rPr>
              <a:t>조회</a:t>
            </a:r>
            <a:r>
              <a:rPr lang="en-US" altLang="ko-KR" sz="2000" smtClean="0">
                <a:latin typeface="HY중고딕" pitchFamily="18" charset="-127"/>
                <a:ea typeface="굴림체" pitchFamily="49" charset="-127"/>
              </a:rPr>
              <a:t>(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Alias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는 거래처코드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거래처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주소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)</a:t>
            </a:r>
          </a:p>
          <a:p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SELECT B.BUYER_ID                           AS </a:t>
            </a:r>
            <a:r>
              <a:rPr lang="ko-KR" altLang="en-US" sz="2400" b="0">
                <a:latin typeface="굴림체" pitchFamily="49" charset="-127"/>
                <a:ea typeface="굴림체" pitchFamily="49" charset="-127"/>
              </a:rPr>
              <a:t>거래처코드</a:t>
            </a:r>
          </a:p>
          <a:p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     , B.BUYER_NAME                         AS </a:t>
            </a:r>
            <a:r>
              <a:rPr lang="ko-KR" altLang="en-US" sz="2400" b="0" err="1">
                <a:latin typeface="굴림체" pitchFamily="49" charset="-127"/>
                <a:ea typeface="굴림체" pitchFamily="49" charset="-127"/>
              </a:rPr>
              <a:t>거래처명</a:t>
            </a:r>
            <a:endParaRPr lang="ko-KR" altLang="en-US" sz="2400" b="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     , B.BUYER_ADD1 || ' ' || B.BUYER_ADD2  AS </a:t>
            </a:r>
            <a:r>
              <a:rPr lang="ko-KR" altLang="en-US" sz="2400" b="0">
                <a:latin typeface="굴림체" pitchFamily="49" charset="-127"/>
                <a:ea typeface="굴림체" pitchFamily="49" charset="-127"/>
              </a:rPr>
              <a:t>주소</a:t>
            </a:r>
          </a:p>
          <a:p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FROM   BUYER A</a:t>
            </a:r>
          </a:p>
          <a:p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     , BUYER B</a:t>
            </a:r>
          </a:p>
          <a:p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WHERE  A.BUYER_ID = 'P30203'</a:t>
            </a:r>
          </a:p>
          <a:p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AND    SUBSTR(A.BUYER_ADD1, 1, 2) = SUBSTR(B.BUYER_ADD1, 1, 2</a:t>
            </a:r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);</a:t>
            </a:r>
          </a:p>
          <a:p>
            <a:endParaRPr lang="en-US" altLang="ko-KR" sz="2200" b="0">
              <a:solidFill>
                <a:srgbClr val="800000"/>
              </a:solidFill>
              <a:latin typeface="굴림체" pitchFamily="49" charset="-127"/>
              <a:ea typeface="굴림체" pitchFamily="49" charset="-127"/>
            </a:endParaRPr>
          </a:p>
          <a:p>
            <a:endParaRPr lang="en-US" altLang="ko-KR" sz="2200" b="0" smtClean="0">
              <a:solidFill>
                <a:srgbClr val="800000"/>
              </a:solidFill>
              <a:latin typeface="굴림체" pitchFamily="49" charset="-127"/>
              <a:ea typeface="굴림체" pitchFamily="49" charset="-127"/>
            </a:endParaRPr>
          </a:p>
          <a:p>
            <a:endParaRPr lang="en-US" altLang="ko-KR" sz="2200" b="0">
              <a:solidFill>
                <a:srgbClr val="800000"/>
              </a:solidFill>
              <a:latin typeface="굴림체" pitchFamily="49" charset="-127"/>
              <a:ea typeface="굴림체" pitchFamily="49" charset="-127"/>
            </a:endParaRPr>
          </a:p>
          <a:p>
            <a:endParaRPr lang="en-US" altLang="ko-KR" sz="2200" b="0" smtClean="0">
              <a:solidFill>
                <a:srgbClr val="800000"/>
              </a:solidFill>
              <a:latin typeface="굴림체" pitchFamily="49" charset="-127"/>
              <a:ea typeface="굴림체" pitchFamily="49" charset="-127"/>
            </a:endParaRPr>
          </a:p>
          <a:p>
            <a:endParaRPr lang="en-US" altLang="ko-KR" sz="2200" b="0">
              <a:solidFill>
                <a:srgbClr val="800000"/>
              </a:solidFill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272387" name="Rectangle 5"/>
          <p:cNvSpPr>
            <a:spLocks noChangeArrowheads="1"/>
          </p:cNvSpPr>
          <p:nvPr/>
        </p:nvSpPr>
        <p:spPr bwMode="blackWhite">
          <a:xfrm>
            <a:off x="1117600" y="600075"/>
            <a:ext cx="6427788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SELF JOIN</a:t>
            </a:r>
          </a:p>
        </p:txBody>
      </p:sp>
      <p:pic>
        <p:nvPicPr>
          <p:cNvPr id="272391" name="Picture 7" descr="C:\Users\SONGJU~1\AppData\Local\Temp\SNAGHTML2918ce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40260" y="5760715"/>
            <a:ext cx="11573041" cy="38164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410" name="Rectangle 2"/>
          <p:cNvSpPr>
            <a:spLocks noChangeArrowheads="1"/>
          </p:cNvSpPr>
          <p:nvPr/>
        </p:nvSpPr>
        <p:spPr bwMode="blackWhite">
          <a:xfrm>
            <a:off x="1117600" y="600075"/>
            <a:ext cx="6427788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JOIN GROUP BY</a:t>
            </a:r>
          </a:p>
        </p:txBody>
      </p:sp>
      <p:sp>
        <p:nvSpPr>
          <p:cNvPr id="832515" name="Rectangle 3"/>
          <p:cNvSpPr>
            <a:spLocks noChangeArrowheads="1"/>
          </p:cNvSpPr>
          <p:nvPr/>
        </p:nvSpPr>
        <p:spPr bwMode="blackWhite">
          <a:xfrm>
            <a:off x="1119188" y="1244600"/>
            <a:ext cx="12091987" cy="795338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1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주로 통계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분석자료를 검색하기 위해 자주 활용</a:t>
            </a:r>
          </a:p>
        </p:txBody>
      </p:sp>
      <p:sp>
        <p:nvSpPr>
          <p:cNvPr id="832516" name="Rectangle 4"/>
          <p:cNvSpPr>
            <a:spLocks noChangeArrowheads="1"/>
          </p:cNvSpPr>
          <p:nvPr/>
        </p:nvSpPr>
        <p:spPr bwMode="blackWhite">
          <a:xfrm>
            <a:off x="1119188" y="2160588"/>
            <a:ext cx="12091987" cy="8040687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4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회원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ID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가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' r001 '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인 고객의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2005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년도 월별 구매현황 조회</a:t>
            </a:r>
          </a:p>
          <a:p>
            <a:pPr defTabSz="282575">
              <a:defRPr/>
            </a:pP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 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(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회원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ID,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성명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주민등록번호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 err="1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구매월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구매총액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)</a:t>
            </a:r>
          </a:p>
          <a:p>
            <a:pPr defTabSz="282575">
              <a:defRPr/>
            </a:pPr>
            <a:endParaRPr lang="en-US" altLang="ko-KR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SELECT      MEMBER.MEM_ID                                 AS "</a:t>
            </a:r>
            <a:r>
              <a:rPr lang="ko-KR" altLang="en-US" sz="2400" b="0" smtClean="0">
                <a:latin typeface="굴림체" pitchFamily="49" charset="-127"/>
                <a:ea typeface="굴림체" pitchFamily="49" charset="-127"/>
              </a:rPr>
              <a:t>회원</a:t>
            </a:r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ID"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   ,      MEMBER.MEM_NAME                               AS "</a:t>
            </a:r>
            <a:r>
              <a:rPr lang="ko-KR" altLang="en-US" sz="2400" b="0" smtClean="0">
                <a:latin typeface="굴림체" pitchFamily="49" charset="-127"/>
                <a:ea typeface="굴림체" pitchFamily="49" charset="-127"/>
              </a:rPr>
              <a:t>성명</a:t>
            </a:r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400" b="0" smtClean="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   ,      MEMBER.MEM_REGNO1 || '-' || MEMBER.MEM_REGNO2 AS "</a:t>
            </a:r>
            <a:r>
              <a:rPr lang="ko-KR" altLang="en-US" sz="2400" b="0" smtClean="0">
                <a:latin typeface="굴림체" pitchFamily="49" charset="-127"/>
                <a:ea typeface="굴림체" pitchFamily="49" charset="-127"/>
              </a:rPr>
              <a:t>주민등록번호</a:t>
            </a:r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400" b="0" smtClean="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   ,      SUBSTR(CART.CART_NO, 1, 6)                    AS "</a:t>
            </a:r>
            <a:r>
              <a:rPr lang="ko-KR" altLang="en-US" sz="2400" b="0" err="1" smtClean="0">
                <a:latin typeface="굴림체" pitchFamily="49" charset="-127"/>
                <a:ea typeface="굴림체" pitchFamily="49" charset="-127"/>
              </a:rPr>
              <a:t>구매월</a:t>
            </a:r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400" b="0" smtClean="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   ,      SUM(CART.CART_QTY * PROD.PROD_SALE)           AS "</a:t>
            </a:r>
            <a:r>
              <a:rPr lang="ko-KR" altLang="en-US" sz="2400" b="0" smtClean="0">
                <a:latin typeface="굴림체" pitchFamily="49" charset="-127"/>
                <a:ea typeface="굴림체" pitchFamily="49" charset="-127"/>
              </a:rPr>
              <a:t>구매총액</a:t>
            </a:r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"</a:t>
            </a:r>
            <a:r>
              <a:rPr lang="ko-KR" altLang="en-US" sz="2400" b="0" smtClean="0">
                <a:latin typeface="굴림체" pitchFamily="49" charset="-127"/>
                <a:ea typeface="굴림체" pitchFamily="49" charset="-127"/>
              </a:rPr>
              <a:t> 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FROM        MEMBER, CART, PROD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WHERE       MEMBER.MEM_ID = 'r001'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AND         MEMBER.MEM_ID = CART.CART_MEMBER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AND         CART.CART_NO LIKE '2005%'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AND         CART.CART_PROD = PROD.PROD_ID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GROUP BY    MEMBER.MEM_ID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   ,      MEMBER.MEM_NAME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   ,      MEMBER.MEM_REGNO1 || '-' || MEMBER.MEM_REGNO2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   ,      SUBSTR(CART.CART_NO, 1, 6);</a:t>
            </a:r>
            <a:endParaRPr lang="en-US" altLang="ko-KR" sz="2400" b="0">
              <a:latin typeface="굴림체" pitchFamily="49" charset="-127"/>
              <a:ea typeface="굴림체" pitchFamily="49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981" name="Rectangle 5"/>
          <p:cNvSpPr>
            <a:spLocks noChangeArrowheads="1"/>
          </p:cNvSpPr>
          <p:nvPr/>
        </p:nvSpPr>
        <p:spPr bwMode="blackWhite">
          <a:xfrm>
            <a:off x="1119188" y="1200150"/>
            <a:ext cx="12091987" cy="6121400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4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거래처의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2005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년도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1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월의 거래처별 </a:t>
            </a:r>
            <a:r>
              <a:rPr lang="ko-KR" altLang="en-US" sz="2000" err="1">
                <a:latin typeface="HY중고딕" pitchFamily="18" charset="-127"/>
                <a:ea typeface="굴림체" pitchFamily="49" charset="-127"/>
              </a:rPr>
              <a:t>일자별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매입현황 조회</a:t>
            </a:r>
          </a:p>
          <a:p>
            <a:pPr defTabSz="282575">
              <a:defRPr/>
            </a:pP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 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( </a:t>
            </a:r>
            <a:r>
              <a:rPr lang="ko-KR" altLang="en-US" sz="2000" err="1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거래처명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매입일자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매입금액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)</a:t>
            </a:r>
          </a:p>
          <a:p>
            <a:pPr defTabSz="282575"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SELECT   BUYER.BUYER_NAME                        AS "</a:t>
            </a:r>
            <a:r>
              <a:rPr lang="ko-KR" altLang="en-US" sz="2400" b="0" err="1" smtClean="0">
                <a:latin typeface="굴림체" pitchFamily="49" charset="-127"/>
                <a:ea typeface="굴림체" pitchFamily="49" charset="-127"/>
              </a:rPr>
              <a:t>거래처명</a:t>
            </a:r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400" b="0" smtClean="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   ,   BUYPROD.BUY_DATE                        AS "</a:t>
            </a:r>
            <a:r>
              <a:rPr lang="ko-KR" altLang="en-US" sz="2400" b="0" smtClean="0">
                <a:latin typeface="굴림체" pitchFamily="49" charset="-127"/>
                <a:ea typeface="굴림체" pitchFamily="49" charset="-127"/>
              </a:rPr>
              <a:t>매입일자</a:t>
            </a:r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400" b="0" smtClean="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   ,   SUM(BUYPROD.BUY_QTY * BUYPROD.BUY_COST) AS "</a:t>
            </a:r>
            <a:r>
              <a:rPr lang="ko-KR" altLang="en-US" sz="2400" b="0" smtClean="0">
                <a:latin typeface="굴림체" pitchFamily="49" charset="-127"/>
                <a:ea typeface="굴림체" pitchFamily="49" charset="-127"/>
              </a:rPr>
              <a:t>매입금액</a:t>
            </a:r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400" b="0" smtClean="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FROM     BUYPROD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   ,   BUYER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   ,   PROD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WHERE    BUYPROD.BUY_DATE BETWEEN '2005-01-01' AND '2005-01-31'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AND      BUYPROD.BUY_PROD = PROD.PROD_ID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AND      PROD.PROD_BUYER = BUYER.BUYER_ID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GROUP BY BUYER.BUYER_NAME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   ,   BUYPROD.BUY_DATE;</a:t>
            </a:r>
            <a:endParaRPr lang="en-US" altLang="ko-KR" sz="2400" b="0"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274435" name="Rectangle 6"/>
          <p:cNvSpPr>
            <a:spLocks noChangeArrowheads="1"/>
          </p:cNvSpPr>
          <p:nvPr/>
        </p:nvSpPr>
        <p:spPr bwMode="blackWhite">
          <a:xfrm>
            <a:off x="1117600" y="600075"/>
            <a:ext cx="6427788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JOIN GROUP BY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76164" y="7920955"/>
            <a:ext cx="1210139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charset="0"/>
              <a:buChar char="•"/>
            </a:pPr>
            <a:r>
              <a:rPr lang="ko-KR" altLang="en-US" err="1" smtClean="0">
                <a:latin typeface="굴림체" pitchFamily="49" charset="-127"/>
                <a:ea typeface="굴림체" pitchFamily="49" charset="-127"/>
              </a:rPr>
              <a:t>거래처명</a:t>
            </a:r>
            <a:r>
              <a:rPr lang="en-US" altLang="ko-KR" smtClean="0">
                <a:latin typeface="굴림체" pitchFamily="49" charset="-127"/>
                <a:ea typeface="굴림체" pitchFamily="49" charset="-127"/>
              </a:rPr>
              <a:t>(BUYER_NAME)</a:t>
            </a:r>
            <a:r>
              <a:rPr lang="ko-KR" altLang="en-US" smtClean="0">
                <a:latin typeface="굴림체" pitchFamily="49" charset="-127"/>
                <a:ea typeface="굴림체" pitchFamily="49" charset="-127"/>
              </a:rPr>
              <a:t>을 알아내기 위해서는</a:t>
            </a:r>
            <a:r>
              <a:rPr lang="en-US" altLang="ko-KR" smtClean="0">
                <a:latin typeface="굴림체" pitchFamily="49" charset="-127"/>
                <a:ea typeface="굴림체" pitchFamily="49" charset="-127"/>
              </a:rPr>
              <a:t>..</a:t>
            </a:r>
          </a:p>
          <a:p>
            <a:r>
              <a:rPr lang="en-US" altLang="ko-KR" smtClean="0">
                <a:latin typeface="굴림체" pitchFamily="49" charset="-127"/>
                <a:ea typeface="굴림체" pitchFamily="49" charset="-127"/>
              </a:rPr>
              <a:t>  1) BUYPROD </a:t>
            </a:r>
            <a:r>
              <a:rPr lang="ko-KR" altLang="en-US" smtClean="0">
                <a:latin typeface="굴림체" pitchFamily="49" charset="-127"/>
                <a:ea typeface="굴림체" pitchFamily="49" charset="-127"/>
              </a:rPr>
              <a:t>테이블의 </a:t>
            </a:r>
            <a:r>
              <a:rPr lang="en-US" altLang="ko-KR" smtClean="0">
                <a:latin typeface="굴림체" pitchFamily="49" charset="-127"/>
                <a:ea typeface="굴림체" pitchFamily="49" charset="-127"/>
              </a:rPr>
              <a:t>BUY_PROD</a:t>
            </a:r>
            <a:r>
              <a:rPr lang="ko-KR" altLang="en-US" err="1" smtClean="0">
                <a:latin typeface="굴림체" pitchFamily="49" charset="-127"/>
                <a:ea typeface="굴림체" pitchFamily="49" charset="-127"/>
              </a:rPr>
              <a:t>컬럼과</a:t>
            </a:r>
            <a:r>
              <a:rPr lang="ko-KR" altLang="en-US" smtClean="0"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mtClean="0">
                <a:latin typeface="굴림체" pitchFamily="49" charset="-127"/>
                <a:ea typeface="굴림체" pitchFamily="49" charset="-127"/>
              </a:rPr>
              <a:t>PROD</a:t>
            </a:r>
            <a:r>
              <a:rPr lang="ko-KR" altLang="en-US" smtClean="0">
                <a:latin typeface="굴림체" pitchFamily="49" charset="-127"/>
                <a:ea typeface="굴림체" pitchFamily="49" charset="-127"/>
              </a:rPr>
              <a:t>테이블의 </a:t>
            </a:r>
            <a:r>
              <a:rPr lang="en-US" altLang="ko-KR" smtClean="0">
                <a:latin typeface="굴림체" pitchFamily="49" charset="-127"/>
                <a:ea typeface="굴림체" pitchFamily="49" charset="-127"/>
              </a:rPr>
              <a:t>PROD_ID</a:t>
            </a:r>
            <a:r>
              <a:rPr lang="ko-KR" altLang="en-US" smtClean="0">
                <a:latin typeface="굴림체" pitchFamily="49" charset="-127"/>
                <a:ea typeface="굴림체" pitchFamily="49" charset="-127"/>
              </a:rPr>
              <a:t> </a:t>
            </a:r>
            <a:r>
              <a:rPr lang="ko-KR" altLang="en-US" err="1" smtClean="0">
                <a:latin typeface="굴림체" pitchFamily="49" charset="-127"/>
                <a:ea typeface="굴림체" pitchFamily="49" charset="-127"/>
              </a:rPr>
              <a:t>컬럼을</a:t>
            </a:r>
            <a:r>
              <a:rPr lang="ko-KR" altLang="en-US" smtClean="0">
                <a:latin typeface="굴림체" pitchFamily="49" charset="-127"/>
                <a:ea typeface="굴림체" pitchFamily="49" charset="-127"/>
              </a:rPr>
              <a:t> 통해 </a:t>
            </a:r>
            <a:r>
              <a:rPr lang="en-US" altLang="ko-KR" smtClean="0">
                <a:latin typeface="굴림체" pitchFamily="49" charset="-127"/>
                <a:ea typeface="굴림체" pitchFamily="49" charset="-127"/>
              </a:rPr>
              <a:t>PROD</a:t>
            </a:r>
            <a:r>
              <a:rPr lang="ko-KR" altLang="en-US" smtClean="0">
                <a:latin typeface="굴림체" pitchFamily="49" charset="-127"/>
                <a:ea typeface="굴림체" pitchFamily="49" charset="-127"/>
              </a:rPr>
              <a:t>테이블의 </a:t>
            </a:r>
            <a:r>
              <a:rPr lang="en-US" altLang="ko-KR" smtClean="0">
                <a:latin typeface="굴림체" pitchFamily="49" charset="-127"/>
                <a:ea typeface="굴림체" pitchFamily="49" charset="-127"/>
              </a:rPr>
              <a:t>PROD_BUYER</a:t>
            </a:r>
            <a:r>
              <a:rPr lang="ko-KR" altLang="en-US" smtClean="0">
                <a:latin typeface="굴림체" pitchFamily="49" charset="-127"/>
                <a:ea typeface="굴림체" pitchFamily="49" charset="-127"/>
              </a:rPr>
              <a:t>를 알아내고</a:t>
            </a:r>
            <a:endParaRPr lang="en-US" altLang="ko-KR" smtClean="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mtClean="0">
                <a:latin typeface="굴림체" pitchFamily="49" charset="-127"/>
                <a:ea typeface="굴림체" pitchFamily="49" charset="-127"/>
              </a:rPr>
              <a:t>  2) PROD</a:t>
            </a:r>
            <a:r>
              <a:rPr lang="ko-KR" altLang="en-US" smtClean="0">
                <a:latin typeface="굴림체" pitchFamily="49" charset="-127"/>
                <a:ea typeface="굴림체" pitchFamily="49" charset="-127"/>
              </a:rPr>
              <a:t>테이블의 </a:t>
            </a:r>
            <a:r>
              <a:rPr lang="en-US" altLang="ko-KR" smtClean="0">
                <a:latin typeface="굴림체" pitchFamily="49" charset="-127"/>
                <a:ea typeface="굴림체" pitchFamily="49" charset="-127"/>
              </a:rPr>
              <a:t>PROD_BUYER</a:t>
            </a:r>
            <a:r>
              <a:rPr lang="ko-KR" altLang="en-US" err="1" smtClean="0">
                <a:latin typeface="굴림체" pitchFamily="49" charset="-127"/>
                <a:ea typeface="굴림체" pitchFamily="49" charset="-127"/>
              </a:rPr>
              <a:t>컬럼과</a:t>
            </a:r>
            <a:r>
              <a:rPr lang="ko-KR" altLang="en-US" smtClean="0"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mtClean="0">
                <a:latin typeface="굴림체" pitchFamily="49" charset="-127"/>
                <a:ea typeface="굴림체" pitchFamily="49" charset="-127"/>
              </a:rPr>
              <a:t>BUYER</a:t>
            </a:r>
            <a:r>
              <a:rPr lang="ko-KR" altLang="en-US" smtClean="0">
                <a:latin typeface="굴림체" pitchFamily="49" charset="-127"/>
                <a:ea typeface="굴림체" pitchFamily="49" charset="-127"/>
              </a:rPr>
              <a:t>테이블의 </a:t>
            </a:r>
            <a:r>
              <a:rPr lang="en-US" altLang="ko-KR" smtClean="0">
                <a:latin typeface="굴림체" pitchFamily="49" charset="-127"/>
                <a:ea typeface="굴림체" pitchFamily="49" charset="-127"/>
              </a:rPr>
              <a:t>BUYER_ID</a:t>
            </a:r>
            <a:r>
              <a:rPr lang="ko-KR" altLang="en-US" err="1" smtClean="0">
                <a:latin typeface="굴림체" pitchFamily="49" charset="-127"/>
                <a:ea typeface="굴림체" pitchFamily="49" charset="-127"/>
              </a:rPr>
              <a:t>컬럼을</a:t>
            </a:r>
            <a:r>
              <a:rPr lang="ko-KR" altLang="en-US" smtClean="0">
                <a:latin typeface="굴림체" pitchFamily="49" charset="-127"/>
                <a:ea typeface="굴림체" pitchFamily="49" charset="-127"/>
              </a:rPr>
              <a:t> 통해 </a:t>
            </a:r>
            <a:r>
              <a:rPr lang="en-US" altLang="ko-KR" smtClean="0">
                <a:latin typeface="굴림체" pitchFamily="49" charset="-127"/>
                <a:ea typeface="굴림체" pitchFamily="49" charset="-127"/>
              </a:rPr>
              <a:t>BUYER</a:t>
            </a:r>
            <a:r>
              <a:rPr lang="ko-KR" altLang="en-US" smtClean="0">
                <a:latin typeface="굴림체" pitchFamily="49" charset="-127"/>
                <a:ea typeface="굴림체" pitchFamily="49" charset="-127"/>
              </a:rPr>
              <a:t>테이블의 </a:t>
            </a:r>
            <a:r>
              <a:rPr lang="en-US" altLang="ko-KR" smtClean="0">
                <a:latin typeface="굴림체" pitchFamily="49" charset="-127"/>
                <a:ea typeface="굴림체" pitchFamily="49" charset="-127"/>
              </a:rPr>
              <a:t>BUYER_NAME</a:t>
            </a:r>
            <a:r>
              <a:rPr lang="ko-KR" altLang="en-US" smtClean="0">
                <a:latin typeface="굴림체" pitchFamily="49" charset="-127"/>
                <a:ea typeface="굴림체" pitchFamily="49" charset="-127"/>
              </a:rPr>
              <a:t>을 알아냄 </a:t>
            </a:r>
            <a:endParaRPr lang="ko-KR" altLang="en-US">
              <a:latin typeface="굴림체" pitchFamily="49" charset="-127"/>
              <a:ea typeface="굴림체" pitchFamily="49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718" name="Rectangle 14"/>
          <p:cNvSpPr>
            <a:spLocks noChangeArrowheads="1"/>
          </p:cNvSpPr>
          <p:nvPr/>
        </p:nvSpPr>
        <p:spPr bwMode="blackWhite">
          <a:xfrm>
            <a:off x="1119188" y="1244600"/>
            <a:ext cx="12091987" cy="9147175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4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2005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년도 상품의 판매 총합계 현황을 조회</a:t>
            </a:r>
          </a:p>
          <a:p>
            <a:pPr defTabSz="282575"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(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상품코드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상품명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판매수량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판매금액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)</a:t>
            </a:r>
          </a:p>
          <a:p>
            <a:pPr defTabSz="282575"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1.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문자열 비교 검색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SELECT   PROD.PROD_ID                        AS "</a:t>
            </a:r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상품코드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 b="0" smtClean="0"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,   PROD.PROD_NAME                      AS "</a:t>
            </a:r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상품명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 b="0" smtClean="0"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,   SUM(CART.CART_QTY)                  AS "</a:t>
            </a:r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판매수량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 b="0" smtClean="0"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,   SUM(CART.CART_QTY * PROD.PROD_SALE) AS "</a:t>
            </a:r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판매금액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 b="0" smtClean="0"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FROM     PROD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,   CART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WHERE    PROD.PROD_ID = CART.CART_PROD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AND      SUBSTR(CART.CART_NO, 1, 4) =  '2005'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GROUP BY PROD.PROD_ID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,   PROD.PROD_NAME;</a:t>
            </a:r>
          </a:p>
          <a:p>
            <a:endParaRPr lang="en-US" altLang="ko-KR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</a:rPr>
              <a:t>2. LIKE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</a:rPr>
              <a:t>문 비교 검색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SELECT   PROD.PROD_ID                        AS "</a:t>
            </a:r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상품코드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 b="0" smtClean="0"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,   PROD.PROD_NAME                      AS "</a:t>
            </a:r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상품명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 b="0" smtClean="0"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,   SUM(CART.CART_QTY)                  AS "</a:t>
            </a:r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판매수량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 b="0" smtClean="0"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,   SUM(CART.CART_QTY * PROD.PROD_SALE) AS "</a:t>
            </a:r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판매금액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 b="0" smtClean="0"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FROM     PROD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,   CART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WHERE    PROD.PROD_ID = CART.CART_PROD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AND      CART.CART_NO LIKE '2005%'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GROUP BY PROD.PROD_ID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,   PROD.PROD_NAME;</a:t>
            </a:r>
            <a:endParaRPr lang="en-US" altLang="ko-KR" sz="2000" b="0"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275459" name="Rectangle 22"/>
          <p:cNvSpPr>
            <a:spLocks noChangeArrowheads="1"/>
          </p:cNvSpPr>
          <p:nvPr/>
        </p:nvSpPr>
        <p:spPr bwMode="blackWhite">
          <a:xfrm>
            <a:off x="1117600" y="600075"/>
            <a:ext cx="6427788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JOIN GROUP BY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028" name="Rectangle 4">
            <a:hlinkClick r:id="rId2"/>
          </p:cNvPr>
          <p:cNvSpPr>
            <a:spLocks noChangeArrowheads="1"/>
          </p:cNvSpPr>
          <p:nvPr/>
        </p:nvSpPr>
        <p:spPr bwMode="blackWhite">
          <a:xfrm>
            <a:off x="1119188" y="1317625"/>
            <a:ext cx="12091987" cy="4535488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- 2005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년도 월별 매입 현황을 검색하시오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?</a:t>
            </a:r>
          </a:p>
          <a:p>
            <a:pPr defTabSz="282575"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(Alias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는 매입월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매입수량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매입금액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(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매입수량*상품테이블의 매입가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)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)</a:t>
            </a: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SELECT   TO_CHAR(BUYPROD.BUY_DATE,'MM')                                AS "</a:t>
            </a:r>
            <a:r>
              <a:rPr lang="ko-KR" altLang="en-US" sz="2200" b="0" err="1" smtClean="0">
                <a:latin typeface="굴림체" pitchFamily="49" charset="-127"/>
                <a:ea typeface="굴림체" pitchFamily="49" charset="-127"/>
              </a:rPr>
              <a:t>매입월</a:t>
            </a:r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200" b="0" smtClean="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     ,   SUM(BUYPROD.BUY_QTY)                                          AS "</a:t>
            </a:r>
            <a:r>
              <a:rPr lang="ko-KR" altLang="en-US" sz="2200" b="0" smtClean="0">
                <a:latin typeface="굴림체" pitchFamily="49" charset="-127"/>
                <a:ea typeface="굴림체" pitchFamily="49" charset="-127"/>
              </a:rPr>
              <a:t>매입수량</a:t>
            </a:r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200" b="0" smtClean="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     ,   TO_CHAR(SUM(BUYPROD.BUY_QTY * PROD.PROD_COST),'L999,999,999') AS "</a:t>
            </a:r>
            <a:r>
              <a:rPr lang="ko-KR" altLang="en-US" sz="2200" b="0" smtClean="0">
                <a:latin typeface="굴림체" pitchFamily="49" charset="-127"/>
                <a:ea typeface="굴림체" pitchFamily="49" charset="-127"/>
              </a:rPr>
              <a:t>매입금액</a:t>
            </a:r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200" b="0" smtClean="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FROM     BUYPROD, PROD</a:t>
            </a: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WHERE    BUYPROD.BUY_PROD = PROD.PROD_ID</a:t>
            </a: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AND      EXTRACT(YEAR FROM BUYPROD.BUY_DATE) = 2005</a:t>
            </a: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GROUP BY TO_CHAR(BUYPROD.BUY_DATE,'MM') </a:t>
            </a: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ORDER BY </a:t>
            </a:r>
            <a:r>
              <a:rPr lang="ko-KR" altLang="en-US" sz="2200" b="0" err="1" smtClean="0">
                <a:latin typeface="굴림체" pitchFamily="49" charset="-127"/>
                <a:ea typeface="굴림체" pitchFamily="49" charset="-127"/>
              </a:rPr>
              <a:t>매입월</a:t>
            </a:r>
            <a:r>
              <a:rPr lang="ko-KR" altLang="en-US" sz="2200" b="0" smtClean="0"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ASC;</a:t>
            </a:r>
            <a:endParaRPr lang="en-US" altLang="ko-KR" sz="2200" b="0"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1025029" name="Rectangle 5">
            <a:hlinkClick r:id="rId3"/>
          </p:cNvPr>
          <p:cNvSpPr>
            <a:spLocks noChangeArrowheads="1"/>
          </p:cNvSpPr>
          <p:nvPr/>
        </p:nvSpPr>
        <p:spPr bwMode="blackWhite">
          <a:xfrm>
            <a:off x="1119188" y="5969000"/>
            <a:ext cx="12091987" cy="4422775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- 2005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년도 월별 판매 현황을 검색하시오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?</a:t>
            </a:r>
          </a:p>
          <a:p>
            <a:pPr defTabSz="282575"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(Alias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는 판매월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판매수량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판매금액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(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판매수량*상품테이블의 판매가</a:t>
            </a:r>
            <a:r>
              <a:rPr lang="en-US" altLang="ko-KR" sz="2000" smtClean="0">
                <a:latin typeface="HY중고딕" pitchFamily="18" charset="-127"/>
                <a:ea typeface="굴림체" pitchFamily="49" charset="-127"/>
              </a:rPr>
              <a:t>)</a:t>
            </a:r>
            <a:r>
              <a:rPr lang="en-US" altLang="ko-KR" sz="2000" smtClean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)</a:t>
            </a:r>
          </a:p>
          <a:p>
            <a:pPr defTabSz="282575">
              <a:defRPr/>
            </a:pPr>
            <a:endParaRPr lang="en-US" altLang="ko-KR" sz="2000" smtClean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smtClean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smtClean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276484" name="Rectangle 6"/>
          <p:cNvSpPr>
            <a:spLocks noChangeArrowheads="1"/>
          </p:cNvSpPr>
          <p:nvPr/>
        </p:nvSpPr>
        <p:spPr bwMode="blackWhite">
          <a:xfrm>
            <a:off x="1117600" y="600075"/>
            <a:ext cx="6427788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JOIN GROUP BY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296244" y="6984851"/>
            <a:ext cx="10700365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SELECT   SUBSTR(CART.CART_NO,5,2)                                    AS "</a:t>
            </a:r>
            <a:r>
              <a:rPr lang="ko-KR" altLang="en-US" sz="2000" b="0" err="1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판매월</a:t>
            </a:r>
            <a:r>
              <a:rPr lang="en-US" altLang="ko-KR" sz="2000" b="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 b="0" smtClean="0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000" b="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,   SUM(CART.CART_QTY)                                          AS "</a:t>
            </a:r>
            <a:r>
              <a:rPr lang="ko-KR" altLang="en-US" sz="2000" b="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판매수량</a:t>
            </a:r>
            <a:r>
              <a:rPr lang="en-US" altLang="ko-KR" sz="2000" b="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 b="0" smtClean="0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000" b="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,   TO_CHAR(SUM(CART.CART_QTY * PROD.PROD_SALE),'L999,999,999') AS "</a:t>
            </a:r>
            <a:r>
              <a:rPr lang="ko-KR" altLang="en-US" sz="2000" b="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판매가</a:t>
            </a:r>
            <a:r>
              <a:rPr lang="en-US" altLang="ko-KR" sz="2000" b="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 b="0" smtClean="0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000" b="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FROM     CART</a:t>
            </a:r>
          </a:p>
          <a:p>
            <a:r>
              <a:rPr lang="en-US" altLang="ko-KR" sz="2000" b="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,   PROD</a:t>
            </a:r>
          </a:p>
          <a:p>
            <a:r>
              <a:rPr lang="en-US" altLang="ko-KR" sz="2000" b="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WHERE    CART.CART_PROD = PROD.PROD_ID</a:t>
            </a:r>
          </a:p>
          <a:p>
            <a:r>
              <a:rPr lang="en-US" altLang="ko-KR" sz="2000" b="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AND      SUBSTR(CART.CART_NO,1,4) = '2005'</a:t>
            </a:r>
          </a:p>
          <a:p>
            <a:r>
              <a:rPr lang="en-US" altLang="ko-KR" sz="2000" b="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GROUP BY SUBSTR(CART.CART_NO,5,2)</a:t>
            </a:r>
          </a:p>
          <a:p>
            <a:r>
              <a:rPr lang="en-US" altLang="ko-KR" sz="2000" b="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ORDER BY SUBSTR(CART.CART_NO,5,2) ASC;</a:t>
            </a:r>
            <a:endParaRPr lang="ko-KR" altLang="en-US" sz="2000" b="0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506" name="Rectangle 3"/>
          <p:cNvSpPr>
            <a:spLocks noChangeArrowheads="1"/>
          </p:cNvSpPr>
          <p:nvPr/>
        </p:nvSpPr>
        <p:spPr bwMode="blackWhite">
          <a:xfrm>
            <a:off x="1117600" y="600075"/>
            <a:ext cx="6427788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JOIN GROUP BY</a:t>
            </a:r>
          </a:p>
        </p:txBody>
      </p:sp>
      <p:sp>
        <p:nvSpPr>
          <p:cNvPr id="277507" name="Rectangle 21"/>
          <p:cNvSpPr>
            <a:spLocks noChangeArrowheads="1"/>
          </p:cNvSpPr>
          <p:nvPr/>
        </p:nvSpPr>
        <p:spPr bwMode="blackWhite">
          <a:xfrm>
            <a:off x="1119188" y="1320800"/>
            <a:ext cx="6427787" cy="566738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  <a:buFont typeface="Wingdings" pitchFamily="2" charset="2"/>
              <a:buChar char="v"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HAVING</a:t>
            </a: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절  정리</a:t>
            </a:r>
          </a:p>
        </p:txBody>
      </p:sp>
      <p:sp>
        <p:nvSpPr>
          <p:cNvPr id="422934" name="Rectangle 22"/>
          <p:cNvSpPr>
            <a:spLocks noChangeArrowheads="1"/>
          </p:cNvSpPr>
          <p:nvPr/>
        </p:nvSpPr>
        <p:spPr bwMode="blackWhite">
          <a:xfrm>
            <a:off x="1119188" y="1985963"/>
            <a:ext cx="12091987" cy="7135812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1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GROUP BY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에서만 사용 가능하고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 COUNT(*), SUM()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등의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None/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GROUP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함수에 조건을 줄 수 있다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.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None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- Having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절 기술 시 처리 순서</a:t>
            </a:r>
            <a:endParaRPr lang="ko-KR" altLang="en-US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10000"/>
              </a:lnSpc>
              <a:buFont typeface="Wingdings" pitchFamily="2" charset="2"/>
              <a:buNone/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1. Row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들이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Group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되어 진다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None/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2. Group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에 대해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Group Function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이 적용된다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None/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3. Having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절을 만족하는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Group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을 선택한다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None/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None/>
              <a:defRPr/>
            </a:pP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SELECT column1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명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, column2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명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…, group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함수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(column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명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)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None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   FROM table1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명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…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None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  GROUP BY column1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명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, column2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명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…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None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  HAVING </a:t>
            </a:r>
            <a:r>
              <a:rPr lang="ko-KR" altLang="en-US" sz="2000" err="1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그룹조건식</a:t>
            </a:r>
            <a:endParaRPr lang="ko-KR" altLang="en-US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051" name="Rectangle 3"/>
          <p:cNvSpPr>
            <a:spLocks noChangeArrowheads="1"/>
          </p:cNvSpPr>
          <p:nvPr/>
        </p:nvSpPr>
        <p:spPr bwMode="blackWhite">
          <a:xfrm>
            <a:off x="1117600" y="479425"/>
            <a:ext cx="12090400" cy="9842500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9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2005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년도 판매된 상품 중에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5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회 이상의 판매회수가 있는 </a:t>
            </a:r>
          </a:p>
          <a:p>
            <a:pPr defTabSz="282575"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 상품 조회  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(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상품코드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상품명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판매횟수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)</a:t>
            </a:r>
            <a:endParaRPr lang="en-US" altLang="ko-KR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40000"/>
              </a:lnSpc>
              <a:buFont typeface="Wingdings" pitchFamily="2" charset="2"/>
              <a:buNone/>
              <a:defRPr/>
            </a:pPr>
            <a:endParaRPr lang="en-US" altLang="ko-KR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None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- GROUP BY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와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HAVING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을 이용하여 해당 조회</a:t>
            </a:r>
            <a:endParaRPr lang="ko-KR" altLang="en-US" sz="2000">
              <a:latin typeface="HY중고딕" pitchFamily="18" charset="-127"/>
              <a:ea typeface="굴림체" pitchFamily="49" charset="-127"/>
            </a:endParaRPr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SELECT   PROD.PROD_ID </a:t>
            </a:r>
            <a:r>
              <a:rPr lang="ko-KR" altLang="en-US" sz="2400" b="0" smtClean="0">
                <a:latin typeface="굴림체" pitchFamily="49" charset="-127"/>
                <a:ea typeface="굴림체" pitchFamily="49" charset="-127"/>
              </a:rPr>
              <a:t>상품코드</a:t>
            </a:r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   ,   PROD.PROD_NAME </a:t>
            </a:r>
            <a:r>
              <a:rPr lang="ko-KR" altLang="en-US" sz="2400" b="0" smtClean="0">
                <a:latin typeface="굴림체" pitchFamily="49" charset="-127"/>
                <a:ea typeface="굴림체" pitchFamily="49" charset="-127"/>
              </a:rPr>
              <a:t>상품명</a:t>
            </a:r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   ,   COUNT(*)  </a:t>
            </a:r>
            <a:r>
              <a:rPr lang="ko-KR" altLang="en-US" sz="2400" b="0" smtClean="0">
                <a:latin typeface="굴림체" pitchFamily="49" charset="-127"/>
                <a:ea typeface="굴림체" pitchFamily="49" charset="-127"/>
              </a:rPr>
              <a:t>판매횟수</a:t>
            </a:r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FROM     PROD</a:t>
            </a:r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   ,   CART</a:t>
            </a:r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WHERE    PROD.PROD_ID = CART.CART_PROD</a:t>
            </a:r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AND      SUBSTR(CART.CART_NO, 1, 4) = '2005'</a:t>
            </a:r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GROUP BY PROD.PROD_ID</a:t>
            </a:r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   ,   PROD.PROD_NAME</a:t>
            </a:r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HAVING COUNT(*) &gt;= 5;</a:t>
            </a:r>
          </a:p>
          <a:p>
            <a:pPr lvl="1"/>
            <a:endParaRPr lang="en-US" altLang="ko-KR" sz="2400" b="0" smtClean="0">
              <a:latin typeface="굴림체" pitchFamily="49" charset="-127"/>
              <a:ea typeface="굴림체" pitchFamily="49" charset="-127"/>
            </a:endParaRPr>
          </a:p>
          <a:p>
            <a:pPr defTabSz="282575">
              <a:lnSpc>
                <a:spcPct val="70000"/>
              </a:lnSpc>
              <a:defRPr/>
            </a:pPr>
            <a:r>
              <a:rPr lang="en-US" altLang="ko-KR" sz="2000" smtClean="0">
                <a:latin typeface="HY중고딕" pitchFamily="18" charset="-127"/>
                <a:ea typeface="굴림체" pitchFamily="49" charset="-127"/>
              </a:rPr>
              <a:t>--------------------------------------------------------</a:t>
            </a: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lvl="1"/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SELECT  A.PROD_ID   AS "</a:t>
            </a:r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상품코드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 b="0" smtClean="0"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,  A.PROD_NAME AS "</a:t>
            </a:r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상품명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 b="0" smtClean="0"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,  A.PAN_COUNT AS "</a:t>
            </a:r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판매횟수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 b="0" smtClean="0"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FROM (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SELECT   PROD.PROD_ID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    ,   PROD.PROD_NAME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    ,   COUNT(*) AS "PAN_COUNT"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FROM     PROD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    ,   CART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WHERE    PROD.PROD_ID = CART.CART_PROD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AND      SUBSTR(CART.CART_NO, 1, 4) = '2005'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GROUP BY PROD.PROD_ID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    ,   PROD.PROD_NAME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) A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WHERE   A.PAN_COUNT &gt;= 5;</a:t>
            </a:r>
            <a:endParaRPr lang="en-US" altLang="ko-KR" sz="2000" b="0">
              <a:latin typeface="굴림체" pitchFamily="49" charset="-127"/>
              <a:ea typeface="굴림체" pitchFamily="49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554" name="Rectangle 6"/>
          <p:cNvSpPr>
            <a:spLocks noChangeArrowheads="1"/>
          </p:cNvSpPr>
          <p:nvPr/>
        </p:nvSpPr>
        <p:spPr bwMode="blackWhite">
          <a:xfrm>
            <a:off x="1119188" y="600075"/>
            <a:ext cx="6427787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  <a:buFont typeface="Wingdings" pitchFamily="2" charset="2"/>
              <a:buChar char="v"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HAVING</a:t>
            </a: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절  정리</a:t>
            </a:r>
          </a:p>
        </p:txBody>
      </p:sp>
      <p:sp>
        <p:nvSpPr>
          <p:cNvPr id="459784" name="Rectangle 8"/>
          <p:cNvSpPr>
            <a:spLocks noChangeArrowheads="1"/>
          </p:cNvSpPr>
          <p:nvPr/>
        </p:nvSpPr>
        <p:spPr bwMode="blackWhite">
          <a:xfrm>
            <a:off x="1119188" y="1287463"/>
            <a:ext cx="12091987" cy="7856537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4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상품분류가  컴퓨터제품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('P101')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인 상품의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2005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년도 </a:t>
            </a:r>
            <a:r>
              <a:rPr lang="ko-KR" altLang="en-US" sz="2000" err="1">
                <a:latin typeface="HY중고딕" pitchFamily="18" charset="-127"/>
                <a:ea typeface="굴림체" pitchFamily="49" charset="-127"/>
              </a:rPr>
              <a:t>일자별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</a:t>
            </a:r>
          </a:p>
          <a:p>
            <a:pPr defTabSz="282575"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 판매 조회</a:t>
            </a:r>
          </a:p>
          <a:p>
            <a:pPr defTabSz="282575"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(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판매일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판매금액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(5,000,000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초과의 경우만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),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판매수량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)</a:t>
            </a:r>
          </a:p>
          <a:p>
            <a:pPr defTabSz="282575">
              <a:buFont typeface="Wingdings" pitchFamily="2" charset="2"/>
              <a:buNone/>
              <a:defRPr/>
            </a:pPr>
            <a:endParaRPr lang="en-US" altLang="ko-KR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None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- HAVING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을 이용하여 해당 조회</a:t>
            </a:r>
          </a:p>
          <a:p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SELECT   SUBSTR(CART.CART_NO,1,8)                                    AS "</a:t>
            </a:r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판매일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 b="0" smtClean="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,    TO_CHAR(SUM(CART.CART_QTY * PROD.PROD_SALE),'L999,999,999')   AS "</a:t>
            </a:r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판매금액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"</a:t>
            </a:r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 </a:t>
            </a:r>
          </a:p>
          <a:p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,    SUM(CART.CART_QTY)                                            AS "</a:t>
            </a:r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판매수량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 b="0" smtClean="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FROM      PROD</a:t>
            </a:r>
          </a:p>
          <a:p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,    CART</a:t>
            </a:r>
          </a:p>
          <a:p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WHERE     CART.CART_NO LIKE '2005%'</a:t>
            </a:r>
          </a:p>
          <a:p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AND       PROD.PROD_ID = CART.CART_PROD</a:t>
            </a:r>
          </a:p>
          <a:p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AND       PROD.PROD_LGU = 'P101'</a:t>
            </a:r>
          </a:p>
          <a:p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GROUP BY  SUBSTR(CART.CART_NO,1,8)</a:t>
            </a:r>
          </a:p>
          <a:p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HAVING    SUM(CART.CART_QTY * PROD.PROD_SALE) &gt; 5000000</a:t>
            </a:r>
          </a:p>
          <a:p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ORDER BY  SUBSTR(CART.CART_NO,1,8);</a:t>
            </a:r>
            <a:endParaRPr lang="en-US" altLang="ko-KR" sz="2000" b="0"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272470" y="6043617"/>
            <a:ext cx="5591595" cy="270843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000" i="1" smtClean="0">
                <a:latin typeface="굴림체" pitchFamily="49" charset="-127"/>
                <a:ea typeface="굴림체" pitchFamily="49" charset="-127"/>
              </a:rPr>
              <a:t>--</a:t>
            </a:r>
            <a:r>
              <a:rPr lang="ko-KR" altLang="en-US" sz="1000" i="1" smtClean="0">
                <a:latin typeface="굴림체" pitchFamily="49" charset="-127"/>
                <a:ea typeface="굴림체" pitchFamily="49" charset="-127"/>
              </a:rPr>
              <a:t>실전</a:t>
            </a:r>
            <a:r>
              <a:rPr lang="en-US" altLang="ko-KR" sz="1000" i="1" smtClean="0">
                <a:latin typeface="굴림체" pitchFamily="49" charset="-127"/>
                <a:ea typeface="굴림체" pitchFamily="49" charset="-127"/>
              </a:rPr>
              <a:t>!!---</a:t>
            </a:r>
            <a:endParaRPr lang="ko-KR" altLang="en-US" sz="1000" i="1" smtClean="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1000" i="1" smtClean="0">
                <a:latin typeface="굴림체" pitchFamily="49" charset="-127"/>
                <a:ea typeface="굴림체" pitchFamily="49" charset="-127"/>
              </a:rPr>
              <a:t>-- 2005</a:t>
            </a:r>
            <a:r>
              <a:rPr lang="ko-KR" altLang="en-US" sz="1000" i="1" smtClean="0">
                <a:latin typeface="굴림체" pitchFamily="49" charset="-127"/>
                <a:ea typeface="굴림체" pitchFamily="49" charset="-127"/>
              </a:rPr>
              <a:t>년도  회원 직업 별 판매금액을 </a:t>
            </a:r>
            <a:r>
              <a:rPr lang="ko-KR" altLang="en-US" sz="1000" i="1" err="1" smtClean="0">
                <a:latin typeface="굴림체" pitchFamily="49" charset="-127"/>
                <a:ea typeface="굴림체" pitchFamily="49" charset="-127"/>
              </a:rPr>
              <a:t>통계낸</a:t>
            </a:r>
            <a:r>
              <a:rPr lang="ko-KR" altLang="en-US" sz="1000" i="1" smtClean="0">
                <a:latin typeface="굴림체" pitchFamily="49" charset="-127"/>
                <a:ea typeface="굴림체" pitchFamily="49" charset="-127"/>
              </a:rPr>
              <a:t> 후 </a:t>
            </a:r>
            <a:r>
              <a:rPr lang="en-US" altLang="ko-KR" sz="1000" i="1" smtClean="0">
                <a:latin typeface="굴림체" pitchFamily="49" charset="-127"/>
                <a:ea typeface="굴림체" pitchFamily="49" charset="-127"/>
              </a:rPr>
              <a:t>TOP 5</a:t>
            </a:r>
            <a:r>
              <a:rPr lang="ko-KR" altLang="en-US" sz="1000" i="1" smtClean="0">
                <a:latin typeface="굴림체" pitchFamily="49" charset="-127"/>
                <a:ea typeface="굴림체" pitchFamily="49" charset="-127"/>
              </a:rPr>
              <a:t>를 금일 오후 </a:t>
            </a:r>
            <a:r>
              <a:rPr lang="en-US" altLang="ko-KR" sz="1000" i="1" smtClean="0">
                <a:latin typeface="굴림체" pitchFamily="49" charset="-127"/>
                <a:ea typeface="굴림체" pitchFamily="49" charset="-127"/>
              </a:rPr>
              <a:t>15</a:t>
            </a:r>
            <a:r>
              <a:rPr lang="ko-KR" altLang="en-US" sz="1000" i="1" smtClean="0">
                <a:latin typeface="굴림체" pitchFamily="49" charset="-127"/>
                <a:ea typeface="굴림체" pitchFamily="49" charset="-127"/>
              </a:rPr>
              <a:t>시까지 보고하세요</a:t>
            </a:r>
            <a:r>
              <a:rPr lang="en-US" altLang="ko-KR" sz="1000" i="1" smtClean="0">
                <a:latin typeface="굴림체" pitchFamily="49" charset="-127"/>
                <a:ea typeface="굴림체" pitchFamily="49" charset="-127"/>
              </a:rPr>
              <a:t>.</a:t>
            </a:r>
            <a:endParaRPr lang="ko-KR" altLang="en-US" sz="1000" i="1" smtClean="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1000" i="1" smtClean="0">
                <a:latin typeface="굴림체" pitchFamily="49" charset="-127"/>
                <a:ea typeface="굴림체" pitchFamily="49" charset="-127"/>
              </a:rPr>
              <a:t>-- </a:t>
            </a:r>
            <a:r>
              <a:rPr lang="ko-KR" altLang="en-US" sz="1000" i="1" smtClean="0">
                <a:latin typeface="굴림체" pitchFamily="49" charset="-127"/>
                <a:ea typeface="굴림체" pitchFamily="49" charset="-127"/>
              </a:rPr>
              <a:t>단</a:t>
            </a:r>
            <a:r>
              <a:rPr lang="en-US" altLang="ko-KR" sz="1000" i="1" smtClean="0"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1000" i="1" smtClean="0">
                <a:latin typeface="굴림체" pitchFamily="49" charset="-127"/>
                <a:ea typeface="굴림체" pitchFamily="49" charset="-127"/>
              </a:rPr>
              <a:t>지역은 대전으로 한정</a:t>
            </a:r>
            <a:r>
              <a:rPr lang="en-US" altLang="ko-KR" sz="1000" i="1" smtClean="0">
                <a:latin typeface="굴림체" pitchFamily="49" charset="-127"/>
                <a:ea typeface="굴림체" pitchFamily="49" charset="-127"/>
              </a:rPr>
              <a:t>.  </a:t>
            </a:r>
            <a:endParaRPr lang="ko-KR" altLang="en-US" sz="1000" i="1" smtClean="0">
              <a:latin typeface="굴림체" pitchFamily="49" charset="-127"/>
              <a:ea typeface="굴림체" pitchFamily="49" charset="-127"/>
            </a:endParaRPr>
          </a:p>
          <a:p>
            <a:endParaRPr lang="ko-KR" altLang="en-US" sz="1000" smtClean="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1000" smtClean="0">
                <a:latin typeface="굴림체" pitchFamily="49" charset="-127"/>
                <a:ea typeface="굴림체" pitchFamily="49" charset="-127"/>
              </a:rPr>
              <a:t>SELECT   MEM_JOB                 AS "</a:t>
            </a:r>
            <a:r>
              <a:rPr lang="ko-KR" altLang="en-US" sz="1000" smtClean="0">
                <a:latin typeface="굴림체" pitchFamily="49" charset="-127"/>
                <a:ea typeface="굴림체" pitchFamily="49" charset="-127"/>
              </a:rPr>
              <a:t>직업</a:t>
            </a:r>
            <a:r>
              <a:rPr lang="en-US" altLang="ko-KR" sz="1000" smtClean="0">
                <a:latin typeface="굴림체" pitchFamily="49" charset="-127"/>
                <a:ea typeface="굴림체" pitchFamily="49" charset="-127"/>
              </a:rPr>
              <a:t>"</a:t>
            </a:r>
            <a:r>
              <a:rPr lang="ko-KR" altLang="en-US" sz="1000" smtClean="0">
                <a:latin typeface="굴림체" pitchFamily="49" charset="-127"/>
                <a:ea typeface="굴림체" pitchFamily="49" charset="-127"/>
              </a:rPr>
              <a:t> </a:t>
            </a:r>
          </a:p>
          <a:p>
            <a:r>
              <a:rPr lang="en-US" altLang="ko-KR" sz="1000" smtClean="0">
                <a:latin typeface="굴림체" pitchFamily="49" charset="-127"/>
                <a:ea typeface="굴림체" pitchFamily="49" charset="-127"/>
              </a:rPr>
              <a:t>     ,   SUBSTR(CART_NO,1,4)     AS "</a:t>
            </a:r>
            <a:r>
              <a:rPr lang="ko-KR" altLang="en-US" sz="1000" smtClean="0">
                <a:latin typeface="굴림체" pitchFamily="49" charset="-127"/>
                <a:ea typeface="굴림체" pitchFamily="49" charset="-127"/>
              </a:rPr>
              <a:t>연도</a:t>
            </a:r>
            <a:r>
              <a:rPr lang="en-US" altLang="ko-KR" sz="100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1000" smtClean="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1000" smtClean="0">
                <a:latin typeface="굴림체" pitchFamily="49" charset="-127"/>
                <a:ea typeface="굴림체" pitchFamily="49" charset="-127"/>
              </a:rPr>
              <a:t>     ,   SUBSTR(MEM_ADD1,1,2)    AS "</a:t>
            </a:r>
            <a:r>
              <a:rPr lang="ko-KR" altLang="en-US" sz="1000" smtClean="0">
                <a:latin typeface="굴림체" pitchFamily="49" charset="-127"/>
                <a:ea typeface="굴림체" pitchFamily="49" charset="-127"/>
              </a:rPr>
              <a:t>지역</a:t>
            </a:r>
            <a:r>
              <a:rPr lang="en-US" altLang="ko-KR" sz="100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1000" smtClean="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1000" smtClean="0">
                <a:latin typeface="굴림체" pitchFamily="49" charset="-127"/>
                <a:ea typeface="굴림체" pitchFamily="49" charset="-127"/>
              </a:rPr>
              <a:t>     ,   SUM(PROD_SALE*CART_QTY) AS "</a:t>
            </a:r>
            <a:r>
              <a:rPr lang="ko-KR" altLang="en-US" sz="1000" smtClean="0">
                <a:latin typeface="굴림체" pitchFamily="49" charset="-127"/>
                <a:ea typeface="굴림체" pitchFamily="49" charset="-127"/>
              </a:rPr>
              <a:t>판매금액</a:t>
            </a:r>
            <a:r>
              <a:rPr lang="en-US" altLang="ko-KR" sz="100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1000" smtClean="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1000" smtClean="0">
                <a:latin typeface="굴림체" pitchFamily="49" charset="-127"/>
                <a:ea typeface="굴림체" pitchFamily="49" charset="-127"/>
              </a:rPr>
              <a:t>FROM     MEMBER, CART, PROD</a:t>
            </a:r>
          </a:p>
          <a:p>
            <a:r>
              <a:rPr lang="en-US" altLang="ko-KR" sz="1000" smtClean="0">
                <a:latin typeface="굴림체" pitchFamily="49" charset="-127"/>
                <a:ea typeface="굴림체" pitchFamily="49" charset="-127"/>
              </a:rPr>
              <a:t>WHERE    MEM_ID = CART_MEMBER</a:t>
            </a:r>
          </a:p>
          <a:p>
            <a:r>
              <a:rPr lang="en-US" altLang="ko-KR" sz="1000" smtClean="0">
                <a:latin typeface="굴림체" pitchFamily="49" charset="-127"/>
                <a:ea typeface="굴림체" pitchFamily="49" charset="-127"/>
              </a:rPr>
              <a:t>AND      PROD_ID = CART_PROD</a:t>
            </a:r>
          </a:p>
          <a:p>
            <a:r>
              <a:rPr lang="en-US" altLang="ko-KR" sz="1000" smtClean="0">
                <a:latin typeface="굴림체" pitchFamily="49" charset="-127"/>
                <a:ea typeface="굴림체" pitchFamily="49" charset="-127"/>
              </a:rPr>
              <a:t>GROUP BY MEM_JOB</a:t>
            </a:r>
          </a:p>
          <a:p>
            <a:r>
              <a:rPr lang="en-US" altLang="ko-KR" sz="1000" smtClean="0">
                <a:latin typeface="굴림체" pitchFamily="49" charset="-127"/>
                <a:ea typeface="굴림체" pitchFamily="49" charset="-127"/>
              </a:rPr>
              <a:t>     ,   SUBSTR(CART_NO,1,4)</a:t>
            </a:r>
          </a:p>
          <a:p>
            <a:r>
              <a:rPr lang="en-US" altLang="ko-KR" sz="1000" smtClean="0">
                <a:latin typeface="굴림체" pitchFamily="49" charset="-127"/>
                <a:ea typeface="굴림체" pitchFamily="49" charset="-127"/>
              </a:rPr>
              <a:t>     ,   SUBSTR(MEM_ADD1,1,2)</a:t>
            </a:r>
          </a:p>
          <a:p>
            <a:r>
              <a:rPr lang="en-US" altLang="ko-KR" sz="1000" smtClean="0">
                <a:latin typeface="굴림체" pitchFamily="49" charset="-127"/>
                <a:ea typeface="굴림체" pitchFamily="49" charset="-127"/>
              </a:rPr>
              <a:t>HAVING   SUBSTR(CART_NO,1,4) = '2005'</a:t>
            </a:r>
          </a:p>
          <a:p>
            <a:r>
              <a:rPr lang="en-US" altLang="ko-KR" sz="1000" smtClean="0">
                <a:latin typeface="굴림체" pitchFamily="49" charset="-127"/>
                <a:ea typeface="굴림체" pitchFamily="49" charset="-127"/>
              </a:rPr>
              <a:t>AND      SUBSTR(MEM_ADD1,1,2) = '</a:t>
            </a:r>
            <a:r>
              <a:rPr lang="ko-KR" altLang="en-US" sz="1000" smtClean="0">
                <a:latin typeface="굴림체" pitchFamily="49" charset="-127"/>
                <a:ea typeface="굴림체" pitchFamily="49" charset="-127"/>
              </a:rPr>
              <a:t>대전</a:t>
            </a:r>
            <a:r>
              <a:rPr lang="en-US" altLang="ko-KR" sz="1000" smtClean="0">
                <a:latin typeface="굴림체" pitchFamily="49" charset="-127"/>
                <a:ea typeface="굴림체" pitchFamily="49" charset="-127"/>
              </a:rPr>
              <a:t>'</a:t>
            </a:r>
            <a:endParaRPr lang="ko-KR" altLang="en-US" sz="1000" smtClean="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1000" smtClean="0">
                <a:latin typeface="굴림체" pitchFamily="49" charset="-127"/>
                <a:ea typeface="굴림체" pitchFamily="49" charset="-127"/>
              </a:rPr>
              <a:t>ORDER BY SUM(PROD_SALE*CART_QTY) DESC;</a:t>
            </a:r>
            <a:endParaRPr lang="ko-KR" altLang="en-US" sz="1000">
              <a:latin typeface="굴림체" pitchFamily="49" charset="-127"/>
              <a:ea typeface="굴림체" pitchFamily="49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076" name="Rectangle 4"/>
          <p:cNvSpPr>
            <a:spLocks noChangeArrowheads="1"/>
          </p:cNvSpPr>
          <p:nvPr/>
        </p:nvSpPr>
        <p:spPr bwMode="blackWhite">
          <a:xfrm>
            <a:off x="1119188" y="1312863"/>
            <a:ext cx="12091987" cy="8510587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4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2005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년도 판매일자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판매총액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(5,000,000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초과의 경우만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),</a:t>
            </a: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판매수량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(50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초과 의 경우만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), </a:t>
            </a:r>
            <a:r>
              <a:rPr lang="ko-KR" altLang="en-US" sz="2000" smtClean="0">
                <a:latin typeface="HY중고딕" pitchFamily="18" charset="-127"/>
                <a:ea typeface="굴림체" pitchFamily="49" charset="-127"/>
              </a:rPr>
              <a:t>판매횟수를  조회하시오</a:t>
            </a:r>
            <a:r>
              <a:rPr lang="en-US" altLang="ko-KR" sz="2000" smtClean="0">
                <a:latin typeface="HY중고딕" pitchFamily="18" charset="-127"/>
                <a:ea typeface="굴림체" pitchFamily="49" charset="-127"/>
              </a:rPr>
              <a:t>.</a:t>
            </a:r>
          </a:p>
          <a:p>
            <a:pPr defTabSz="282575">
              <a:defRPr/>
            </a:pPr>
            <a:r>
              <a:rPr lang="en-US" altLang="ko-KR" sz="2000" smtClean="0">
                <a:latin typeface="HY중고딕" pitchFamily="18" charset="-127"/>
                <a:ea typeface="굴림체" pitchFamily="49" charset="-127"/>
              </a:rPr>
              <a:t>   </a:t>
            </a:r>
            <a:r>
              <a:rPr lang="ko-KR" altLang="en-US" sz="2000" smtClean="0">
                <a:latin typeface="HY중고딕" pitchFamily="18" charset="-127"/>
                <a:ea typeface="굴림체" pitchFamily="49" charset="-127"/>
              </a:rPr>
              <a:t>단</a:t>
            </a:r>
            <a:r>
              <a:rPr lang="en-US" altLang="ko-KR" sz="2000" smtClean="0"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 smtClean="0">
                <a:latin typeface="HY중고딕" pitchFamily="18" charset="-127"/>
                <a:ea typeface="굴림체" pitchFamily="49" charset="-127"/>
              </a:rPr>
              <a:t>판매회수가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8</a:t>
            </a:r>
            <a:r>
              <a:rPr lang="ko-KR" altLang="en-US" sz="2000" smtClean="0">
                <a:latin typeface="HY중고딕" pitchFamily="18" charset="-127"/>
                <a:ea typeface="굴림체" pitchFamily="49" charset="-127"/>
              </a:rPr>
              <a:t>개 이상인 판매일자만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조회</a:t>
            </a:r>
          </a:p>
          <a:p>
            <a:pPr defTabSz="282575">
              <a:buFont typeface="Wingdings" pitchFamily="2" charset="2"/>
              <a:buNone/>
              <a:defRPr/>
            </a:pPr>
            <a:endParaRPr lang="ko-KR" altLang="en-US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None/>
              <a:defRPr/>
            </a:pP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- HAVING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을 이용하여 해당 조회</a:t>
            </a:r>
          </a:p>
          <a:p>
            <a:endParaRPr lang="ko-KR" altLang="en-US" sz="2000" smtClean="0"/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SELECT   SUBSTR(CART.CART_NO,1,8)            AS "</a:t>
            </a:r>
            <a:r>
              <a:rPr lang="ko-KR" altLang="en-US" sz="2400" b="0" smtClean="0">
                <a:latin typeface="굴림체" pitchFamily="49" charset="-127"/>
                <a:ea typeface="굴림체" pitchFamily="49" charset="-127"/>
              </a:rPr>
              <a:t>판매일</a:t>
            </a:r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"</a:t>
            </a:r>
            <a:r>
              <a:rPr lang="ko-KR" altLang="en-US" sz="2400" b="0" smtClean="0">
                <a:latin typeface="굴림체" pitchFamily="49" charset="-127"/>
                <a:ea typeface="굴림체" pitchFamily="49" charset="-127"/>
              </a:rPr>
              <a:t> </a:t>
            </a:r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   ,   SUM(CART.CART_QTY * PROD.PROD_SALE) AS "</a:t>
            </a:r>
            <a:r>
              <a:rPr lang="ko-KR" altLang="en-US" sz="2400" b="0" smtClean="0">
                <a:latin typeface="굴림체" pitchFamily="49" charset="-127"/>
                <a:ea typeface="굴림체" pitchFamily="49" charset="-127"/>
              </a:rPr>
              <a:t>판매금액</a:t>
            </a:r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400" b="0" smtClean="0"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   ,   SUM(CART.CART_QTY)                  AS "</a:t>
            </a:r>
            <a:r>
              <a:rPr lang="ko-KR" altLang="en-US" sz="2400" b="0" smtClean="0">
                <a:latin typeface="굴림체" pitchFamily="49" charset="-127"/>
                <a:ea typeface="굴림체" pitchFamily="49" charset="-127"/>
              </a:rPr>
              <a:t>판매수량</a:t>
            </a:r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400" b="0" smtClean="0"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   ,   COUNT(*)                            AS "</a:t>
            </a:r>
            <a:r>
              <a:rPr lang="ko-KR" altLang="en-US" sz="2400" b="0" smtClean="0">
                <a:latin typeface="굴림체" pitchFamily="49" charset="-127"/>
                <a:ea typeface="굴림체" pitchFamily="49" charset="-127"/>
              </a:rPr>
              <a:t>판매횟수</a:t>
            </a:r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400" b="0" smtClean="0"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FROM     PROD INNER JOIN CART </a:t>
            </a:r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ON       (PROD.PROD_ID = CART.CART_PROD) </a:t>
            </a:r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WHERE    CART.CART_NO LIKE '2005%'</a:t>
            </a:r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GROUP BY SUBSTR(CART.CART_NO,1,8) </a:t>
            </a:r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HAVING   SUM(CART.CART_QTY * PROD.PROD_SALE) &gt; 5000000</a:t>
            </a:r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AND      SUM(CART.CART_QTY) &gt; 50</a:t>
            </a:r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AND      COUNT(*) &gt;= 8</a:t>
            </a:r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ORDER BY SUBSTR(CART.CART_NO,1,8);</a:t>
            </a:r>
            <a:endParaRPr lang="en-US" altLang="ko-KR" sz="2400" b="0"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280579" name="Rectangle 5"/>
          <p:cNvSpPr>
            <a:spLocks noChangeArrowheads="1"/>
          </p:cNvSpPr>
          <p:nvPr/>
        </p:nvSpPr>
        <p:spPr bwMode="blackWhite">
          <a:xfrm>
            <a:off x="1119188" y="600075"/>
            <a:ext cx="6427787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  <a:buFont typeface="Wingdings" pitchFamily="2" charset="2"/>
              <a:buChar char="v"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HAVING</a:t>
            </a: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절  정리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4"/>
          <p:cNvSpPr>
            <a:spLocks noChangeArrowheads="1"/>
          </p:cNvSpPr>
          <p:nvPr/>
        </p:nvSpPr>
        <p:spPr bwMode="auto">
          <a:xfrm>
            <a:off x="479425" y="1204913"/>
            <a:ext cx="13374688" cy="8232775"/>
          </a:xfrm>
          <a:prstGeom prst="rect">
            <a:avLst/>
          </a:prstGeom>
          <a:noFill/>
          <a:ln w="38100" cmpd="dbl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marL="720725" lvl="1" indent="-263525">
              <a:lnSpc>
                <a:spcPct val="170000"/>
              </a:lnSpc>
              <a:buFont typeface="Wingdings" pitchFamily="2" charset="2"/>
              <a:buBlip>
                <a:blip r:embed="rId2"/>
              </a:buBlip>
            </a:pPr>
            <a:r>
              <a:rPr lang="en-US" altLang="ko-KR" sz="2800">
                <a:solidFill>
                  <a:srgbClr val="333399"/>
                </a:solidFill>
                <a:latin typeface="HY중고딕" pitchFamily="18" charset="-127"/>
                <a:ea typeface="HY중고딕" pitchFamily="18" charset="-127"/>
              </a:rPr>
              <a:t> </a:t>
            </a:r>
            <a:r>
              <a:rPr lang="ko-KR" altLang="en-US" sz="2800">
                <a:solidFill>
                  <a:srgbClr val="333399"/>
                </a:solidFill>
                <a:latin typeface="HY중고딕" pitchFamily="18" charset="-127"/>
                <a:ea typeface="HY중고딕" pitchFamily="18" charset="-127"/>
              </a:rPr>
              <a:t>튜플 </a:t>
            </a:r>
            <a:r>
              <a:rPr lang="en-US" altLang="ko-KR" sz="2800">
                <a:solidFill>
                  <a:srgbClr val="333399"/>
                </a:solidFill>
                <a:latin typeface="HY중고딕" pitchFamily="18" charset="-127"/>
                <a:ea typeface="HY중고딕" pitchFamily="18" charset="-127"/>
              </a:rPr>
              <a:t>(tuple)</a:t>
            </a:r>
          </a:p>
          <a:p>
            <a:pPr marL="720725" lvl="1" indent="-263525">
              <a:lnSpc>
                <a:spcPct val="170000"/>
              </a:lnSpc>
              <a:buFont typeface="Wingdings" pitchFamily="2" charset="2"/>
              <a:buBlip>
                <a:blip r:embed="rId2"/>
              </a:buBlip>
            </a:pPr>
            <a:endParaRPr lang="en-US" altLang="ko-KR" sz="2800">
              <a:latin typeface="HY중고딕" pitchFamily="18" charset="-127"/>
              <a:ea typeface="HY중고딕" pitchFamily="18" charset="-127"/>
            </a:endParaRPr>
          </a:p>
          <a:p>
            <a:pPr marL="1163638" lvl="2" indent="-173038">
              <a:lnSpc>
                <a:spcPct val="170000"/>
              </a:lnSpc>
              <a:buFont typeface="Wingdings" pitchFamily="2" charset="2"/>
              <a:buChar char="§"/>
            </a:pP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개체에 속한 구성원들 개개의 정보를 표현</a:t>
            </a: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(</a:t>
            </a: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레코드</a:t>
            </a: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)</a:t>
            </a:r>
          </a:p>
          <a:p>
            <a:pPr marL="1163638" lvl="2" indent="-173038">
              <a:lnSpc>
                <a:spcPct val="170000"/>
              </a:lnSpc>
              <a:buFont typeface="Wingdings" pitchFamily="2" charset="2"/>
              <a:buNone/>
            </a:pPr>
            <a:r>
              <a:rPr lang="en-US" altLang="ko-KR" sz="2800">
                <a:latin typeface="HY중고딕" pitchFamily="18" charset="-127"/>
                <a:ea typeface="HY중고딕" pitchFamily="18" charset="-127"/>
              </a:rPr>
              <a:t> ⇒ </a:t>
            </a: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예</a:t>
            </a: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) ‘</a:t>
            </a: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학생’은 개체를 나타내는 이름이고 ‘김철수’</a:t>
            </a: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, ‘</a:t>
            </a: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박선하’</a:t>
            </a: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, ‘</a:t>
            </a: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안미희’</a:t>
            </a: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, .. </a:t>
            </a: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등은 ‘학생’ 개체의 구성원</a:t>
            </a:r>
          </a:p>
          <a:p>
            <a:pPr marL="1163638" lvl="2" indent="-173038">
              <a:lnSpc>
                <a:spcPct val="170000"/>
              </a:lnSpc>
              <a:buFont typeface="Wingdings" pitchFamily="2" charset="2"/>
              <a:buChar char="§"/>
            </a:pP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한 릴레이션에 포함된 튜플의 개수는 시간에 따라 변할 수 있으며</a:t>
            </a: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, </a:t>
            </a: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한 릴레이션은 여러 개</a:t>
            </a: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(</a:t>
            </a: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수십</a:t>
            </a: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~</a:t>
            </a: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수십만 개</a:t>
            </a: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)</a:t>
            </a: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의 튜플을 포함할 수 있음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602" name="Rectangle 10"/>
          <p:cNvSpPr>
            <a:spLocks noChangeArrowheads="1"/>
          </p:cNvSpPr>
          <p:nvPr/>
        </p:nvSpPr>
        <p:spPr bwMode="blackWhite">
          <a:xfrm>
            <a:off x="1119188" y="600075"/>
            <a:ext cx="6427787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서브쿼리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(</a:t>
            </a:r>
            <a:r>
              <a:rPr lang="en-US" altLang="ko-KR" sz="2000" err="1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Subquery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)</a:t>
            </a:r>
          </a:p>
        </p:txBody>
      </p:sp>
      <p:sp>
        <p:nvSpPr>
          <p:cNvPr id="460811" name="Rectangle 11"/>
          <p:cNvSpPr>
            <a:spLocks noChangeArrowheads="1"/>
          </p:cNvSpPr>
          <p:nvPr/>
        </p:nvSpPr>
        <p:spPr bwMode="blackWhite">
          <a:xfrm>
            <a:off x="1119188" y="1320800"/>
            <a:ext cx="12091987" cy="6348413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10000"/>
              </a:lnSpc>
              <a:buFont typeface="Wingdings" pitchFamily="2" charset="2"/>
              <a:buChar char="l"/>
              <a:defRPr/>
            </a:pPr>
            <a:r>
              <a:rPr lang="en-US" altLang="ko-KR" sz="2800">
                <a:latin typeface="HY중고딕" pitchFamily="18" charset="-127"/>
                <a:ea typeface="굴림체" pitchFamily="49" charset="-127"/>
              </a:rPr>
              <a:t> SQL </a:t>
            </a:r>
            <a:r>
              <a:rPr lang="ko-KR" altLang="en-US" sz="2800">
                <a:latin typeface="HY중고딕" pitchFamily="18" charset="-127"/>
                <a:ea typeface="굴림체" pitchFamily="49" charset="-127"/>
              </a:rPr>
              <a:t>구문 안에  또 다른 </a:t>
            </a:r>
            <a:r>
              <a:rPr lang="en-US" altLang="ko-KR" sz="2800">
                <a:latin typeface="HY중고딕" pitchFamily="18" charset="-127"/>
                <a:ea typeface="굴림체" pitchFamily="49" charset="-127"/>
              </a:rPr>
              <a:t>Select  </a:t>
            </a:r>
            <a:r>
              <a:rPr lang="ko-KR" altLang="en-US" sz="2800">
                <a:latin typeface="HY중고딕" pitchFamily="18" charset="-127"/>
                <a:ea typeface="굴림체" pitchFamily="49" charset="-127"/>
              </a:rPr>
              <a:t>구문이 있는 것을 말한다</a:t>
            </a:r>
            <a:r>
              <a:rPr lang="en-US" altLang="ko-KR" sz="2800">
                <a:latin typeface="HY중고딕" pitchFamily="18" charset="-127"/>
                <a:ea typeface="굴림체" pitchFamily="49" charset="-127"/>
              </a:rPr>
              <a:t>.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Char char="l"/>
              <a:defRPr/>
            </a:pPr>
            <a:r>
              <a:rPr lang="en-US" altLang="ko-KR" sz="2800"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800" err="1">
                <a:latin typeface="HY중고딕" pitchFamily="18" charset="-127"/>
                <a:ea typeface="굴림체" pitchFamily="49" charset="-127"/>
              </a:rPr>
              <a:t>Subquery</a:t>
            </a:r>
            <a:r>
              <a:rPr lang="en-US" altLang="ko-KR" sz="2800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800">
                <a:latin typeface="HY중고딕" pitchFamily="18" charset="-127"/>
                <a:ea typeface="굴림체" pitchFamily="49" charset="-127"/>
              </a:rPr>
              <a:t>가 없다면 </a:t>
            </a:r>
            <a:r>
              <a:rPr lang="en-US" altLang="ko-KR" sz="2800">
                <a:latin typeface="HY중고딕" pitchFamily="18" charset="-127"/>
                <a:ea typeface="굴림체" pitchFamily="49" charset="-127"/>
              </a:rPr>
              <a:t>SQL</a:t>
            </a:r>
            <a:r>
              <a:rPr lang="ko-KR" altLang="en-US" sz="2800">
                <a:latin typeface="HY중고딕" pitchFamily="18" charset="-127"/>
                <a:ea typeface="굴림체" pitchFamily="49" charset="-127"/>
              </a:rPr>
              <a:t>구문은 너무 많은 </a:t>
            </a:r>
            <a:r>
              <a:rPr lang="en-US" altLang="ko-KR" sz="2800">
                <a:latin typeface="HY중고딕" pitchFamily="18" charset="-127"/>
                <a:ea typeface="굴림체" pitchFamily="49" charset="-127"/>
              </a:rPr>
              <a:t>Join</a:t>
            </a:r>
            <a:r>
              <a:rPr lang="ko-KR" altLang="en-US" sz="2800">
                <a:latin typeface="HY중고딕" pitchFamily="18" charset="-127"/>
                <a:ea typeface="굴림체" pitchFamily="49" charset="-127"/>
              </a:rPr>
              <a:t>을 해야 하거나 </a:t>
            </a:r>
            <a:br>
              <a:rPr lang="ko-KR" altLang="en-US" sz="2800">
                <a:latin typeface="HY중고딕" pitchFamily="18" charset="-127"/>
                <a:ea typeface="굴림체" pitchFamily="49" charset="-127"/>
              </a:rPr>
            </a:br>
            <a:r>
              <a:rPr lang="ko-KR" altLang="en-US" sz="2800">
                <a:latin typeface="HY중고딕" pitchFamily="18" charset="-127"/>
                <a:ea typeface="굴림체" pitchFamily="49" charset="-127"/>
              </a:rPr>
              <a:t>   구문이 복잡해진다</a:t>
            </a:r>
            <a:r>
              <a:rPr lang="en-US" altLang="ko-KR" sz="2800">
                <a:latin typeface="HY중고딕" pitchFamily="18" charset="-127"/>
                <a:ea typeface="굴림체" pitchFamily="49" charset="-127"/>
              </a:rPr>
              <a:t>.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Char char="l"/>
              <a:defRPr/>
            </a:pPr>
            <a:r>
              <a:rPr lang="en-US" altLang="ko-KR" sz="2800"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800" err="1">
                <a:latin typeface="HY중고딕" pitchFamily="18" charset="-127"/>
                <a:ea typeface="굴림체" pitchFamily="49" charset="-127"/>
              </a:rPr>
              <a:t>Subquery</a:t>
            </a:r>
            <a:r>
              <a:rPr lang="en-US" altLang="ko-KR" sz="2800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800">
                <a:latin typeface="HY중고딕" pitchFamily="18" charset="-127"/>
                <a:ea typeface="굴림체" pitchFamily="49" charset="-127"/>
              </a:rPr>
              <a:t>는 괄호로 묶는다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Char char="l"/>
              <a:defRPr/>
            </a:pPr>
            <a:r>
              <a:rPr lang="ko-KR" altLang="en-US" sz="2800">
                <a:latin typeface="HY중고딕" pitchFamily="18" charset="-127"/>
                <a:ea typeface="굴림체" pitchFamily="49" charset="-127"/>
              </a:rPr>
              <a:t> 연산자와 사용할 경우 오른쪽에 배치한다</a:t>
            </a:r>
            <a:r>
              <a:rPr lang="en-US" altLang="ko-KR" sz="2800">
                <a:latin typeface="HY중고딕" pitchFamily="18" charset="-127"/>
                <a:ea typeface="굴림체" pitchFamily="49" charset="-127"/>
              </a:rPr>
              <a:t>.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Char char="l"/>
              <a:defRPr/>
            </a:pPr>
            <a:r>
              <a:rPr lang="en-US" altLang="ko-KR" sz="2800">
                <a:latin typeface="HY중고딕" pitchFamily="18" charset="-127"/>
                <a:ea typeface="굴림체" pitchFamily="49" charset="-127"/>
              </a:rPr>
              <a:t> FROM </a:t>
            </a:r>
            <a:r>
              <a:rPr lang="ko-KR" altLang="en-US" sz="2800">
                <a:latin typeface="HY중고딕" pitchFamily="18" charset="-127"/>
                <a:ea typeface="굴림체" pitchFamily="49" charset="-127"/>
              </a:rPr>
              <a:t>절에 사용하는 경우 </a:t>
            </a:r>
            <a:r>
              <a:rPr lang="en-US" altLang="ko-KR" sz="2800">
                <a:latin typeface="HY중고딕" pitchFamily="18" charset="-127"/>
                <a:ea typeface="굴림체" pitchFamily="49" charset="-127"/>
              </a:rPr>
              <a:t>View</a:t>
            </a:r>
            <a:r>
              <a:rPr lang="ko-KR" altLang="en-US" sz="2800">
                <a:latin typeface="HY중고딕" pitchFamily="18" charset="-127"/>
                <a:ea typeface="굴림체" pitchFamily="49" charset="-127"/>
              </a:rPr>
              <a:t>와 같이 독립된 테이블처럼 활용되어</a:t>
            </a:r>
            <a:br>
              <a:rPr lang="ko-KR" altLang="en-US" sz="2800">
                <a:latin typeface="HY중고딕" pitchFamily="18" charset="-127"/>
                <a:ea typeface="굴림체" pitchFamily="49" charset="-127"/>
              </a:rPr>
            </a:br>
            <a:r>
              <a:rPr lang="ko-KR" altLang="en-US" sz="2800">
                <a:latin typeface="HY중고딕" pitchFamily="18" charset="-127"/>
                <a:ea typeface="굴림체" pitchFamily="49" charset="-127"/>
              </a:rPr>
              <a:t>   </a:t>
            </a:r>
            <a:r>
              <a:rPr lang="en-US" altLang="ko-KR" sz="2800">
                <a:latin typeface="HY중고딕" pitchFamily="18" charset="-127"/>
                <a:ea typeface="굴림체" pitchFamily="49" charset="-127"/>
              </a:rPr>
              <a:t>inline view </a:t>
            </a:r>
            <a:r>
              <a:rPr lang="ko-KR" altLang="en-US" sz="2800">
                <a:latin typeface="HY중고딕" pitchFamily="18" charset="-127"/>
                <a:ea typeface="굴림체" pitchFamily="49" charset="-127"/>
              </a:rPr>
              <a:t>라고 부른다</a:t>
            </a:r>
            <a:r>
              <a:rPr lang="en-US" altLang="ko-KR" sz="2800">
                <a:latin typeface="HY중고딕" pitchFamily="18" charset="-127"/>
                <a:ea typeface="굴림체" pitchFamily="49" charset="-127"/>
              </a:rPr>
              <a:t>.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Char char="l"/>
              <a:defRPr/>
            </a:pPr>
            <a:r>
              <a:rPr lang="en-US" altLang="ko-KR" sz="2800">
                <a:latin typeface="HY중고딕" pitchFamily="18" charset="-127"/>
                <a:ea typeface="굴림체" pitchFamily="49" charset="-127"/>
              </a:rPr>
              <a:t> Main query </a:t>
            </a:r>
            <a:r>
              <a:rPr lang="ko-KR" altLang="en-US" sz="2800">
                <a:latin typeface="HY중고딕" pitchFamily="18" charset="-127"/>
                <a:ea typeface="굴림체" pitchFamily="49" charset="-127"/>
              </a:rPr>
              <a:t>와 </a:t>
            </a:r>
            <a:r>
              <a:rPr lang="en-US" altLang="ko-KR" sz="2800">
                <a:latin typeface="HY중고딕" pitchFamily="18" charset="-127"/>
                <a:ea typeface="굴림체" pitchFamily="49" charset="-127"/>
              </a:rPr>
              <a:t>Sub query </a:t>
            </a:r>
            <a:r>
              <a:rPr lang="ko-KR" altLang="en-US" sz="2800">
                <a:latin typeface="HY중고딕" pitchFamily="18" charset="-127"/>
                <a:ea typeface="굴림체" pitchFamily="49" charset="-127"/>
              </a:rPr>
              <a:t>사이의 </a:t>
            </a:r>
            <a:r>
              <a:rPr lang="ko-KR" altLang="en-US" sz="2800" err="1">
                <a:latin typeface="HY중고딕" pitchFamily="18" charset="-127"/>
                <a:ea typeface="굴림체" pitchFamily="49" charset="-127"/>
              </a:rPr>
              <a:t>참조성</a:t>
            </a:r>
            <a:r>
              <a:rPr lang="ko-KR" altLang="en-US" sz="2800">
                <a:latin typeface="HY중고딕" pitchFamily="18" charset="-127"/>
                <a:ea typeface="굴림체" pitchFamily="49" charset="-127"/>
              </a:rPr>
              <a:t> 여부에 따라 </a:t>
            </a:r>
            <a:br>
              <a:rPr lang="ko-KR" altLang="en-US" sz="2800">
                <a:latin typeface="HY중고딕" pitchFamily="18" charset="-127"/>
                <a:ea typeface="굴림체" pitchFamily="49" charset="-127"/>
              </a:rPr>
            </a:br>
            <a:r>
              <a:rPr lang="ko-KR" altLang="en-US" sz="2800">
                <a:latin typeface="HY중고딕" pitchFamily="18" charset="-127"/>
                <a:ea typeface="굴림체" pitchFamily="49" charset="-127"/>
              </a:rPr>
              <a:t>   연관</a:t>
            </a:r>
            <a:r>
              <a:rPr lang="en-US" altLang="ko-KR" sz="2800">
                <a:latin typeface="HY중고딕" pitchFamily="18" charset="-127"/>
                <a:ea typeface="굴림체" pitchFamily="49" charset="-127"/>
              </a:rPr>
              <a:t>(Correlated) </a:t>
            </a:r>
            <a:r>
              <a:rPr lang="ko-KR" altLang="en-US" sz="2800">
                <a:latin typeface="HY중고딕" pitchFamily="18" charset="-127"/>
                <a:ea typeface="굴림체" pitchFamily="49" charset="-127"/>
              </a:rPr>
              <a:t>또는 </a:t>
            </a:r>
            <a:r>
              <a:rPr lang="ko-KR" altLang="en-US" sz="2800" err="1">
                <a:latin typeface="HY중고딕" pitchFamily="18" charset="-127"/>
                <a:ea typeface="굴림체" pitchFamily="49" charset="-127"/>
              </a:rPr>
              <a:t>비연관</a:t>
            </a:r>
            <a:r>
              <a:rPr lang="ko-KR" altLang="en-US" sz="2800"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800">
                <a:latin typeface="HY중고딕" pitchFamily="18" charset="-127"/>
                <a:ea typeface="굴림체" pitchFamily="49" charset="-127"/>
              </a:rPr>
              <a:t>(</a:t>
            </a:r>
            <a:r>
              <a:rPr lang="en-US" altLang="ko-KR" sz="2800" err="1">
                <a:latin typeface="HY중고딕" pitchFamily="18" charset="-127"/>
                <a:ea typeface="굴림체" pitchFamily="49" charset="-127"/>
              </a:rPr>
              <a:t>Noncorrelated</a:t>
            </a:r>
            <a:r>
              <a:rPr lang="en-US" altLang="ko-KR" sz="2800">
                <a:latin typeface="HY중고딕" pitchFamily="18" charset="-127"/>
                <a:ea typeface="굴림체" pitchFamily="49" charset="-127"/>
              </a:rPr>
              <a:t>) </a:t>
            </a:r>
            <a:r>
              <a:rPr lang="ko-KR" altLang="en-US" sz="2800">
                <a:latin typeface="HY중고딕" pitchFamily="18" charset="-127"/>
                <a:ea typeface="굴림체" pitchFamily="49" charset="-127"/>
              </a:rPr>
              <a:t>서브쿼리로 구분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Char char="l"/>
              <a:defRPr/>
            </a:pPr>
            <a:r>
              <a:rPr lang="ko-KR" altLang="en-US" sz="2800">
                <a:latin typeface="HY중고딕" pitchFamily="18" charset="-127"/>
                <a:ea typeface="굴림체" pitchFamily="49" charset="-127"/>
              </a:rPr>
              <a:t> 반환하는 행의 수</a:t>
            </a:r>
            <a:r>
              <a:rPr lang="en-US" altLang="ko-KR" sz="2800"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800" err="1">
                <a:latin typeface="HY중고딕" pitchFamily="18" charset="-127"/>
                <a:ea typeface="굴림체" pitchFamily="49" charset="-127"/>
              </a:rPr>
              <a:t>컬럼수에</a:t>
            </a:r>
            <a:r>
              <a:rPr lang="ko-KR" altLang="en-US" sz="2800">
                <a:latin typeface="HY중고딕" pitchFamily="18" charset="-127"/>
                <a:ea typeface="굴림체" pitchFamily="49" charset="-127"/>
              </a:rPr>
              <a:t> 따라 </a:t>
            </a:r>
            <a:r>
              <a:rPr lang="ko-KR" altLang="en-US" sz="2800" err="1">
                <a:latin typeface="HY중고딕" pitchFamily="18" charset="-127"/>
                <a:ea typeface="굴림체" pitchFamily="49" charset="-127"/>
              </a:rPr>
              <a:t>단일행</a:t>
            </a:r>
            <a:r>
              <a:rPr lang="en-US" altLang="ko-KR" sz="2800">
                <a:latin typeface="HY중고딕" pitchFamily="18" charset="-127"/>
                <a:ea typeface="굴림체" pitchFamily="49" charset="-127"/>
              </a:rPr>
              <a:t>/</a:t>
            </a:r>
            <a:r>
              <a:rPr lang="ko-KR" altLang="en-US" sz="2800" err="1">
                <a:latin typeface="HY중고딕" pitchFamily="18" charset="-127"/>
                <a:ea typeface="굴림체" pitchFamily="49" charset="-127"/>
              </a:rPr>
              <a:t>다중행</a:t>
            </a:r>
            <a:r>
              <a:rPr lang="en-US" altLang="ko-KR" sz="2800"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800" err="1">
                <a:latin typeface="HY중고딕" pitchFamily="18" charset="-127"/>
                <a:ea typeface="굴림체" pitchFamily="49" charset="-127"/>
              </a:rPr>
              <a:t>단일컬럼</a:t>
            </a:r>
            <a:r>
              <a:rPr lang="en-US" altLang="ko-KR" sz="2800">
                <a:latin typeface="HY중고딕" pitchFamily="18" charset="-127"/>
                <a:ea typeface="굴림체" pitchFamily="49" charset="-127"/>
              </a:rPr>
              <a:t>/</a:t>
            </a:r>
            <a:r>
              <a:rPr lang="ko-KR" altLang="en-US" sz="2800" err="1">
                <a:latin typeface="HY중고딕" pitchFamily="18" charset="-127"/>
                <a:ea typeface="굴림체" pitchFamily="49" charset="-127"/>
              </a:rPr>
              <a:t>다중컬럼</a:t>
            </a:r>
            <a:r>
              <a:rPr lang="ko-KR" altLang="en-US" sz="2800">
                <a:latin typeface="HY중고딕" pitchFamily="18" charset="-127"/>
                <a:ea typeface="굴림체" pitchFamily="49" charset="-127"/>
              </a:rPr>
              <a:t/>
            </a:r>
            <a:br>
              <a:rPr lang="ko-KR" altLang="en-US" sz="2800">
                <a:latin typeface="HY중고딕" pitchFamily="18" charset="-127"/>
                <a:ea typeface="굴림체" pitchFamily="49" charset="-127"/>
              </a:rPr>
            </a:br>
            <a:r>
              <a:rPr lang="ko-KR" altLang="en-US" sz="2800">
                <a:latin typeface="HY중고딕" pitchFamily="18" charset="-127"/>
                <a:ea typeface="굴림체" pitchFamily="49" charset="-127"/>
              </a:rPr>
              <a:t>   </a:t>
            </a:r>
            <a:r>
              <a:rPr lang="ko-KR" altLang="en-US" sz="2800" err="1">
                <a:latin typeface="HY중고딕" pitchFamily="18" charset="-127"/>
                <a:ea typeface="굴림체" pitchFamily="49" charset="-127"/>
              </a:rPr>
              <a:t>으로</a:t>
            </a:r>
            <a:r>
              <a:rPr lang="ko-KR" altLang="en-US" sz="2800">
                <a:latin typeface="HY중고딕" pitchFamily="18" charset="-127"/>
                <a:ea typeface="굴림체" pitchFamily="49" charset="-127"/>
              </a:rPr>
              <a:t> 구분하며 대체적으로 연산자의 특성을 이해하면 쉽다</a:t>
            </a:r>
            <a:r>
              <a:rPr lang="en-US" altLang="ko-KR" sz="2800">
                <a:latin typeface="HY중고딕" pitchFamily="18" charset="-127"/>
                <a:ea typeface="굴림체" pitchFamily="49" charset="-127"/>
              </a:rPr>
              <a:t>.</a:t>
            </a:r>
            <a:endParaRPr lang="en-US" altLang="ko-KR" sz="28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2" name="포인트가 5개인 별 1"/>
          <p:cNvSpPr/>
          <p:nvPr/>
        </p:nvSpPr>
        <p:spPr bwMode="auto">
          <a:xfrm>
            <a:off x="1119188" y="4392563"/>
            <a:ext cx="432048" cy="432048"/>
          </a:xfrm>
          <a:prstGeom prst="star5">
            <a:avLst/>
          </a:prstGeom>
          <a:solidFill>
            <a:srgbClr val="FF0066"/>
          </a:solidFill>
          <a:ln>
            <a:solidFill>
              <a:srgbClr val="FF0066"/>
            </a:solidFill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휴먼둥근고딕" pitchFamily="2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슬라이드 번호 개체 틀 3"/>
          <p:cNvSpPr>
            <a:spLocks noGrp="1"/>
          </p:cNvSpPr>
          <p:nvPr>
            <p:ph type="sldNum" sz="quarter" idx="4294967295"/>
          </p:nvPr>
        </p:nvSpPr>
        <p:spPr>
          <a:xfrm>
            <a:off x="11401425" y="10321290"/>
            <a:ext cx="3000375" cy="720090"/>
          </a:xfrm>
          <a:prstGeom prst="rect">
            <a:avLst/>
          </a:prstGeom>
        </p:spPr>
        <p:txBody>
          <a:bodyPr lIns="144018" tIns="72009" rIns="144018" bIns="72009"/>
          <a:lstStyle/>
          <a:p>
            <a:fld id="{DDBFB158-8CAF-4450-8525-F22C857C9093}" type="slidenum">
              <a:rPr lang="en-US" altLang="ko-KR"/>
              <a:pPr/>
              <a:t>281</a:t>
            </a:fld>
            <a:endParaRPr lang="en-US" altLang="ko-KR"/>
          </a:p>
        </p:txBody>
      </p:sp>
      <p:sp>
        <p:nvSpPr>
          <p:cNvPr id="116738" name="Text Box 2"/>
          <p:cNvSpPr txBox="1">
            <a:spLocks noChangeArrowheads="1"/>
          </p:cNvSpPr>
          <p:nvPr/>
        </p:nvSpPr>
        <p:spPr bwMode="auto">
          <a:xfrm>
            <a:off x="300037" y="97513"/>
            <a:ext cx="2797945" cy="4224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144018" tIns="72009" rIns="144018" bIns="72009">
            <a:spAutoFit/>
          </a:bodyPr>
          <a:lstStyle/>
          <a:p>
            <a:r>
              <a:rPr lang="en-US" altLang="ko-KR" b="1"/>
              <a:t> 7. </a:t>
            </a:r>
            <a:r>
              <a:rPr lang="ko-KR" altLang="en-US" b="1"/>
              <a:t>서브쿼리</a:t>
            </a:r>
            <a:r>
              <a:rPr lang="en-US" altLang="ko-KR" b="1"/>
              <a:t>(Subquery) </a:t>
            </a:r>
          </a:p>
        </p:txBody>
      </p:sp>
      <p:sp>
        <p:nvSpPr>
          <p:cNvPr id="116739" name="Text Box 3"/>
          <p:cNvSpPr txBox="1">
            <a:spLocks noChangeArrowheads="1"/>
          </p:cNvSpPr>
          <p:nvPr/>
        </p:nvSpPr>
        <p:spPr bwMode="auto">
          <a:xfrm>
            <a:off x="540068" y="720090"/>
            <a:ext cx="4049891" cy="4839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144018" tIns="72009" rIns="144018" bIns="72009">
            <a:spAutoFit/>
          </a:bodyPr>
          <a:lstStyle/>
          <a:p>
            <a:r>
              <a:rPr lang="en-US" altLang="ko-KR" sz="2200"/>
              <a:t> 7.1 </a:t>
            </a:r>
            <a:r>
              <a:rPr lang="ko-KR" altLang="en-US" sz="2200"/>
              <a:t>서브쿼리</a:t>
            </a:r>
            <a:r>
              <a:rPr lang="en-US" altLang="ko-KR" sz="2200"/>
              <a:t>(</a:t>
            </a:r>
            <a:r>
              <a:rPr lang="en-US" altLang="ko-KR" sz="2200" err="1"/>
              <a:t>Subquery</a:t>
            </a:r>
            <a:r>
              <a:rPr lang="en-US" altLang="ko-KR" sz="2200"/>
              <a:t>)</a:t>
            </a:r>
            <a:r>
              <a:rPr lang="ko-KR" altLang="en-US" sz="2200"/>
              <a:t>란 </a:t>
            </a:r>
            <a:r>
              <a:rPr lang="en-US" altLang="ko-KR" sz="2200"/>
              <a:t>? </a:t>
            </a:r>
          </a:p>
        </p:txBody>
      </p:sp>
      <p:sp>
        <p:nvSpPr>
          <p:cNvPr id="116742" name="Text Box 6"/>
          <p:cNvSpPr txBox="1">
            <a:spLocks noChangeArrowheads="1"/>
          </p:cNvSpPr>
          <p:nvPr/>
        </p:nvSpPr>
        <p:spPr bwMode="auto">
          <a:xfrm>
            <a:off x="480061" y="4560570"/>
            <a:ext cx="2092624" cy="483979"/>
          </a:xfrm>
          <a:prstGeom prst="rect">
            <a:avLst/>
          </a:prstGeom>
          <a:solidFill>
            <a:srgbClr val="F6F9FC"/>
          </a:solidFill>
          <a:ln w="9525">
            <a:noFill/>
            <a:miter lim="800000"/>
            <a:headEnd/>
            <a:tailEnd/>
          </a:ln>
          <a:effectLst>
            <a:prstShdw prst="shdw17" dist="17961" dir="2700000">
              <a:srgbClr val="F6F9FC">
                <a:gamma/>
                <a:shade val="60000"/>
                <a:invGamma/>
              </a:srgbClr>
            </a:prstShdw>
          </a:effectLst>
        </p:spPr>
        <p:txBody>
          <a:bodyPr wrap="none" lIns="144018" tIns="72009" rIns="144018" bIns="72009">
            <a:spAutoFit/>
          </a:bodyPr>
          <a:lstStyle/>
          <a:p>
            <a:r>
              <a:rPr lang="en-US" altLang="ko-KR" sz="2200">
                <a:solidFill>
                  <a:srgbClr val="003399"/>
                </a:solidFill>
              </a:rPr>
              <a:t>☞ Guidelines</a:t>
            </a:r>
          </a:p>
        </p:txBody>
      </p:sp>
      <p:sp>
        <p:nvSpPr>
          <p:cNvPr id="116743" name="Rectangle 7"/>
          <p:cNvSpPr>
            <a:spLocks noChangeArrowheads="1"/>
          </p:cNvSpPr>
          <p:nvPr/>
        </p:nvSpPr>
        <p:spPr bwMode="auto">
          <a:xfrm>
            <a:off x="480060" y="5160645"/>
            <a:ext cx="13561695" cy="1320165"/>
          </a:xfrm>
          <a:prstGeom prst="rect">
            <a:avLst/>
          </a:prstGeom>
          <a:noFill/>
          <a:ln w="9525">
            <a:solidFill>
              <a:schemeClr val="tx1"/>
            </a:solidFill>
            <a:prstDash val="sysDot"/>
            <a:miter lim="800000"/>
            <a:headEnd/>
            <a:tailEnd/>
          </a:ln>
          <a:effectLst/>
        </p:spPr>
        <p:txBody>
          <a:bodyPr wrap="none" lIns="144018" tIns="72009" rIns="144018" bIns="72009"/>
          <a:lstStyle/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◈ SUBQUERY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는 괄호로 묶어야 합니다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.   ◈ SUBQUERY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는 연산자의 오른쪽에 나타나야 합니다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.</a:t>
            </a:r>
          </a:p>
          <a:p>
            <a:endParaRPr lang="en-US" altLang="ko-KR" sz="190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◈ 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두 종류의 비교 연산자들이 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SUBQUERY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에 사용 됩니다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.</a:t>
            </a: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   - 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단일 행 연산자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(=,&gt;, &gt;=, &lt;, &lt;=, &lt;&gt;, !=)     - 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복수 행 연산자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(IN, NOT IN, ANY, ALL, EXISTS)</a:t>
            </a:r>
          </a:p>
          <a:p>
            <a:endParaRPr lang="en-US" altLang="ko-KR" sz="1900"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116744" name="Text Box 8"/>
          <p:cNvSpPr txBox="1">
            <a:spLocks noChangeArrowheads="1"/>
          </p:cNvSpPr>
          <p:nvPr/>
        </p:nvSpPr>
        <p:spPr bwMode="auto">
          <a:xfrm>
            <a:off x="480061" y="6720840"/>
            <a:ext cx="2092624" cy="483979"/>
          </a:xfrm>
          <a:prstGeom prst="rect">
            <a:avLst/>
          </a:prstGeom>
          <a:solidFill>
            <a:srgbClr val="F6F9FC"/>
          </a:solidFill>
          <a:ln w="9525">
            <a:noFill/>
            <a:miter lim="800000"/>
            <a:headEnd/>
            <a:tailEnd/>
          </a:ln>
          <a:effectLst>
            <a:prstShdw prst="shdw17" dist="17961" dir="2700000">
              <a:srgbClr val="F6F9FC">
                <a:gamma/>
                <a:shade val="60000"/>
                <a:invGamma/>
              </a:srgbClr>
            </a:prstShdw>
          </a:effectLst>
        </p:spPr>
        <p:txBody>
          <a:bodyPr wrap="none" lIns="144018" tIns="72009" rIns="144018" bIns="72009">
            <a:spAutoFit/>
          </a:bodyPr>
          <a:lstStyle/>
          <a:p>
            <a:r>
              <a:rPr lang="en-US" altLang="ko-KR" sz="2200">
                <a:solidFill>
                  <a:srgbClr val="003399"/>
                </a:solidFill>
              </a:rPr>
              <a:t>☞ Guidelines</a:t>
            </a:r>
          </a:p>
        </p:txBody>
      </p:sp>
      <p:sp>
        <p:nvSpPr>
          <p:cNvPr id="116745" name="Rectangle 9"/>
          <p:cNvSpPr>
            <a:spLocks noChangeArrowheads="1"/>
          </p:cNvSpPr>
          <p:nvPr/>
        </p:nvSpPr>
        <p:spPr bwMode="auto">
          <a:xfrm>
            <a:off x="480060" y="7320915"/>
            <a:ext cx="13561695" cy="2760345"/>
          </a:xfrm>
          <a:prstGeom prst="rect">
            <a:avLst/>
          </a:prstGeom>
          <a:noFill/>
          <a:ln w="9525">
            <a:solidFill>
              <a:schemeClr val="tx1"/>
            </a:solidFill>
            <a:prstDash val="sysDot"/>
            <a:miter lim="800000"/>
            <a:headEnd/>
            <a:tailEnd/>
          </a:ln>
          <a:effectLst/>
        </p:spPr>
        <p:txBody>
          <a:bodyPr wrap="none" lIns="144018" tIns="72009" rIns="144018" bIns="72009"/>
          <a:lstStyle/>
          <a:p>
            <a:r>
              <a:rPr lang="en-US" altLang="ko-KR" sz="1900">
                <a:solidFill>
                  <a:srgbClr val="000000"/>
                </a:solidFill>
                <a:latin typeface="굴림체" pitchFamily="49" charset="-127"/>
                <a:ea typeface="굴림체" pitchFamily="49" charset="-127"/>
              </a:rPr>
              <a:t> ◈ </a:t>
            </a:r>
            <a:r>
              <a:rPr lang="ko-KR" altLang="en-US" sz="1900" u="sng">
                <a:solidFill>
                  <a:srgbClr val="800080"/>
                </a:solidFill>
                <a:latin typeface="굴림체" pitchFamily="49" charset="-127"/>
                <a:ea typeface="굴림체" pitchFamily="49" charset="-127"/>
              </a:rPr>
              <a:t>단일 행</a:t>
            </a:r>
            <a:r>
              <a:rPr lang="en-US" altLang="ko-KR" sz="1900" u="sng">
                <a:solidFill>
                  <a:srgbClr val="800080"/>
                </a:solidFill>
                <a:latin typeface="굴림체" pitchFamily="49" charset="-127"/>
                <a:ea typeface="굴림체" pitchFamily="49" charset="-127"/>
              </a:rPr>
              <a:t>(Sing-Row) </a:t>
            </a:r>
            <a:r>
              <a:rPr lang="ko-KR" altLang="en-US" sz="1900" u="sng">
                <a:solidFill>
                  <a:srgbClr val="800080"/>
                </a:solidFill>
                <a:latin typeface="굴림체" pitchFamily="49" charset="-127"/>
                <a:ea typeface="굴림체" pitchFamily="49" charset="-127"/>
              </a:rPr>
              <a:t>서브쿼리</a:t>
            </a:r>
            <a:r>
              <a:rPr lang="ko-KR" altLang="en-US" sz="1900">
                <a:solidFill>
                  <a:srgbClr val="000000"/>
                </a:solidFill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z="1900">
                <a:solidFill>
                  <a:srgbClr val="000000"/>
                </a:solidFill>
                <a:latin typeface="굴림체" pitchFamily="49" charset="-127"/>
                <a:ea typeface="굴림체" pitchFamily="49" charset="-127"/>
              </a:rPr>
              <a:t>: SELECT</a:t>
            </a:r>
            <a:r>
              <a:rPr lang="ko-KR" altLang="en-US" sz="1900">
                <a:solidFill>
                  <a:srgbClr val="000000"/>
                </a:solidFill>
                <a:latin typeface="굴림체" pitchFamily="49" charset="-127"/>
                <a:ea typeface="굴림체" pitchFamily="49" charset="-127"/>
              </a:rPr>
              <a:t>문장으로부터 오직 하나의 행만을 검색하는 질의입니다 </a:t>
            </a:r>
            <a:br>
              <a:rPr lang="ko-KR" altLang="en-US" sz="1900">
                <a:solidFill>
                  <a:srgbClr val="000000"/>
                </a:solidFill>
                <a:latin typeface="굴림체" pitchFamily="49" charset="-127"/>
                <a:ea typeface="굴림체" pitchFamily="49" charset="-127"/>
              </a:rPr>
            </a:br>
            <a:endParaRPr lang="ko-KR" altLang="en-US" sz="1900">
              <a:solidFill>
                <a:srgbClr val="000000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ko-KR" altLang="en-US" sz="1900">
                <a:solidFill>
                  <a:srgbClr val="000000"/>
                </a:solidFill>
                <a:latin typeface="굴림체" pitchFamily="49" charset="-127"/>
                <a:ea typeface="굴림체" pitchFamily="49" charset="-127"/>
              </a:rPr>
              <a:t> ◈ </a:t>
            </a:r>
            <a:r>
              <a:rPr lang="ko-KR" altLang="en-US" sz="1900" u="sng">
                <a:solidFill>
                  <a:srgbClr val="800080"/>
                </a:solidFill>
                <a:latin typeface="굴림체" pitchFamily="49" charset="-127"/>
                <a:ea typeface="굴림체" pitchFamily="49" charset="-127"/>
              </a:rPr>
              <a:t>다중 행</a:t>
            </a:r>
            <a:r>
              <a:rPr lang="en-US" altLang="ko-KR" sz="1900" u="sng">
                <a:solidFill>
                  <a:srgbClr val="800080"/>
                </a:solidFill>
                <a:latin typeface="굴림체" pitchFamily="49" charset="-127"/>
                <a:ea typeface="굴림체" pitchFamily="49" charset="-127"/>
              </a:rPr>
              <a:t>(Multiple-Row) </a:t>
            </a:r>
            <a:r>
              <a:rPr lang="ko-KR" altLang="en-US" sz="1900" u="sng">
                <a:solidFill>
                  <a:srgbClr val="800080"/>
                </a:solidFill>
                <a:latin typeface="굴림체" pitchFamily="49" charset="-127"/>
                <a:ea typeface="굴림체" pitchFamily="49" charset="-127"/>
              </a:rPr>
              <a:t>서브쿼리</a:t>
            </a:r>
            <a:r>
              <a:rPr lang="ko-KR" altLang="en-US" sz="1900">
                <a:solidFill>
                  <a:srgbClr val="000000"/>
                </a:solidFill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z="1900">
                <a:solidFill>
                  <a:srgbClr val="000000"/>
                </a:solidFill>
                <a:latin typeface="굴림체" pitchFamily="49" charset="-127"/>
                <a:ea typeface="굴림체" pitchFamily="49" charset="-127"/>
              </a:rPr>
              <a:t>: SELECT</a:t>
            </a:r>
            <a:r>
              <a:rPr lang="ko-KR" altLang="en-US" sz="1900">
                <a:solidFill>
                  <a:srgbClr val="000000"/>
                </a:solidFill>
                <a:latin typeface="굴림체" pitchFamily="49" charset="-127"/>
                <a:ea typeface="굴림체" pitchFamily="49" charset="-127"/>
              </a:rPr>
              <a:t>문장으로부터 하나 이상의 행을 검색하는 질의입니다</a:t>
            </a:r>
            <a:br>
              <a:rPr lang="ko-KR" altLang="en-US" sz="1900">
                <a:solidFill>
                  <a:srgbClr val="000000"/>
                </a:solidFill>
                <a:latin typeface="굴림체" pitchFamily="49" charset="-127"/>
                <a:ea typeface="굴림체" pitchFamily="49" charset="-127"/>
              </a:rPr>
            </a:br>
            <a:endParaRPr lang="ko-KR" altLang="en-US" sz="1900">
              <a:solidFill>
                <a:srgbClr val="000000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ko-KR" altLang="en-US" sz="1900">
                <a:solidFill>
                  <a:srgbClr val="000000"/>
                </a:solidFill>
                <a:latin typeface="굴림체" pitchFamily="49" charset="-127"/>
                <a:ea typeface="굴림체" pitchFamily="49" charset="-127"/>
              </a:rPr>
              <a:t> ◈ </a:t>
            </a:r>
            <a:r>
              <a:rPr lang="ko-KR" altLang="en-US" sz="1900" u="sng">
                <a:solidFill>
                  <a:srgbClr val="800080"/>
                </a:solidFill>
                <a:latin typeface="굴림체" pitchFamily="49" charset="-127"/>
                <a:ea typeface="굴림체" pitchFamily="49" charset="-127"/>
              </a:rPr>
              <a:t>다중 열</a:t>
            </a:r>
            <a:r>
              <a:rPr lang="en-US" altLang="ko-KR" sz="1900" u="sng">
                <a:solidFill>
                  <a:srgbClr val="800080"/>
                </a:solidFill>
                <a:latin typeface="굴림체" pitchFamily="49" charset="-127"/>
                <a:ea typeface="굴림체" pitchFamily="49" charset="-127"/>
              </a:rPr>
              <a:t>(Multiple-Column) </a:t>
            </a:r>
            <a:r>
              <a:rPr lang="ko-KR" altLang="en-US" sz="1900" u="sng">
                <a:solidFill>
                  <a:srgbClr val="800080"/>
                </a:solidFill>
                <a:latin typeface="굴림체" pitchFamily="49" charset="-127"/>
                <a:ea typeface="굴림체" pitchFamily="49" charset="-127"/>
              </a:rPr>
              <a:t>서브쿼리</a:t>
            </a:r>
            <a:r>
              <a:rPr lang="ko-KR" altLang="en-US" sz="1900">
                <a:solidFill>
                  <a:srgbClr val="000000"/>
                </a:solidFill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z="1900">
                <a:solidFill>
                  <a:srgbClr val="000000"/>
                </a:solidFill>
                <a:latin typeface="굴림체" pitchFamily="49" charset="-127"/>
                <a:ea typeface="굴림체" pitchFamily="49" charset="-127"/>
              </a:rPr>
              <a:t>: SELECT</a:t>
            </a:r>
            <a:r>
              <a:rPr lang="ko-KR" altLang="en-US" sz="1900">
                <a:solidFill>
                  <a:srgbClr val="000000"/>
                </a:solidFill>
                <a:latin typeface="굴림체" pitchFamily="49" charset="-127"/>
                <a:ea typeface="굴림체" pitchFamily="49" charset="-127"/>
              </a:rPr>
              <a:t>문장으로부터 하나 이상의 </a:t>
            </a:r>
            <a:r>
              <a:rPr lang="ko-KR" altLang="en-US" sz="1900" err="1">
                <a:solidFill>
                  <a:srgbClr val="000000"/>
                </a:solidFill>
                <a:latin typeface="굴림체" pitchFamily="49" charset="-127"/>
                <a:ea typeface="굴림체" pitchFamily="49" charset="-127"/>
              </a:rPr>
              <a:t>컬럼을</a:t>
            </a:r>
            <a:r>
              <a:rPr lang="ko-KR" altLang="en-US" sz="1900">
                <a:solidFill>
                  <a:srgbClr val="000000"/>
                </a:solidFill>
                <a:latin typeface="굴림체" pitchFamily="49" charset="-127"/>
                <a:ea typeface="굴림체" pitchFamily="49" charset="-127"/>
              </a:rPr>
              <a:t> 검색하는</a:t>
            </a:r>
            <a:r>
              <a:rPr lang="ko-KR" altLang="en-US" sz="1900">
                <a:solidFill>
                  <a:srgbClr val="000000"/>
                </a:solidFill>
                <a:latin typeface="Times New Roman"/>
                <a:ea typeface="굴림체" pitchFamily="49" charset="-127"/>
              </a:rPr>
              <a:t> </a:t>
            </a:r>
            <a:r>
              <a:rPr lang="ko-KR" altLang="en-US" sz="1900">
                <a:solidFill>
                  <a:srgbClr val="000000"/>
                </a:solidFill>
                <a:latin typeface="굴림체" pitchFamily="49" charset="-127"/>
                <a:ea typeface="굴림체" pitchFamily="49" charset="-127"/>
              </a:rPr>
              <a:t>질의입니다</a:t>
            </a:r>
            <a:br>
              <a:rPr lang="ko-KR" altLang="en-US" sz="1900">
                <a:solidFill>
                  <a:srgbClr val="000000"/>
                </a:solidFill>
                <a:latin typeface="굴림체" pitchFamily="49" charset="-127"/>
                <a:ea typeface="굴림체" pitchFamily="49" charset="-127"/>
              </a:rPr>
            </a:br>
            <a:endParaRPr lang="ko-KR" altLang="en-US" sz="1900">
              <a:solidFill>
                <a:srgbClr val="000000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ko-KR" altLang="en-US" sz="1900">
                <a:solidFill>
                  <a:srgbClr val="000000"/>
                </a:solidFill>
                <a:latin typeface="굴림체" pitchFamily="49" charset="-127"/>
                <a:ea typeface="굴림체" pitchFamily="49" charset="-127"/>
              </a:rPr>
              <a:t> ◈ </a:t>
            </a:r>
            <a:r>
              <a:rPr lang="en-US" altLang="ko-KR" sz="1900" u="sng">
                <a:solidFill>
                  <a:srgbClr val="800080"/>
                </a:solidFill>
                <a:latin typeface="굴림체" pitchFamily="49" charset="-127"/>
                <a:ea typeface="굴림체" pitchFamily="49" charset="-127"/>
              </a:rPr>
              <a:t>FROM</a:t>
            </a:r>
            <a:r>
              <a:rPr lang="ko-KR" altLang="en-US" sz="1900" u="sng">
                <a:solidFill>
                  <a:srgbClr val="800080"/>
                </a:solidFill>
                <a:latin typeface="굴림체" pitchFamily="49" charset="-127"/>
                <a:ea typeface="굴림체" pitchFamily="49" charset="-127"/>
              </a:rPr>
              <a:t>절상의 서브쿼리</a:t>
            </a:r>
            <a:r>
              <a:rPr lang="en-US" altLang="ko-KR" sz="1900" u="sng">
                <a:solidFill>
                  <a:srgbClr val="800080"/>
                </a:solidFill>
                <a:latin typeface="굴림체" pitchFamily="49" charset="-127"/>
                <a:ea typeface="굴림체" pitchFamily="49" charset="-127"/>
              </a:rPr>
              <a:t>(INLINE VIEW)</a:t>
            </a:r>
            <a:r>
              <a:rPr lang="en-US" altLang="ko-KR" sz="1900">
                <a:solidFill>
                  <a:srgbClr val="000000"/>
                </a:solidFill>
                <a:latin typeface="굴림체" pitchFamily="49" charset="-127"/>
                <a:ea typeface="굴림체" pitchFamily="49" charset="-127"/>
              </a:rPr>
              <a:t> : FROM</a:t>
            </a:r>
            <a:r>
              <a:rPr lang="ko-KR" altLang="en-US" sz="1900">
                <a:solidFill>
                  <a:srgbClr val="000000"/>
                </a:solidFill>
                <a:latin typeface="굴림체" pitchFamily="49" charset="-127"/>
                <a:ea typeface="굴림체" pitchFamily="49" charset="-127"/>
              </a:rPr>
              <a:t>절상에 오는 서브쿼리로 </a:t>
            </a:r>
            <a:r>
              <a:rPr lang="en-US" altLang="ko-KR" sz="1900">
                <a:solidFill>
                  <a:srgbClr val="000000"/>
                </a:solidFill>
                <a:latin typeface="굴림체" pitchFamily="49" charset="-127"/>
                <a:ea typeface="굴림체" pitchFamily="49" charset="-127"/>
              </a:rPr>
              <a:t>VIEW</a:t>
            </a:r>
            <a:r>
              <a:rPr lang="ko-KR" altLang="en-US" sz="1900">
                <a:solidFill>
                  <a:srgbClr val="000000"/>
                </a:solidFill>
                <a:latin typeface="굴림체" pitchFamily="49" charset="-127"/>
                <a:ea typeface="굴림체" pitchFamily="49" charset="-127"/>
              </a:rPr>
              <a:t>처럼 작용 합니다</a:t>
            </a:r>
            <a:r>
              <a:rPr lang="en-US" altLang="ko-KR" sz="1900">
                <a:solidFill>
                  <a:srgbClr val="000000"/>
                </a:solidFill>
                <a:latin typeface="굴림체" pitchFamily="49" charset="-127"/>
                <a:ea typeface="굴림체" pitchFamily="49" charset="-127"/>
              </a:rPr>
              <a:t>.</a:t>
            </a:r>
            <a:br>
              <a:rPr lang="en-US" altLang="ko-KR" sz="1900">
                <a:solidFill>
                  <a:srgbClr val="000000"/>
                </a:solidFill>
                <a:latin typeface="굴림체" pitchFamily="49" charset="-127"/>
                <a:ea typeface="굴림체" pitchFamily="49" charset="-127"/>
              </a:rPr>
            </a:br>
            <a:endParaRPr lang="en-US" altLang="ko-KR" sz="1900">
              <a:solidFill>
                <a:srgbClr val="000000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1900">
                <a:solidFill>
                  <a:srgbClr val="000000"/>
                </a:solidFill>
                <a:latin typeface="굴림체" pitchFamily="49" charset="-127"/>
                <a:ea typeface="굴림체" pitchFamily="49" charset="-127"/>
              </a:rPr>
              <a:t> ◈ </a:t>
            </a:r>
            <a:r>
              <a:rPr lang="ko-KR" altLang="en-US" sz="1900" u="sng">
                <a:solidFill>
                  <a:srgbClr val="800080"/>
                </a:solidFill>
                <a:latin typeface="굴림체" pitchFamily="49" charset="-127"/>
                <a:ea typeface="굴림체" pitchFamily="49" charset="-127"/>
              </a:rPr>
              <a:t>상관관계 서브 쿼리</a:t>
            </a:r>
            <a:r>
              <a:rPr lang="ko-KR" altLang="en-US" sz="1900">
                <a:solidFill>
                  <a:srgbClr val="000000"/>
                </a:solidFill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z="1900">
                <a:solidFill>
                  <a:srgbClr val="000000"/>
                </a:solidFill>
                <a:latin typeface="굴림체" pitchFamily="49" charset="-127"/>
                <a:ea typeface="굴림체" pitchFamily="49" charset="-127"/>
              </a:rPr>
              <a:t>: </a:t>
            </a:r>
            <a:r>
              <a:rPr lang="ko-KR" altLang="en-US" sz="1900">
                <a:solidFill>
                  <a:srgbClr val="000000"/>
                </a:solidFill>
                <a:latin typeface="굴림체" pitchFamily="49" charset="-127"/>
                <a:ea typeface="굴림체" pitchFamily="49" charset="-127"/>
              </a:rPr>
              <a:t>바깥쪽 쿼리의 </a:t>
            </a:r>
            <a:r>
              <a:rPr lang="ko-KR" altLang="en-US" sz="1900" err="1">
                <a:solidFill>
                  <a:srgbClr val="000000"/>
                </a:solidFill>
                <a:latin typeface="굴림체" pitchFamily="49" charset="-127"/>
                <a:ea typeface="굴림체" pitchFamily="49" charset="-127"/>
              </a:rPr>
              <a:t>컬럼</a:t>
            </a:r>
            <a:r>
              <a:rPr lang="ko-KR" altLang="en-US" sz="1900">
                <a:solidFill>
                  <a:srgbClr val="000000"/>
                </a:solidFill>
                <a:latin typeface="굴림체" pitchFamily="49" charset="-127"/>
                <a:ea typeface="굴림체" pitchFamily="49" charset="-127"/>
              </a:rPr>
              <a:t> 중의 하나가 안쪽 서브쿼리의 조건에 이용되는</a:t>
            </a:r>
            <a:r>
              <a:rPr lang="ko-KR" altLang="en-US" sz="1900">
                <a:solidFill>
                  <a:srgbClr val="000000"/>
                </a:solidFill>
                <a:latin typeface="Times New Roman"/>
                <a:ea typeface="굴림체" pitchFamily="49" charset="-127"/>
              </a:rPr>
              <a:t>  </a:t>
            </a:r>
            <a:r>
              <a:rPr lang="ko-KR" altLang="en-US" sz="1900">
                <a:solidFill>
                  <a:srgbClr val="000000"/>
                </a:solidFill>
                <a:latin typeface="굴림체" pitchFamily="49" charset="-127"/>
                <a:ea typeface="굴림체" pitchFamily="49" charset="-127"/>
              </a:rPr>
              <a:t>처리 방식 입니다</a:t>
            </a:r>
            <a:r>
              <a:rPr lang="en-US" altLang="ko-KR" sz="1900">
                <a:solidFill>
                  <a:srgbClr val="000000"/>
                </a:solidFill>
                <a:latin typeface="굴림체" pitchFamily="49" charset="-127"/>
                <a:ea typeface="굴림체" pitchFamily="49" charset="-127"/>
              </a:rPr>
              <a:t>.</a:t>
            </a:r>
          </a:p>
        </p:txBody>
      </p:sp>
      <p:sp>
        <p:nvSpPr>
          <p:cNvPr id="116746" name="Text Box 10"/>
          <p:cNvSpPr txBox="1">
            <a:spLocks noChangeArrowheads="1"/>
          </p:cNvSpPr>
          <p:nvPr/>
        </p:nvSpPr>
        <p:spPr bwMode="auto">
          <a:xfrm>
            <a:off x="480061" y="1440180"/>
            <a:ext cx="2478948" cy="483979"/>
          </a:xfrm>
          <a:prstGeom prst="rect">
            <a:avLst/>
          </a:prstGeom>
          <a:solidFill>
            <a:srgbClr val="F6F9FC"/>
          </a:solidFill>
          <a:ln w="9525">
            <a:noFill/>
            <a:miter lim="800000"/>
            <a:headEnd/>
            <a:tailEnd/>
          </a:ln>
          <a:effectLst>
            <a:prstShdw prst="shdw17" dist="17961" dir="2700000">
              <a:srgbClr val="F6F9FC">
                <a:gamma/>
                <a:shade val="60000"/>
                <a:invGamma/>
              </a:srgbClr>
            </a:prstShdw>
          </a:effectLst>
        </p:spPr>
        <p:txBody>
          <a:bodyPr wrap="none" lIns="144018" tIns="72009" rIns="144018" bIns="72009">
            <a:spAutoFit/>
          </a:bodyPr>
          <a:lstStyle/>
          <a:p>
            <a:r>
              <a:rPr lang="en-US" altLang="ko-KR" sz="2200">
                <a:solidFill>
                  <a:srgbClr val="003399"/>
                </a:solidFill>
              </a:rPr>
              <a:t>☞ </a:t>
            </a:r>
            <a:r>
              <a:rPr lang="en-US" altLang="ko-KR" sz="2200" err="1">
                <a:solidFill>
                  <a:srgbClr val="003399"/>
                </a:solidFill>
              </a:rPr>
              <a:t>Subquery</a:t>
            </a:r>
            <a:r>
              <a:rPr lang="ko-KR" altLang="en-US" sz="2200">
                <a:solidFill>
                  <a:srgbClr val="003399"/>
                </a:solidFill>
              </a:rPr>
              <a:t>란 </a:t>
            </a:r>
            <a:r>
              <a:rPr lang="en-US" altLang="ko-KR" sz="2200">
                <a:solidFill>
                  <a:srgbClr val="003399"/>
                </a:solidFill>
              </a:rPr>
              <a:t>?</a:t>
            </a:r>
          </a:p>
        </p:txBody>
      </p:sp>
      <p:sp>
        <p:nvSpPr>
          <p:cNvPr id="116747" name="Rectangle 11"/>
          <p:cNvSpPr>
            <a:spLocks noChangeArrowheads="1"/>
          </p:cNvSpPr>
          <p:nvPr/>
        </p:nvSpPr>
        <p:spPr bwMode="auto">
          <a:xfrm>
            <a:off x="480060" y="2040255"/>
            <a:ext cx="13561695" cy="2160270"/>
          </a:xfrm>
          <a:prstGeom prst="rect">
            <a:avLst/>
          </a:prstGeom>
          <a:noFill/>
          <a:ln w="9525">
            <a:solidFill>
              <a:schemeClr val="tx1"/>
            </a:solidFill>
            <a:prstDash val="sysDot"/>
            <a:miter lim="800000"/>
            <a:headEnd/>
            <a:tailEnd/>
          </a:ln>
          <a:effectLst/>
        </p:spPr>
        <p:txBody>
          <a:bodyPr wrap="none" lIns="144018" tIns="72009" rIns="144018" bIns="72009"/>
          <a:lstStyle/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◈ SUBQUERY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는 </a:t>
            </a:r>
            <a:r>
              <a:rPr lang="ko-KR" altLang="en-US" sz="1900" u="sng">
                <a:latin typeface="굴림체" pitchFamily="49" charset="-127"/>
                <a:ea typeface="굴림체" pitchFamily="49" charset="-127"/>
              </a:rPr>
              <a:t>다른 하나의 </a:t>
            </a:r>
            <a:r>
              <a:rPr lang="en-US" altLang="ko-KR" sz="1900" u="sng">
                <a:latin typeface="굴림체" pitchFamily="49" charset="-127"/>
                <a:ea typeface="굴림체" pitchFamily="49" charset="-127"/>
              </a:rPr>
              <a:t>SQL </a:t>
            </a:r>
            <a:r>
              <a:rPr lang="ko-KR" altLang="en-US" sz="1900" u="sng">
                <a:latin typeface="굴림체" pitchFamily="49" charset="-127"/>
                <a:ea typeface="굴림체" pitchFamily="49" charset="-127"/>
              </a:rPr>
              <a:t>문장의 절에 </a:t>
            </a:r>
            <a:r>
              <a:rPr lang="en-US" altLang="ko-KR" sz="1900" u="sng">
                <a:latin typeface="굴림체" pitchFamily="49" charset="-127"/>
                <a:ea typeface="굴림체" pitchFamily="49" charset="-127"/>
              </a:rPr>
              <a:t>NESTEDED</a:t>
            </a:r>
            <a:r>
              <a:rPr lang="ko-KR" altLang="en-US" sz="1900" u="sng">
                <a:latin typeface="굴림체" pitchFamily="49" charset="-127"/>
                <a:ea typeface="굴림체" pitchFamily="49" charset="-127"/>
              </a:rPr>
              <a:t>된 </a:t>
            </a:r>
            <a:r>
              <a:rPr lang="en-US" altLang="ko-KR" sz="1900" u="sng">
                <a:latin typeface="굴림체" pitchFamily="49" charset="-127"/>
                <a:ea typeface="굴림체" pitchFamily="49" charset="-127"/>
              </a:rPr>
              <a:t>SELECT </a:t>
            </a:r>
            <a:r>
              <a:rPr lang="ko-KR" altLang="en-US" sz="1900" u="sng">
                <a:latin typeface="굴림체" pitchFamily="49" charset="-127"/>
                <a:ea typeface="굴림체" pitchFamily="49" charset="-127"/>
              </a:rPr>
              <a:t>문장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 입니다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.</a:t>
            </a: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</a:t>
            </a: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◈ SELECT, UPDATE, DELETE, INSERT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와 같은 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DML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문과 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CREATE TABLE 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또는 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VIEW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에서 이용 될 수 있습니다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.</a:t>
            </a:r>
          </a:p>
          <a:p>
            <a:endParaRPr lang="en-US" altLang="ko-KR" sz="190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◈ 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알려지지 않은 조건에 근거한 값들을 검색하는 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SELECT 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문장을 작성하는데 유용 합니다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.</a:t>
            </a:r>
          </a:p>
          <a:p>
            <a:endParaRPr lang="en-US" altLang="ko-KR" sz="190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◈ SUBQUERY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는 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MAIN QUERY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가 실행되기 이전에 한번 실행 됩니다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. 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3"/>
          <p:cNvSpPr>
            <a:spLocks noGrp="1"/>
          </p:cNvSpPr>
          <p:nvPr>
            <p:ph type="sldNum" sz="quarter" idx="4294967295"/>
          </p:nvPr>
        </p:nvSpPr>
        <p:spPr>
          <a:xfrm>
            <a:off x="11401425" y="10321290"/>
            <a:ext cx="3000375" cy="720090"/>
          </a:xfrm>
          <a:prstGeom prst="rect">
            <a:avLst/>
          </a:prstGeom>
        </p:spPr>
        <p:txBody>
          <a:bodyPr lIns="144018" tIns="72009" rIns="144018" bIns="72009"/>
          <a:lstStyle/>
          <a:p>
            <a:fld id="{919688FB-438C-470F-A3E4-FCBB8144D1EE}" type="slidenum">
              <a:rPr lang="en-US" altLang="ko-KR"/>
              <a:pPr/>
              <a:t>282</a:t>
            </a:fld>
            <a:endParaRPr lang="en-US" altLang="ko-KR"/>
          </a:p>
        </p:txBody>
      </p:sp>
      <p:sp>
        <p:nvSpPr>
          <p:cNvPr id="117762" name="Text Box 1026"/>
          <p:cNvSpPr txBox="1">
            <a:spLocks noChangeArrowheads="1"/>
          </p:cNvSpPr>
          <p:nvPr/>
        </p:nvSpPr>
        <p:spPr bwMode="auto">
          <a:xfrm>
            <a:off x="300037" y="97513"/>
            <a:ext cx="2797945" cy="4224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144018" tIns="72009" rIns="144018" bIns="72009">
            <a:spAutoFit/>
          </a:bodyPr>
          <a:lstStyle/>
          <a:p>
            <a:r>
              <a:rPr lang="en-US" altLang="ko-KR" b="1"/>
              <a:t> 7. </a:t>
            </a:r>
            <a:r>
              <a:rPr lang="ko-KR" altLang="en-US" b="1"/>
              <a:t>서브쿼리</a:t>
            </a:r>
            <a:r>
              <a:rPr lang="en-US" altLang="ko-KR" b="1"/>
              <a:t>(Subquery) </a:t>
            </a:r>
          </a:p>
        </p:txBody>
      </p:sp>
      <p:sp>
        <p:nvSpPr>
          <p:cNvPr id="117763" name="Text Box 1027"/>
          <p:cNvSpPr txBox="1">
            <a:spLocks noChangeArrowheads="1"/>
          </p:cNvSpPr>
          <p:nvPr/>
        </p:nvSpPr>
        <p:spPr bwMode="auto">
          <a:xfrm>
            <a:off x="540068" y="720090"/>
            <a:ext cx="4431406" cy="4839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144018" tIns="72009" rIns="144018" bIns="72009">
            <a:spAutoFit/>
          </a:bodyPr>
          <a:lstStyle/>
          <a:p>
            <a:r>
              <a:rPr lang="en-US" altLang="ko-KR" sz="2200"/>
              <a:t>7.2. </a:t>
            </a:r>
            <a:r>
              <a:rPr lang="ko-KR" altLang="en-US" sz="2200"/>
              <a:t>단일 행</a:t>
            </a:r>
            <a:r>
              <a:rPr lang="en-US" altLang="ko-KR" sz="2200"/>
              <a:t>(Sing-Row) </a:t>
            </a:r>
            <a:r>
              <a:rPr lang="ko-KR" altLang="en-US" sz="2200"/>
              <a:t>서브쿼리</a:t>
            </a:r>
          </a:p>
        </p:txBody>
      </p:sp>
      <p:sp>
        <p:nvSpPr>
          <p:cNvPr id="117764" name="Text Box 1028"/>
          <p:cNvSpPr txBox="1">
            <a:spLocks noChangeArrowheads="1"/>
          </p:cNvSpPr>
          <p:nvPr/>
        </p:nvSpPr>
        <p:spPr bwMode="auto">
          <a:xfrm>
            <a:off x="480061" y="1440180"/>
            <a:ext cx="4844981" cy="483979"/>
          </a:xfrm>
          <a:prstGeom prst="rect">
            <a:avLst/>
          </a:prstGeom>
          <a:solidFill>
            <a:srgbClr val="F6F9FC"/>
          </a:solidFill>
          <a:ln w="9525">
            <a:noFill/>
            <a:miter lim="800000"/>
            <a:headEnd/>
            <a:tailEnd/>
          </a:ln>
          <a:effectLst>
            <a:prstShdw prst="shdw17" dist="17961" dir="2700000">
              <a:srgbClr val="F6F9FC">
                <a:gamma/>
                <a:shade val="60000"/>
                <a:invGamma/>
              </a:srgbClr>
            </a:prstShdw>
          </a:effectLst>
        </p:spPr>
        <p:txBody>
          <a:bodyPr wrap="none" lIns="144018" tIns="72009" rIns="144018" bIns="72009">
            <a:spAutoFit/>
          </a:bodyPr>
          <a:lstStyle/>
          <a:p>
            <a:r>
              <a:rPr lang="en-US" altLang="ko-KR" sz="2200">
                <a:solidFill>
                  <a:srgbClr val="003399"/>
                </a:solidFill>
              </a:rPr>
              <a:t>☞ </a:t>
            </a:r>
            <a:r>
              <a:rPr lang="ko-KR" altLang="en-US" sz="2200">
                <a:solidFill>
                  <a:srgbClr val="003399"/>
                </a:solidFill>
              </a:rPr>
              <a:t>단일 행</a:t>
            </a:r>
            <a:r>
              <a:rPr lang="en-US" altLang="ko-KR" sz="2200">
                <a:solidFill>
                  <a:srgbClr val="003399"/>
                </a:solidFill>
              </a:rPr>
              <a:t>(Sing-Row) </a:t>
            </a:r>
            <a:r>
              <a:rPr lang="ko-KR" altLang="en-US" sz="2200">
                <a:solidFill>
                  <a:srgbClr val="003399"/>
                </a:solidFill>
              </a:rPr>
              <a:t>서브쿼리 란 </a:t>
            </a:r>
            <a:r>
              <a:rPr lang="en-US" altLang="ko-KR" sz="2200">
                <a:solidFill>
                  <a:srgbClr val="003399"/>
                </a:solidFill>
              </a:rPr>
              <a:t>?</a:t>
            </a:r>
          </a:p>
        </p:txBody>
      </p:sp>
      <p:sp>
        <p:nvSpPr>
          <p:cNvPr id="117765" name="Rectangle 1029"/>
          <p:cNvSpPr>
            <a:spLocks noChangeArrowheads="1"/>
          </p:cNvSpPr>
          <p:nvPr/>
        </p:nvSpPr>
        <p:spPr bwMode="auto">
          <a:xfrm>
            <a:off x="480060" y="2040255"/>
            <a:ext cx="7320915" cy="4200525"/>
          </a:xfrm>
          <a:prstGeom prst="rect">
            <a:avLst/>
          </a:prstGeom>
          <a:noFill/>
          <a:ln w="9525">
            <a:solidFill>
              <a:schemeClr val="tx1"/>
            </a:solidFill>
            <a:prstDash val="sysDot"/>
            <a:miter lim="800000"/>
            <a:headEnd/>
            <a:tailEnd/>
          </a:ln>
          <a:effectLst/>
        </p:spPr>
        <p:txBody>
          <a:bodyPr wrap="none" lIns="144018" tIns="72009" rIns="144018" bIns="72009"/>
          <a:lstStyle/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◈ </a:t>
            </a:r>
            <a:r>
              <a:rPr lang="ko-KR" altLang="en-US" sz="1900" u="sng">
                <a:latin typeface="굴림체" pitchFamily="49" charset="-127"/>
                <a:ea typeface="굴림체" pitchFamily="49" charset="-127"/>
              </a:rPr>
              <a:t>오직 </a:t>
            </a:r>
            <a:r>
              <a:rPr lang="ko-KR" altLang="en-US" sz="1900" u="sng" err="1">
                <a:latin typeface="굴림체" pitchFamily="49" charset="-127"/>
                <a:ea typeface="굴림체" pitchFamily="49" charset="-127"/>
              </a:rPr>
              <a:t>한개의</a:t>
            </a:r>
            <a:r>
              <a:rPr lang="ko-KR" altLang="en-US" sz="1900" u="sng">
                <a:latin typeface="굴림체" pitchFamily="49" charset="-127"/>
                <a:ea typeface="굴림체" pitchFamily="49" charset="-127"/>
              </a:rPr>
              <a:t> 행</a:t>
            </a:r>
            <a:r>
              <a:rPr lang="en-US" altLang="ko-KR" sz="1900" u="sng">
                <a:latin typeface="굴림체" pitchFamily="49" charset="-127"/>
                <a:ea typeface="굴림체" pitchFamily="49" charset="-127"/>
              </a:rPr>
              <a:t>(</a:t>
            </a:r>
            <a:r>
              <a:rPr lang="ko-KR" altLang="en-US" sz="1900" u="sng">
                <a:latin typeface="굴림체" pitchFamily="49" charset="-127"/>
                <a:ea typeface="굴림체" pitchFamily="49" charset="-127"/>
              </a:rPr>
              <a:t>값</a:t>
            </a:r>
            <a:r>
              <a:rPr lang="en-US" altLang="ko-KR" sz="1900" u="sng">
                <a:latin typeface="굴림체" pitchFamily="49" charset="-127"/>
                <a:ea typeface="굴림체" pitchFamily="49" charset="-127"/>
              </a:rPr>
              <a:t>)</a:t>
            </a:r>
            <a:r>
              <a:rPr lang="ko-KR" altLang="en-US" sz="1900" u="sng">
                <a:latin typeface="굴림체" pitchFamily="49" charset="-127"/>
                <a:ea typeface="굴림체" pitchFamily="49" charset="-127"/>
              </a:rPr>
              <a:t>을 반환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 합니다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.(Return only one row)</a:t>
            </a: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/>
            </a:r>
            <a:br>
              <a:rPr lang="en-US" altLang="ko-KR" sz="1900">
                <a:latin typeface="굴림체" pitchFamily="49" charset="-127"/>
                <a:ea typeface="굴림체" pitchFamily="49" charset="-127"/>
              </a:rPr>
            </a:b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◈ 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단일 행 연산자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(=,&gt;, &gt;=, &lt;, &lt;=, &lt;&gt;, !=) 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만 </a:t>
            </a:r>
            <a:br>
              <a:rPr lang="ko-KR" altLang="en-US" sz="1900">
                <a:latin typeface="굴림체" pitchFamily="49" charset="-127"/>
                <a:ea typeface="굴림체" pitchFamily="49" charset="-127"/>
              </a:rPr>
            </a:b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    사용 할 수 있습니다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. </a:t>
            </a: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</a:t>
            </a: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SQL&gt; SELECT </a:t>
            </a:r>
            <a:r>
              <a:rPr lang="en-US" altLang="ko-KR" sz="1900" err="1">
                <a:latin typeface="굴림체" pitchFamily="49" charset="-127"/>
                <a:ea typeface="굴림체" pitchFamily="49" charset="-127"/>
              </a:rPr>
              <a:t>ename,job</a:t>
            </a:r>
            <a:endParaRPr lang="en-US" altLang="ko-KR" sz="190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     FROM </a:t>
            </a:r>
            <a:r>
              <a:rPr lang="en-US" altLang="ko-KR" sz="1900" err="1">
                <a:latin typeface="굴림체" pitchFamily="49" charset="-127"/>
                <a:ea typeface="굴림체" pitchFamily="49" charset="-127"/>
              </a:rPr>
              <a:t>emp</a:t>
            </a:r>
            <a:endParaRPr lang="en-US" altLang="ko-KR" sz="190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     WHERE job = </a:t>
            </a:r>
            <a:r>
              <a:rPr lang="en-US" altLang="ko-KR" sz="1900">
                <a:solidFill>
                  <a:schemeClr val="bg2"/>
                </a:solidFill>
                <a:latin typeface="굴림체" pitchFamily="49" charset="-127"/>
                <a:ea typeface="굴림체" pitchFamily="49" charset="-127"/>
              </a:rPr>
              <a:t>(SELECT job </a:t>
            </a:r>
            <a:br>
              <a:rPr lang="en-US" altLang="ko-KR" sz="1900">
                <a:solidFill>
                  <a:schemeClr val="bg2"/>
                </a:solidFill>
                <a:latin typeface="굴림체" pitchFamily="49" charset="-127"/>
                <a:ea typeface="굴림체" pitchFamily="49" charset="-127"/>
              </a:rPr>
            </a:br>
            <a:r>
              <a:rPr lang="en-US" altLang="ko-KR" sz="1900">
                <a:solidFill>
                  <a:schemeClr val="bg2"/>
                </a:solidFill>
                <a:latin typeface="굴림체" pitchFamily="49" charset="-127"/>
                <a:ea typeface="굴림체" pitchFamily="49" charset="-127"/>
              </a:rPr>
              <a:t>                   FROM </a:t>
            </a:r>
            <a:r>
              <a:rPr lang="en-US" altLang="ko-KR" sz="1900" err="1">
                <a:solidFill>
                  <a:schemeClr val="bg2"/>
                </a:solidFill>
                <a:latin typeface="굴림체" pitchFamily="49" charset="-127"/>
                <a:ea typeface="굴림체" pitchFamily="49" charset="-127"/>
              </a:rPr>
              <a:t>emp</a:t>
            </a:r>
            <a:r>
              <a:rPr lang="en-US" altLang="ko-KR" sz="1900">
                <a:solidFill>
                  <a:schemeClr val="bg2"/>
                </a:solidFill>
                <a:latin typeface="굴림체" pitchFamily="49" charset="-127"/>
                <a:ea typeface="굴림체" pitchFamily="49" charset="-127"/>
              </a:rPr>
              <a:t> </a:t>
            </a:r>
            <a:br>
              <a:rPr lang="en-US" altLang="ko-KR" sz="1900">
                <a:solidFill>
                  <a:schemeClr val="bg2"/>
                </a:solidFill>
                <a:latin typeface="굴림체" pitchFamily="49" charset="-127"/>
                <a:ea typeface="굴림체" pitchFamily="49" charset="-127"/>
              </a:rPr>
            </a:br>
            <a:r>
              <a:rPr lang="en-US" altLang="ko-KR" sz="1900">
                <a:solidFill>
                  <a:schemeClr val="bg2"/>
                </a:solidFill>
                <a:latin typeface="굴림체" pitchFamily="49" charset="-127"/>
                <a:ea typeface="굴림체" pitchFamily="49" charset="-127"/>
              </a:rPr>
              <a:t>                   WHERE </a:t>
            </a:r>
            <a:r>
              <a:rPr lang="en-US" altLang="ko-KR" sz="1900" err="1">
                <a:solidFill>
                  <a:schemeClr val="bg2"/>
                </a:solidFill>
                <a:latin typeface="굴림체" pitchFamily="49" charset="-127"/>
                <a:ea typeface="굴림체" pitchFamily="49" charset="-127"/>
              </a:rPr>
              <a:t>empno</a:t>
            </a:r>
            <a:r>
              <a:rPr lang="en-US" altLang="ko-KR" sz="1900">
                <a:solidFill>
                  <a:schemeClr val="bg2"/>
                </a:solidFill>
                <a:latin typeface="굴림체" pitchFamily="49" charset="-127"/>
                <a:ea typeface="굴림체" pitchFamily="49" charset="-127"/>
              </a:rPr>
              <a:t> = 7369)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;</a:t>
            </a:r>
          </a:p>
          <a:p>
            <a:endParaRPr lang="en-US" altLang="ko-KR" sz="1900">
              <a:latin typeface="굴림체" pitchFamily="49" charset="-127"/>
              <a:ea typeface="굴림체" pitchFamily="49" charset="-127"/>
            </a:endParaRPr>
          </a:p>
          <a:p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위의 서브쿼리를 실행 시키면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.  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오른쪽의 그림처럼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. </a:t>
            </a:r>
          </a:p>
          <a:p>
            <a:r>
              <a:rPr lang="en-US" altLang="ko-KR" sz="1900" err="1">
                <a:latin typeface="굴림체" pitchFamily="49" charset="-127"/>
                <a:ea typeface="굴림체" pitchFamily="49" charset="-127"/>
              </a:rPr>
              <a:t>empno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가 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7369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인 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job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을 먼저 검색하고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..</a:t>
            </a: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job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이 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'CLERK'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인 사원의 이름과 직업을 반환 합니다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. </a:t>
            </a:r>
          </a:p>
        </p:txBody>
      </p:sp>
      <p:pic>
        <p:nvPicPr>
          <p:cNvPr id="117766" name="Picture 1030" descr="C:\oramaster\imgs\oracle\sql\sing-row-subquery.g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920990" y="2040255"/>
            <a:ext cx="6300788" cy="6733342"/>
          </a:xfrm>
          <a:prstGeom prst="rect">
            <a:avLst/>
          </a:prstGeom>
          <a:noFill/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슬라이드 번호 개체 틀 3"/>
          <p:cNvSpPr>
            <a:spLocks noGrp="1"/>
          </p:cNvSpPr>
          <p:nvPr>
            <p:ph type="sldNum" sz="quarter" idx="4294967295"/>
          </p:nvPr>
        </p:nvSpPr>
        <p:spPr>
          <a:xfrm>
            <a:off x="11401425" y="10321290"/>
            <a:ext cx="3000375" cy="720090"/>
          </a:xfrm>
          <a:prstGeom prst="rect">
            <a:avLst/>
          </a:prstGeom>
        </p:spPr>
        <p:txBody>
          <a:bodyPr lIns="144018" tIns="72009" rIns="144018" bIns="72009"/>
          <a:lstStyle/>
          <a:p>
            <a:fld id="{7B6FFA4B-6D20-49CD-B0A8-59CD4FA28D78}" type="slidenum">
              <a:rPr lang="en-US" altLang="ko-KR"/>
              <a:pPr/>
              <a:t>283</a:t>
            </a:fld>
            <a:endParaRPr lang="en-US" altLang="ko-KR"/>
          </a:p>
        </p:txBody>
      </p:sp>
      <p:sp>
        <p:nvSpPr>
          <p:cNvPr id="118786" name="Text Box 2"/>
          <p:cNvSpPr txBox="1">
            <a:spLocks noChangeArrowheads="1"/>
          </p:cNvSpPr>
          <p:nvPr/>
        </p:nvSpPr>
        <p:spPr bwMode="auto">
          <a:xfrm>
            <a:off x="300037" y="97513"/>
            <a:ext cx="2797945" cy="4224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144018" tIns="72009" rIns="144018" bIns="72009">
            <a:spAutoFit/>
          </a:bodyPr>
          <a:lstStyle/>
          <a:p>
            <a:r>
              <a:rPr lang="en-US" altLang="ko-KR" b="1"/>
              <a:t> 7. </a:t>
            </a:r>
            <a:r>
              <a:rPr lang="ko-KR" altLang="en-US" b="1"/>
              <a:t>서브쿼리</a:t>
            </a:r>
            <a:r>
              <a:rPr lang="en-US" altLang="ko-KR" b="1"/>
              <a:t>(Subquery) </a:t>
            </a:r>
          </a:p>
        </p:txBody>
      </p:sp>
      <p:sp>
        <p:nvSpPr>
          <p:cNvPr id="118787" name="Text Box 3"/>
          <p:cNvSpPr txBox="1">
            <a:spLocks noChangeArrowheads="1"/>
          </p:cNvSpPr>
          <p:nvPr/>
        </p:nvSpPr>
        <p:spPr bwMode="auto">
          <a:xfrm>
            <a:off x="540068" y="720090"/>
            <a:ext cx="4966809" cy="4839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144018" tIns="72009" rIns="144018" bIns="72009">
            <a:spAutoFit/>
          </a:bodyPr>
          <a:lstStyle/>
          <a:p>
            <a:r>
              <a:rPr lang="en-US" altLang="ko-KR" sz="2200"/>
              <a:t> 7.3. </a:t>
            </a:r>
            <a:r>
              <a:rPr lang="ko-KR" altLang="en-US" sz="2200"/>
              <a:t>다중 행</a:t>
            </a:r>
            <a:r>
              <a:rPr lang="en-US" altLang="ko-KR" sz="2200"/>
              <a:t>(Multiple-Row) </a:t>
            </a:r>
            <a:r>
              <a:rPr lang="ko-KR" altLang="en-US" sz="2200"/>
              <a:t>서브쿼리</a:t>
            </a:r>
          </a:p>
        </p:txBody>
      </p:sp>
      <p:sp>
        <p:nvSpPr>
          <p:cNvPr id="118788" name="Text Box 4"/>
          <p:cNvSpPr txBox="1">
            <a:spLocks noChangeArrowheads="1"/>
          </p:cNvSpPr>
          <p:nvPr/>
        </p:nvSpPr>
        <p:spPr bwMode="auto">
          <a:xfrm>
            <a:off x="480060" y="1440180"/>
            <a:ext cx="5301836" cy="483979"/>
          </a:xfrm>
          <a:prstGeom prst="rect">
            <a:avLst/>
          </a:prstGeom>
          <a:solidFill>
            <a:srgbClr val="F6F9FC"/>
          </a:solidFill>
          <a:ln w="9525">
            <a:noFill/>
            <a:miter lim="800000"/>
            <a:headEnd/>
            <a:tailEnd/>
          </a:ln>
          <a:effectLst>
            <a:prstShdw prst="shdw17" dist="17961" dir="2700000">
              <a:srgbClr val="F6F9FC">
                <a:gamma/>
                <a:shade val="60000"/>
                <a:invGamma/>
              </a:srgbClr>
            </a:prstShdw>
          </a:effectLst>
        </p:spPr>
        <p:txBody>
          <a:bodyPr wrap="none" lIns="144018" tIns="72009" rIns="144018" bIns="72009">
            <a:spAutoFit/>
          </a:bodyPr>
          <a:lstStyle/>
          <a:p>
            <a:r>
              <a:rPr lang="en-US" altLang="ko-KR" sz="2200">
                <a:solidFill>
                  <a:srgbClr val="003399"/>
                </a:solidFill>
              </a:rPr>
              <a:t>☞ </a:t>
            </a:r>
            <a:r>
              <a:rPr lang="ko-KR" altLang="en-US" sz="2200">
                <a:solidFill>
                  <a:srgbClr val="003399"/>
                </a:solidFill>
              </a:rPr>
              <a:t>다중 행</a:t>
            </a:r>
            <a:r>
              <a:rPr lang="en-US" altLang="ko-KR" sz="2200">
                <a:solidFill>
                  <a:srgbClr val="003399"/>
                </a:solidFill>
              </a:rPr>
              <a:t>(Multiple-Row) </a:t>
            </a:r>
            <a:r>
              <a:rPr lang="ko-KR" altLang="en-US" sz="2200">
                <a:solidFill>
                  <a:srgbClr val="003399"/>
                </a:solidFill>
              </a:rPr>
              <a:t>서브쿼리 란 </a:t>
            </a:r>
            <a:r>
              <a:rPr lang="en-US" altLang="ko-KR" sz="2200">
                <a:solidFill>
                  <a:srgbClr val="003399"/>
                </a:solidFill>
              </a:rPr>
              <a:t>?</a:t>
            </a:r>
          </a:p>
        </p:txBody>
      </p:sp>
      <p:sp>
        <p:nvSpPr>
          <p:cNvPr id="118789" name="Rectangle 5"/>
          <p:cNvSpPr>
            <a:spLocks noChangeArrowheads="1"/>
          </p:cNvSpPr>
          <p:nvPr/>
        </p:nvSpPr>
        <p:spPr bwMode="auto">
          <a:xfrm>
            <a:off x="480060" y="2040255"/>
            <a:ext cx="13561695" cy="960120"/>
          </a:xfrm>
          <a:prstGeom prst="rect">
            <a:avLst/>
          </a:prstGeom>
          <a:noFill/>
          <a:ln w="9525">
            <a:solidFill>
              <a:schemeClr val="tx1"/>
            </a:solidFill>
            <a:prstDash val="sysDot"/>
            <a:miter lim="800000"/>
            <a:headEnd/>
            <a:tailEnd/>
          </a:ln>
          <a:effectLst/>
        </p:spPr>
        <p:txBody>
          <a:bodyPr wrap="none" lIns="144018" tIns="72009" rIns="144018" bIns="72009"/>
          <a:lstStyle/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◈ 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하나 이상의 행을 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RETURN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하는 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SUBQUERY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를 다중 행 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SUBQUERY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라고 합니다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. </a:t>
            </a: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</a:t>
            </a:r>
            <a:br>
              <a:rPr lang="en-US" altLang="ko-KR" sz="1900">
                <a:latin typeface="굴림체" pitchFamily="49" charset="-127"/>
                <a:ea typeface="굴림체" pitchFamily="49" charset="-127"/>
              </a:rPr>
            </a:b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◈ 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복수 행 연산자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(IN, NOT IN, ANY, ALL, EXISTS)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를 사용 할 수 있습니다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. </a:t>
            </a:r>
          </a:p>
        </p:txBody>
      </p:sp>
      <p:sp>
        <p:nvSpPr>
          <p:cNvPr id="118790" name="Text Box 6"/>
          <p:cNvSpPr txBox="1">
            <a:spLocks noChangeArrowheads="1"/>
          </p:cNvSpPr>
          <p:nvPr/>
        </p:nvSpPr>
        <p:spPr bwMode="auto">
          <a:xfrm>
            <a:off x="480060" y="3360420"/>
            <a:ext cx="3383042" cy="483979"/>
          </a:xfrm>
          <a:prstGeom prst="rect">
            <a:avLst/>
          </a:prstGeom>
          <a:solidFill>
            <a:srgbClr val="F6F9FC"/>
          </a:solidFill>
          <a:ln w="9525">
            <a:noFill/>
            <a:miter lim="800000"/>
            <a:headEnd/>
            <a:tailEnd/>
          </a:ln>
          <a:effectLst>
            <a:prstShdw prst="shdw17" dist="17961" dir="2700000">
              <a:srgbClr val="F6F9FC">
                <a:gamma/>
                <a:shade val="60000"/>
                <a:invGamma/>
              </a:srgbClr>
            </a:prstShdw>
          </a:effectLst>
        </p:spPr>
        <p:txBody>
          <a:bodyPr wrap="none" lIns="144018" tIns="72009" rIns="144018" bIns="72009">
            <a:spAutoFit/>
          </a:bodyPr>
          <a:lstStyle/>
          <a:p>
            <a:r>
              <a:rPr lang="en-US" altLang="ko-KR" sz="2200">
                <a:solidFill>
                  <a:srgbClr val="003399"/>
                </a:solidFill>
              </a:rPr>
              <a:t>☞ IN </a:t>
            </a:r>
            <a:r>
              <a:rPr lang="ko-KR" altLang="en-US" sz="2200">
                <a:solidFill>
                  <a:srgbClr val="003399"/>
                </a:solidFill>
              </a:rPr>
              <a:t>연산자의 사용 예제</a:t>
            </a:r>
          </a:p>
        </p:txBody>
      </p:sp>
      <p:sp>
        <p:nvSpPr>
          <p:cNvPr id="118791" name="Rectangle 7"/>
          <p:cNvSpPr>
            <a:spLocks noChangeArrowheads="1"/>
          </p:cNvSpPr>
          <p:nvPr/>
        </p:nvSpPr>
        <p:spPr bwMode="auto">
          <a:xfrm>
            <a:off x="480060" y="3960495"/>
            <a:ext cx="5880735" cy="4680585"/>
          </a:xfrm>
          <a:prstGeom prst="rect">
            <a:avLst/>
          </a:prstGeom>
          <a:noFill/>
          <a:ln w="9525">
            <a:solidFill>
              <a:schemeClr val="tx1"/>
            </a:solidFill>
            <a:prstDash val="sysDot"/>
            <a:miter lim="800000"/>
            <a:headEnd/>
            <a:tailEnd/>
          </a:ln>
          <a:effectLst/>
        </p:spPr>
        <p:txBody>
          <a:bodyPr wrap="none" lIns="144018" tIns="72009" rIns="144018" bIns="72009"/>
          <a:lstStyle/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예제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)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부서별로 가장 급여를 많이 받는 사원의 </a:t>
            </a:r>
            <a:br>
              <a:rPr lang="ko-KR" altLang="en-US" sz="1900">
                <a:latin typeface="굴림체" pitchFamily="49" charset="-127"/>
                <a:ea typeface="굴림체" pitchFamily="49" charset="-127"/>
              </a:rPr>
            </a:b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      정보를 출력하는 예제 입니다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.</a:t>
            </a:r>
          </a:p>
          <a:p>
            <a:endParaRPr lang="en-US" altLang="ko-KR" sz="190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SQL&gt;SELECT </a:t>
            </a:r>
            <a:r>
              <a:rPr lang="en-US" altLang="ko-KR" sz="1900" err="1">
                <a:latin typeface="굴림체" pitchFamily="49" charset="-127"/>
                <a:ea typeface="굴림체" pitchFamily="49" charset="-127"/>
              </a:rPr>
              <a:t>empno,ename,sal,deptno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 </a:t>
            </a: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   FROM </a:t>
            </a:r>
            <a:r>
              <a:rPr lang="en-US" altLang="ko-KR" sz="1900" err="1">
                <a:latin typeface="굴림체" pitchFamily="49" charset="-127"/>
                <a:ea typeface="굴림체" pitchFamily="49" charset="-127"/>
              </a:rPr>
              <a:t>emp</a:t>
            </a:r>
            <a:endParaRPr lang="en-US" altLang="ko-KR" sz="190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   WHERE </a:t>
            </a:r>
            <a:r>
              <a:rPr lang="en-US" altLang="ko-KR" sz="1900" err="1">
                <a:latin typeface="굴림체" pitchFamily="49" charset="-127"/>
                <a:ea typeface="굴림체" pitchFamily="49" charset="-127"/>
              </a:rPr>
              <a:t>sal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IN </a:t>
            </a:r>
            <a:r>
              <a:rPr lang="en-US" altLang="ko-KR" sz="1900">
                <a:solidFill>
                  <a:srgbClr val="006699"/>
                </a:solidFill>
                <a:latin typeface="굴림체" pitchFamily="49" charset="-127"/>
                <a:ea typeface="굴림체" pitchFamily="49" charset="-127"/>
              </a:rPr>
              <a:t>(SELECT MAX(</a:t>
            </a:r>
            <a:r>
              <a:rPr lang="en-US" altLang="ko-KR" sz="1900" err="1">
                <a:solidFill>
                  <a:srgbClr val="006699"/>
                </a:solidFill>
                <a:latin typeface="굴림체" pitchFamily="49" charset="-127"/>
                <a:ea typeface="굴림체" pitchFamily="49" charset="-127"/>
              </a:rPr>
              <a:t>sal</a:t>
            </a:r>
            <a:r>
              <a:rPr lang="en-US" altLang="ko-KR" sz="1900">
                <a:solidFill>
                  <a:srgbClr val="006699"/>
                </a:solidFill>
                <a:latin typeface="굴림체" pitchFamily="49" charset="-127"/>
                <a:ea typeface="굴림체" pitchFamily="49" charset="-127"/>
              </a:rPr>
              <a:t>)</a:t>
            </a:r>
          </a:p>
          <a:p>
            <a:r>
              <a:rPr lang="en-US" altLang="ko-KR" sz="1900">
                <a:solidFill>
                  <a:srgbClr val="006699"/>
                </a:solidFill>
                <a:latin typeface="굴림체" pitchFamily="49" charset="-127"/>
                <a:ea typeface="굴림체" pitchFamily="49" charset="-127"/>
              </a:rPr>
              <a:t>                  FROM </a:t>
            </a:r>
            <a:r>
              <a:rPr lang="en-US" altLang="ko-KR" sz="1900" err="1">
                <a:solidFill>
                  <a:srgbClr val="006699"/>
                </a:solidFill>
                <a:latin typeface="굴림체" pitchFamily="49" charset="-127"/>
                <a:ea typeface="굴림체" pitchFamily="49" charset="-127"/>
              </a:rPr>
              <a:t>emp</a:t>
            </a:r>
            <a:endParaRPr lang="en-US" altLang="ko-KR" sz="1900">
              <a:solidFill>
                <a:srgbClr val="006699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1900">
                <a:solidFill>
                  <a:srgbClr val="006699"/>
                </a:solidFill>
                <a:latin typeface="굴림체" pitchFamily="49" charset="-127"/>
                <a:ea typeface="굴림체" pitchFamily="49" charset="-127"/>
              </a:rPr>
              <a:t>                  GROUP BY </a:t>
            </a:r>
            <a:r>
              <a:rPr lang="en-US" altLang="ko-KR" sz="1900" err="1">
                <a:solidFill>
                  <a:srgbClr val="006699"/>
                </a:solidFill>
                <a:latin typeface="굴림체" pitchFamily="49" charset="-127"/>
                <a:ea typeface="굴림체" pitchFamily="49" charset="-127"/>
              </a:rPr>
              <a:t>deptno</a:t>
            </a:r>
            <a:r>
              <a:rPr lang="en-US" altLang="ko-KR" sz="1900">
                <a:solidFill>
                  <a:srgbClr val="006699"/>
                </a:solidFill>
                <a:latin typeface="굴림체" pitchFamily="49" charset="-127"/>
                <a:ea typeface="굴림체" pitchFamily="49" charset="-127"/>
              </a:rPr>
              <a:t>)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;</a:t>
            </a: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             </a:t>
            </a: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    EMPNO ENAME             SAL     DEPTNO</a:t>
            </a: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---------- ---------- ---------- ----------</a:t>
            </a: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     7698 BLAKE            2850         30</a:t>
            </a: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     7788 SCOTT            3000         20</a:t>
            </a: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     7902 FORD             3000         20</a:t>
            </a: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     7839 KING             5000         10</a:t>
            </a:r>
          </a:p>
        </p:txBody>
      </p:sp>
      <p:sp>
        <p:nvSpPr>
          <p:cNvPr id="118792" name="Text Box 8"/>
          <p:cNvSpPr txBox="1">
            <a:spLocks noChangeArrowheads="1"/>
          </p:cNvSpPr>
          <p:nvPr/>
        </p:nvSpPr>
        <p:spPr bwMode="auto">
          <a:xfrm>
            <a:off x="6720840" y="3360420"/>
            <a:ext cx="3680110" cy="483979"/>
          </a:xfrm>
          <a:prstGeom prst="rect">
            <a:avLst/>
          </a:prstGeom>
          <a:solidFill>
            <a:srgbClr val="F6F9FC"/>
          </a:solidFill>
          <a:ln w="9525">
            <a:noFill/>
            <a:miter lim="800000"/>
            <a:headEnd/>
            <a:tailEnd/>
          </a:ln>
          <a:effectLst>
            <a:prstShdw prst="shdw17" dist="17961" dir="2700000">
              <a:srgbClr val="F6F9FC">
                <a:gamma/>
                <a:shade val="60000"/>
                <a:invGamma/>
              </a:srgbClr>
            </a:prstShdw>
          </a:effectLst>
        </p:spPr>
        <p:txBody>
          <a:bodyPr wrap="none" lIns="144018" tIns="72009" rIns="144018" bIns="72009">
            <a:spAutoFit/>
          </a:bodyPr>
          <a:lstStyle/>
          <a:p>
            <a:r>
              <a:rPr lang="en-US" altLang="ko-KR" sz="2200">
                <a:solidFill>
                  <a:srgbClr val="003399"/>
                </a:solidFill>
              </a:rPr>
              <a:t>☞ ANY </a:t>
            </a:r>
            <a:r>
              <a:rPr lang="ko-KR" altLang="en-US" sz="2200">
                <a:solidFill>
                  <a:srgbClr val="003399"/>
                </a:solidFill>
              </a:rPr>
              <a:t>연산자의 사용 예제</a:t>
            </a:r>
          </a:p>
        </p:txBody>
      </p:sp>
      <p:sp>
        <p:nvSpPr>
          <p:cNvPr id="118793" name="Rectangle 9"/>
          <p:cNvSpPr>
            <a:spLocks noChangeArrowheads="1"/>
          </p:cNvSpPr>
          <p:nvPr/>
        </p:nvSpPr>
        <p:spPr bwMode="auto">
          <a:xfrm>
            <a:off x="6720840" y="3960495"/>
            <a:ext cx="7320915" cy="6000750"/>
          </a:xfrm>
          <a:prstGeom prst="rect">
            <a:avLst/>
          </a:prstGeom>
          <a:noFill/>
          <a:ln w="9525">
            <a:solidFill>
              <a:schemeClr val="tx1"/>
            </a:solidFill>
            <a:prstDash val="sysDot"/>
            <a:miter lim="800000"/>
            <a:headEnd/>
            <a:tailEnd/>
          </a:ln>
          <a:effectLst/>
        </p:spPr>
        <p:txBody>
          <a:bodyPr wrap="none" lIns="144018" tIns="72009" rIns="144018" bIns="72009"/>
          <a:lstStyle/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- ANY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연산자는 </a:t>
            </a:r>
            <a:r>
              <a:rPr lang="ko-KR" altLang="en-US" sz="1900" u="sng">
                <a:latin typeface="굴림체" pitchFamily="49" charset="-127"/>
                <a:ea typeface="굴림체" pitchFamily="49" charset="-127"/>
              </a:rPr>
              <a:t>서브쿼리의 </a:t>
            </a:r>
            <a:r>
              <a:rPr lang="ko-KR" altLang="en-US" sz="1900" u="sng" err="1">
                <a:latin typeface="굴림체" pitchFamily="49" charset="-127"/>
                <a:ea typeface="굴림체" pitchFamily="49" charset="-127"/>
              </a:rPr>
              <a:t>결과값중</a:t>
            </a:r>
            <a:r>
              <a:rPr lang="ko-KR" altLang="en-US" sz="1900" u="sng">
                <a:latin typeface="굴림체" pitchFamily="49" charset="-127"/>
                <a:ea typeface="굴림체" pitchFamily="49" charset="-127"/>
              </a:rPr>
              <a:t> 어느 하나의 값이라도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 </a:t>
            </a:r>
            <a:br>
              <a:rPr lang="ko-KR" altLang="en-US" sz="1900">
                <a:latin typeface="굴림체" pitchFamily="49" charset="-127"/>
                <a:ea typeface="굴림체" pitchFamily="49" charset="-127"/>
              </a:rPr>
            </a:b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  </a:t>
            </a:r>
            <a:r>
              <a:rPr lang="ko-KR" altLang="en-US" sz="1900" u="sng">
                <a:latin typeface="굴림체" pitchFamily="49" charset="-127"/>
                <a:ea typeface="굴림체" pitchFamily="49" charset="-127"/>
              </a:rPr>
              <a:t>만족이 되면 결과값을 반환 합니다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. </a:t>
            </a:r>
          </a:p>
          <a:p>
            <a:endParaRPr lang="en-US" altLang="ko-KR" sz="190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SQL&gt;SELECT </a:t>
            </a:r>
            <a:r>
              <a:rPr lang="en-US" altLang="ko-KR" sz="1900" err="1">
                <a:latin typeface="굴림체" pitchFamily="49" charset="-127"/>
                <a:ea typeface="굴림체" pitchFamily="49" charset="-127"/>
              </a:rPr>
              <a:t>ename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, </a:t>
            </a:r>
            <a:r>
              <a:rPr lang="en-US" altLang="ko-KR" sz="1900" err="1">
                <a:latin typeface="굴림체" pitchFamily="49" charset="-127"/>
                <a:ea typeface="굴림체" pitchFamily="49" charset="-127"/>
              </a:rPr>
              <a:t>sal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</a:t>
            </a: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   FROM </a:t>
            </a:r>
            <a:r>
              <a:rPr lang="en-US" altLang="ko-KR" sz="1900" err="1">
                <a:latin typeface="굴림체" pitchFamily="49" charset="-127"/>
                <a:ea typeface="굴림체" pitchFamily="49" charset="-127"/>
              </a:rPr>
              <a:t>emp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</a:t>
            </a: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   WHERE </a:t>
            </a:r>
            <a:r>
              <a:rPr lang="en-US" altLang="ko-KR" sz="1900" err="1">
                <a:latin typeface="굴림체" pitchFamily="49" charset="-127"/>
                <a:ea typeface="굴림체" pitchFamily="49" charset="-127"/>
              </a:rPr>
              <a:t>deptno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!= 20</a:t>
            </a: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     AND </a:t>
            </a:r>
            <a:r>
              <a:rPr lang="en-US" altLang="ko-KR" sz="1900" err="1">
                <a:latin typeface="굴림체" pitchFamily="49" charset="-127"/>
                <a:ea typeface="굴림체" pitchFamily="49" charset="-127"/>
              </a:rPr>
              <a:t>sal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&gt; ANY</a:t>
            </a:r>
            <a:r>
              <a:rPr lang="en-US" altLang="ko-KR" sz="1900">
                <a:solidFill>
                  <a:srgbClr val="006699"/>
                </a:solidFill>
                <a:latin typeface="굴림체" pitchFamily="49" charset="-127"/>
                <a:ea typeface="굴림체" pitchFamily="49" charset="-127"/>
              </a:rPr>
              <a:t>(SELECT </a:t>
            </a:r>
            <a:r>
              <a:rPr lang="en-US" altLang="ko-KR" sz="1900" err="1">
                <a:solidFill>
                  <a:srgbClr val="006699"/>
                </a:solidFill>
                <a:latin typeface="굴림체" pitchFamily="49" charset="-127"/>
                <a:ea typeface="굴림체" pitchFamily="49" charset="-127"/>
              </a:rPr>
              <a:t>sal</a:t>
            </a:r>
            <a:r>
              <a:rPr lang="en-US" altLang="ko-KR" sz="1900">
                <a:solidFill>
                  <a:srgbClr val="006699"/>
                </a:solidFill>
                <a:latin typeface="굴림체" pitchFamily="49" charset="-127"/>
                <a:ea typeface="굴림체" pitchFamily="49" charset="-127"/>
              </a:rPr>
              <a:t> </a:t>
            </a:r>
            <a:br>
              <a:rPr lang="en-US" altLang="ko-KR" sz="1900">
                <a:solidFill>
                  <a:srgbClr val="006699"/>
                </a:solidFill>
                <a:latin typeface="굴림체" pitchFamily="49" charset="-127"/>
                <a:ea typeface="굴림체" pitchFamily="49" charset="-127"/>
              </a:rPr>
            </a:br>
            <a:r>
              <a:rPr lang="en-US" altLang="ko-KR" sz="1900">
                <a:solidFill>
                  <a:srgbClr val="006699"/>
                </a:solidFill>
                <a:latin typeface="굴림체" pitchFamily="49" charset="-127"/>
                <a:ea typeface="굴림체" pitchFamily="49" charset="-127"/>
              </a:rPr>
              <a:t>                    FROM </a:t>
            </a:r>
            <a:r>
              <a:rPr lang="en-US" altLang="ko-KR" sz="1900" err="1">
                <a:solidFill>
                  <a:srgbClr val="006699"/>
                </a:solidFill>
                <a:latin typeface="굴림체" pitchFamily="49" charset="-127"/>
                <a:ea typeface="굴림체" pitchFamily="49" charset="-127"/>
              </a:rPr>
              <a:t>emp</a:t>
            </a:r>
            <a:r>
              <a:rPr lang="en-US" altLang="ko-KR" sz="1900">
                <a:solidFill>
                  <a:srgbClr val="006699"/>
                </a:solidFill>
                <a:latin typeface="굴림체" pitchFamily="49" charset="-127"/>
                <a:ea typeface="굴림체" pitchFamily="49" charset="-127"/>
              </a:rPr>
              <a:t> </a:t>
            </a:r>
            <a:br>
              <a:rPr lang="en-US" altLang="ko-KR" sz="1900">
                <a:solidFill>
                  <a:srgbClr val="006699"/>
                </a:solidFill>
                <a:latin typeface="굴림체" pitchFamily="49" charset="-127"/>
                <a:ea typeface="굴림체" pitchFamily="49" charset="-127"/>
              </a:rPr>
            </a:br>
            <a:r>
              <a:rPr lang="en-US" altLang="ko-KR" sz="1900">
                <a:solidFill>
                  <a:srgbClr val="006699"/>
                </a:solidFill>
                <a:latin typeface="굴림체" pitchFamily="49" charset="-127"/>
                <a:ea typeface="굴림체" pitchFamily="49" charset="-127"/>
              </a:rPr>
              <a:t>                    WHERE job='SALESMAN')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;  </a:t>
            </a:r>
          </a:p>
          <a:p>
            <a:endParaRPr lang="en-US" altLang="ko-KR" sz="190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ENAME             SAL</a:t>
            </a: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---------- ----------</a:t>
            </a: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ALLEN            1600</a:t>
            </a: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BLAKE            2850</a:t>
            </a: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CLARK            2450</a:t>
            </a: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KING             5000</a:t>
            </a: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TURNER           1500</a:t>
            </a: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MILLER           1300</a:t>
            </a:r>
          </a:p>
          <a:p>
            <a:endParaRPr lang="en-US" altLang="ko-KR" sz="190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6 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개의 행이 선택되었습니다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.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슬라이드 번호 개체 틀 3"/>
          <p:cNvSpPr>
            <a:spLocks noGrp="1"/>
          </p:cNvSpPr>
          <p:nvPr>
            <p:ph type="sldNum" sz="quarter" idx="4294967295"/>
          </p:nvPr>
        </p:nvSpPr>
        <p:spPr>
          <a:xfrm>
            <a:off x="11401425" y="10321290"/>
            <a:ext cx="3000375" cy="720090"/>
          </a:xfrm>
          <a:prstGeom prst="rect">
            <a:avLst/>
          </a:prstGeom>
        </p:spPr>
        <p:txBody>
          <a:bodyPr lIns="144018" tIns="72009" rIns="144018" bIns="72009"/>
          <a:lstStyle/>
          <a:p>
            <a:fld id="{AF69DB37-C9AE-402E-AA69-FCEF41545CE9}" type="slidenum">
              <a:rPr lang="en-US" altLang="ko-KR"/>
              <a:pPr/>
              <a:t>284</a:t>
            </a:fld>
            <a:endParaRPr lang="en-US" altLang="ko-KR"/>
          </a:p>
        </p:txBody>
      </p:sp>
      <p:sp>
        <p:nvSpPr>
          <p:cNvPr id="119812" name="Text Box 4"/>
          <p:cNvSpPr txBox="1">
            <a:spLocks noChangeArrowheads="1"/>
          </p:cNvSpPr>
          <p:nvPr/>
        </p:nvSpPr>
        <p:spPr bwMode="auto">
          <a:xfrm>
            <a:off x="480061" y="1440180"/>
            <a:ext cx="3635226" cy="483979"/>
          </a:xfrm>
          <a:prstGeom prst="rect">
            <a:avLst/>
          </a:prstGeom>
          <a:solidFill>
            <a:srgbClr val="F6F9FC"/>
          </a:solidFill>
          <a:ln w="9525">
            <a:noFill/>
            <a:miter lim="800000"/>
            <a:headEnd/>
            <a:tailEnd/>
          </a:ln>
          <a:effectLst>
            <a:prstShdw prst="shdw17" dist="17961" dir="2700000">
              <a:srgbClr val="F6F9FC">
                <a:gamma/>
                <a:shade val="60000"/>
                <a:invGamma/>
              </a:srgbClr>
            </a:prstShdw>
          </a:effectLst>
        </p:spPr>
        <p:txBody>
          <a:bodyPr wrap="none" lIns="144018" tIns="72009" rIns="144018" bIns="72009">
            <a:spAutoFit/>
          </a:bodyPr>
          <a:lstStyle/>
          <a:p>
            <a:r>
              <a:rPr lang="en-US" altLang="ko-KR" sz="2200">
                <a:solidFill>
                  <a:srgbClr val="003399"/>
                </a:solidFill>
              </a:rPr>
              <a:t>☞ ALL </a:t>
            </a:r>
            <a:r>
              <a:rPr lang="ko-KR" altLang="en-US" sz="2200">
                <a:solidFill>
                  <a:srgbClr val="003399"/>
                </a:solidFill>
              </a:rPr>
              <a:t>연산자의 사용 예제</a:t>
            </a:r>
          </a:p>
        </p:txBody>
      </p:sp>
      <p:sp>
        <p:nvSpPr>
          <p:cNvPr id="119813" name="Rectangle 5"/>
          <p:cNvSpPr>
            <a:spLocks noChangeArrowheads="1"/>
          </p:cNvSpPr>
          <p:nvPr/>
        </p:nvSpPr>
        <p:spPr bwMode="auto">
          <a:xfrm>
            <a:off x="480060" y="2040255"/>
            <a:ext cx="6120765" cy="5040630"/>
          </a:xfrm>
          <a:prstGeom prst="rect">
            <a:avLst/>
          </a:prstGeom>
          <a:noFill/>
          <a:ln w="9525">
            <a:solidFill>
              <a:schemeClr val="tx1"/>
            </a:solidFill>
            <a:prstDash val="sysDot"/>
            <a:miter lim="800000"/>
            <a:headEnd/>
            <a:tailEnd/>
          </a:ln>
          <a:effectLst/>
        </p:spPr>
        <p:txBody>
          <a:bodyPr wrap="none" lIns="144018" tIns="72009" rIns="144018" bIns="72009"/>
          <a:lstStyle/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- ALL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연산자는 </a:t>
            </a:r>
            <a:r>
              <a:rPr lang="ko-KR" altLang="en-US" sz="1900" u="sng">
                <a:latin typeface="굴림체" pitchFamily="49" charset="-127"/>
                <a:ea typeface="굴림체" pitchFamily="49" charset="-127"/>
              </a:rPr>
              <a:t>서브쿼리의 </a:t>
            </a:r>
            <a:r>
              <a:rPr lang="ko-KR" altLang="en-US" sz="1900" u="sng" err="1">
                <a:latin typeface="굴림체" pitchFamily="49" charset="-127"/>
                <a:ea typeface="굴림체" pitchFamily="49" charset="-127"/>
              </a:rPr>
              <a:t>결과값중</a:t>
            </a:r>
            <a:r>
              <a:rPr lang="ko-KR" altLang="en-US" sz="1900" u="sng">
                <a:latin typeface="굴림체" pitchFamily="49" charset="-127"/>
                <a:ea typeface="굴림체" pitchFamily="49" charset="-127"/>
              </a:rPr>
              <a:t> 모든 결과 값이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 </a:t>
            </a:r>
            <a:br>
              <a:rPr lang="ko-KR" altLang="en-US" sz="1900">
                <a:latin typeface="굴림체" pitchFamily="49" charset="-127"/>
                <a:ea typeface="굴림체" pitchFamily="49" charset="-127"/>
              </a:rPr>
            </a:b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  </a:t>
            </a:r>
            <a:r>
              <a:rPr lang="ko-KR" altLang="en-US" sz="1900" u="sng">
                <a:latin typeface="굴림체" pitchFamily="49" charset="-127"/>
                <a:ea typeface="굴림체" pitchFamily="49" charset="-127"/>
              </a:rPr>
              <a:t>만족 </a:t>
            </a:r>
            <a:r>
              <a:rPr lang="ko-KR" altLang="en-US" sz="1900" u="sng" err="1">
                <a:latin typeface="굴림체" pitchFamily="49" charset="-127"/>
                <a:ea typeface="굴림체" pitchFamily="49" charset="-127"/>
              </a:rPr>
              <a:t>되야만</a:t>
            </a:r>
            <a:r>
              <a:rPr lang="ko-KR" altLang="en-US" sz="1900" u="sng">
                <a:latin typeface="굴림체" pitchFamily="49" charset="-127"/>
                <a:ea typeface="굴림체" pitchFamily="49" charset="-127"/>
              </a:rPr>
              <a:t> 결과값을 반환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 합니다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. </a:t>
            </a:r>
          </a:p>
          <a:p>
            <a:endParaRPr lang="en-US" altLang="ko-KR" sz="190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SQL&gt;SELECT </a:t>
            </a:r>
            <a:r>
              <a:rPr lang="en-US" altLang="ko-KR" sz="1900" err="1">
                <a:latin typeface="굴림체" pitchFamily="49" charset="-127"/>
                <a:ea typeface="굴림체" pitchFamily="49" charset="-127"/>
              </a:rPr>
              <a:t>ename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, </a:t>
            </a:r>
            <a:r>
              <a:rPr lang="en-US" altLang="ko-KR" sz="1900" err="1">
                <a:latin typeface="굴림체" pitchFamily="49" charset="-127"/>
                <a:ea typeface="굴림체" pitchFamily="49" charset="-127"/>
              </a:rPr>
              <a:t>sal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</a:t>
            </a: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   FROM </a:t>
            </a:r>
            <a:r>
              <a:rPr lang="en-US" altLang="ko-KR" sz="1900" err="1">
                <a:latin typeface="굴림체" pitchFamily="49" charset="-127"/>
                <a:ea typeface="굴림체" pitchFamily="49" charset="-127"/>
              </a:rPr>
              <a:t>emp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</a:t>
            </a: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   WHERE </a:t>
            </a:r>
            <a:r>
              <a:rPr lang="en-US" altLang="ko-KR" sz="1900" err="1">
                <a:latin typeface="굴림체" pitchFamily="49" charset="-127"/>
                <a:ea typeface="굴림체" pitchFamily="49" charset="-127"/>
              </a:rPr>
              <a:t>deptno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!= 20</a:t>
            </a: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     AND </a:t>
            </a:r>
            <a:r>
              <a:rPr lang="en-US" altLang="ko-KR" sz="1900" err="1">
                <a:latin typeface="굴림체" pitchFamily="49" charset="-127"/>
                <a:ea typeface="굴림체" pitchFamily="49" charset="-127"/>
              </a:rPr>
              <a:t>sal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&gt; ALL</a:t>
            </a:r>
            <a:r>
              <a:rPr lang="en-US" altLang="ko-KR" sz="1900">
                <a:solidFill>
                  <a:srgbClr val="006699"/>
                </a:solidFill>
                <a:latin typeface="굴림체" pitchFamily="49" charset="-127"/>
                <a:ea typeface="굴림체" pitchFamily="49" charset="-127"/>
              </a:rPr>
              <a:t>(SELECT </a:t>
            </a:r>
            <a:r>
              <a:rPr lang="en-US" altLang="ko-KR" sz="1900" err="1">
                <a:solidFill>
                  <a:srgbClr val="006699"/>
                </a:solidFill>
                <a:latin typeface="굴림체" pitchFamily="49" charset="-127"/>
                <a:ea typeface="굴림체" pitchFamily="49" charset="-127"/>
              </a:rPr>
              <a:t>sal</a:t>
            </a:r>
            <a:r>
              <a:rPr lang="en-US" altLang="ko-KR" sz="1900">
                <a:solidFill>
                  <a:srgbClr val="006699"/>
                </a:solidFill>
                <a:latin typeface="굴림체" pitchFamily="49" charset="-127"/>
                <a:ea typeface="굴림체" pitchFamily="49" charset="-127"/>
              </a:rPr>
              <a:t> </a:t>
            </a:r>
            <a:br>
              <a:rPr lang="en-US" altLang="ko-KR" sz="1900">
                <a:solidFill>
                  <a:srgbClr val="006699"/>
                </a:solidFill>
                <a:latin typeface="굴림체" pitchFamily="49" charset="-127"/>
                <a:ea typeface="굴림체" pitchFamily="49" charset="-127"/>
              </a:rPr>
            </a:br>
            <a:r>
              <a:rPr lang="en-US" altLang="ko-KR" sz="1900">
                <a:solidFill>
                  <a:srgbClr val="006699"/>
                </a:solidFill>
                <a:latin typeface="굴림체" pitchFamily="49" charset="-127"/>
                <a:ea typeface="굴림체" pitchFamily="49" charset="-127"/>
              </a:rPr>
              <a:t>                    FROM </a:t>
            </a:r>
            <a:r>
              <a:rPr lang="en-US" altLang="ko-KR" sz="1900" err="1">
                <a:solidFill>
                  <a:srgbClr val="006699"/>
                </a:solidFill>
                <a:latin typeface="굴림체" pitchFamily="49" charset="-127"/>
                <a:ea typeface="굴림체" pitchFamily="49" charset="-127"/>
              </a:rPr>
              <a:t>emp</a:t>
            </a:r>
            <a:r>
              <a:rPr lang="en-US" altLang="ko-KR" sz="1900">
                <a:solidFill>
                  <a:srgbClr val="006699"/>
                </a:solidFill>
                <a:latin typeface="굴림체" pitchFamily="49" charset="-127"/>
                <a:ea typeface="굴림체" pitchFamily="49" charset="-127"/>
              </a:rPr>
              <a:t> </a:t>
            </a:r>
            <a:br>
              <a:rPr lang="en-US" altLang="ko-KR" sz="1900">
                <a:solidFill>
                  <a:srgbClr val="006699"/>
                </a:solidFill>
                <a:latin typeface="굴림체" pitchFamily="49" charset="-127"/>
                <a:ea typeface="굴림체" pitchFamily="49" charset="-127"/>
              </a:rPr>
            </a:br>
            <a:r>
              <a:rPr lang="en-US" altLang="ko-KR" sz="1900">
                <a:solidFill>
                  <a:srgbClr val="006699"/>
                </a:solidFill>
                <a:latin typeface="굴림체" pitchFamily="49" charset="-127"/>
                <a:ea typeface="굴림체" pitchFamily="49" charset="-127"/>
              </a:rPr>
              <a:t>                    WHERE job='SALESMAN')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; </a:t>
            </a:r>
          </a:p>
          <a:p>
            <a:endParaRPr lang="en-US" altLang="ko-KR" sz="190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ENAME             SAL</a:t>
            </a: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---------- ----------</a:t>
            </a: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BLAKE            2850</a:t>
            </a: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CLARK            2450</a:t>
            </a: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KING             5000</a:t>
            </a: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3 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개의 행이 선택되었습니다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.</a:t>
            </a:r>
          </a:p>
        </p:txBody>
      </p:sp>
      <p:sp>
        <p:nvSpPr>
          <p:cNvPr id="119814" name="Text Box 6"/>
          <p:cNvSpPr txBox="1">
            <a:spLocks noChangeArrowheads="1"/>
          </p:cNvSpPr>
          <p:nvPr/>
        </p:nvSpPr>
        <p:spPr bwMode="auto">
          <a:xfrm>
            <a:off x="6840855" y="1440180"/>
            <a:ext cx="4102790" cy="483979"/>
          </a:xfrm>
          <a:prstGeom prst="rect">
            <a:avLst/>
          </a:prstGeom>
          <a:solidFill>
            <a:srgbClr val="F6F9FC"/>
          </a:solidFill>
          <a:ln w="9525">
            <a:noFill/>
            <a:miter lim="800000"/>
            <a:headEnd/>
            <a:tailEnd/>
          </a:ln>
          <a:effectLst>
            <a:prstShdw prst="shdw17" dist="17961" dir="2700000">
              <a:srgbClr val="F6F9FC">
                <a:gamma/>
                <a:shade val="60000"/>
                <a:invGamma/>
              </a:srgbClr>
            </a:prstShdw>
          </a:effectLst>
        </p:spPr>
        <p:txBody>
          <a:bodyPr wrap="none" lIns="144018" tIns="72009" rIns="144018" bIns="72009">
            <a:spAutoFit/>
          </a:bodyPr>
          <a:lstStyle/>
          <a:p>
            <a:r>
              <a:rPr lang="en-US" altLang="ko-KR" sz="2200">
                <a:solidFill>
                  <a:srgbClr val="003399"/>
                </a:solidFill>
              </a:rPr>
              <a:t>☞ EXISTS </a:t>
            </a:r>
            <a:r>
              <a:rPr lang="ko-KR" altLang="en-US" sz="2200">
                <a:solidFill>
                  <a:srgbClr val="003399"/>
                </a:solidFill>
              </a:rPr>
              <a:t>연산자의 사용 예제</a:t>
            </a:r>
          </a:p>
        </p:txBody>
      </p:sp>
      <p:sp>
        <p:nvSpPr>
          <p:cNvPr id="119815" name="Rectangle 7"/>
          <p:cNvSpPr>
            <a:spLocks noChangeArrowheads="1"/>
          </p:cNvSpPr>
          <p:nvPr/>
        </p:nvSpPr>
        <p:spPr bwMode="auto">
          <a:xfrm>
            <a:off x="6840855" y="2040255"/>
            <a:ext cx="7320915" cy="6840855"/>
          </a:xfrm>
          <a:prstGeom prst="rect">
            <a:avLst/>
          </a:prstGeom>
          <a:noFill/>
          <a:ln w="9525">
            <a:solidFill>
              <a:schemeClr val="tx1"/>
            </a:solidFill>
            <a:prstDash val="sysDot"/>
            <a:miter lim="800000"/>
            <a:headEnd/>
            <a:tailEnd/>
          </a:ln>
          <a:effectLst/>
        </p:spPr>
        <p:txBody>
          <a:bodyPr wrap="none" lIns="144018" tIns="72009" rIns="144018" bIns="72009"/>
          <a:lstStyle/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- EXISTS 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연산자를 사용하면 </a:t>
            </a:r>
            <a:r>
              <a:rPr lang="ko-KR" altLang="en-US" sz="1900" u="sng">
                <a:latin typeface="굴림체" pitchFamily="49" charset="-127"/>
                <a:ea typeface="굴림체" pitchFamily="49" charset="-127"/>
              </a:rPr>
              <a:t>서브쿼리의 데이터가 존재하는가의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 </a:t>
            </a:r>
            <a:br>
              <a:rPr lang="ko-KR" altLang="en-US" sz="1900">
                <a:latin typeface="굴림체" pitchFamily="49" charset="-127"/>
                <a:ea typeface="굴림체" pitchFamily="49" charset="-127"/>
              </a:rPr>
            </a:b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  </a:t>
            </a:r>
            <a:r>
              <a:rPr lang="ko-KR" altLang="en-US" sz="1900" u="sng">
                <a:latin typeface="굴림체" pitchFamily="49" charset="-127"/>
                <a:ea typeface="굴림체" pitchFamily="49" charset="-127"/>
              </a:rPr>
              <a:t>여부를 먼저 따져 존재하는 값들만을 결과로 반환해 줍니다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. </a:t>
            </a: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- SUBQUERY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에서 </a:t>
            </a:r>
            <a:r>
              <a:rPr lang="ko-KR" altLang="en-US" sz="1900" u="sng">
                <a:latin typeface="굴림체" pitchFamily="49" charset="-127"/>
                <a:ea typeface="굴림체" pitchFamily="49" charset="-127"/>
              </a:rPr>
              <a:t>적어도 </a:t>
            </a:r>
            <a:r>
              <a:rPr lang="en-US" altLang="ko-KR" sz="1900" u="sng">
                <a:latin typeface="굴림체" pitchFamily="49" charset="-127"/>
                <a:ea typeface="굴림체" pitchFamily="49" charset="-127"/>
              </a:rPr>
              <a:t>1</a:t>
            </a:r>
            <a:r>
              <a:rPr lang="ko-KR" altLang="en-US" sz="1900" u="sng">
                <a:latin typeface="굴림체" pitchFamily="49" charset="-127"/>
                <a:ea typeface="굴림체" pitchFamily="49" charset="-127"/>
              </a:rPr>
              <a:t>개의 행을 </a:t>
            </a:r>
            <a:r>
              <a:rPr lang="en-US" altLang="ko-KR" sz="1900" u="sng">
                <a:latin typeface="굴림체" pitchFamily="49" charset="-127"/>
                <a:ea typeface="굴림체" pitchFamily="49" charset="-127"/>
              </a:rPr>
              <a:t>RETURN</a:t>
            </a:r>
            <a:r>
              <a:rPr lang="ko-KR" altLang="en-US" sz="1900" u="sng">
                <a:latin typeface="굴림체" pitchFamily="49" charset="-127"/>
                <a:ea typeface="굴림체" pitchFamily="49" charset="-127"/>
              </a:rPr>
              <a:t>하면 논리식은 참이고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 </a:t>
            </a:r>
            <a:br>
              <a:rPr lang="ko-KR" altLang="en-US" sz="1900">
                <a:latin typeface="굴림체" pitchFamily="49" charset="-127"/>
                <a:ea typeface="굴림체" pitchFamily="49" charset="-127"/>
              </a:rPr>
            </a:b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  </a:t>
            </a:r>
            <a:r>
              <a:rPr lang="ko-KR" altLang="en-US" sz="1900" u="sng">
                <a:latin typeface="굴림체" pitchFamily="49" charset="-127"/>
                <a:ea typeface="굴림체" pitchFamily="49" charset="-127"/>
              </a:rPr>
              <a:t>그렇지 않으면 거짓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 입니다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.</a:t>
            </a:r>
          </a:p>
          <a:p>
            <a:endParaRPr lang="en-US" altLang="ko-KR" sz="1900">
              <a:latin typeface="굴림체" pitchFamily="49" charset="-127"/>
              <a:ea typeface="굴림체" pitchFamily="49" charset="-127"/>
            </a:endParaRPr>
          </a:p>
          <a:p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예제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)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사원을 관리할 수 있는 사원의 정보를 보여 줍니다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. </a:t>
            </a:r>
          </a:p>
          <a:p>
            <a:endParaRPr lang="en-US" altLang="ko-KR" sz="190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SELECT </a:t>
            </a:r>
            <a:r>
              <a:rPr lang="en-US" altLang="ko-KR" sz="1900" err="1">
                <a:latin typeface="굴림체" pitchFamily="49" charset="-127"/>
                <a:ea typeface="굴림체" pitchFamily="49" charset="-127"/>
              </a:rPr>
              <a:t>empno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, </a:t>
            </a:r>
            <a:r>
              <a:rPr lang="en-US" altLang="ko-KR" sz="1900" err="1">
                <a:latin typeface="굴림체" pitchFamily="49" charset="-127"/>
                <a:ea typeface="굴림체" pitchFamily="49" charset="-127"/>
              </a:rPr>
              <a:t>ename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, </a:t>
            </a:r>
            <a:r>
              <a:rPr lang="en-US" altLang="ko-KR" sz="1900" err="1">
                <a:latin typeface="굴림체" pitchFamily="49" charset="-127"/>
                <a:ea typeface="굴림체" pitchFamily="49" charset="-127"/>
              </a:rPr>
              <a:t>sal</a:t>
            </a:r>
            <a:endParaRPr lang="en-US" altLang="ko-KR" sz="190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FROM </a:t>
            </a:r>
            <a:r>
              <a:rPr lang="en-US" altLang="ko-KR" sz="1900" err="1">
                <a:latin typeface="굴림체" pitchFamily="49" charset="-127"/>
                <a:ea typeface="굴림체" pitchFamily="49" charset="-127"/>
              </a:rPr>
              <a:t>emp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e</a:t>
            </a: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WHERE EXISTS </a:t>
            </a:r>
            <a:r>
              <a:rPr lang="en-US" altLang="ko-KR" sz="1900">
                <a:solidFill>
                  <a:srgbClr val="006699"/>
                </a:solidFill>
                <a:latin typeface="굴림체" pitchFamily="49" charset="-127"/>
                <a:ea typeface="굴림체" pitchFamily="49" charset="-127"/>
              </a:rPr>
              <a:t>(SELECT </a:t>
            </a:r>
            <a:r>
              <a:rPr lang="en-US" altLang="ko-KR" sz="1900" err="1">
                <a:solidFill>
                  <a:srgbClr val="006699"/>
                </a:solidFill>
                <a:latin typeface="굴림체" pitchFamily="49" charset="-127"/>
                <a:ea typeface="굴림체" pitchFamily="49" charset="-127"/>
              </a:rPr>
              <a:t>empno</a:t>
            </a:r>
            <a:r>
              <a:rPr lang="en-US" altLang="ko-KR" sz="1900">
                <a:solidFill>
                  <a:srgbClr val="006699"/>
                </a:solidFill>
                <a:latin typeface="굴림체" pitchFamily="49" charset="-127"/>
                <a:ea typeface="굴림체" pitchFamily="49" charset="-127"/>
              </a:rPr>
              <a:t> </a:t>
            </a:r>
            <a:br>
              <a:rPr lang="en-US" altLang="ko-KR" sz="1900">
                <a:solidFill>
                  <a:srgbClr val="006699"/>
                </a:solidFill>
                <a:latin typeface="굴림체" pitchFamily="49" charset="-127"/>
                <a:ea typeface="굴림체" pitchFamily="49" charset="-127"/>
              </a:rPr>
            </a:br>
            <a:r>
              <a:rPr lang="en-US" altLang="ko-KR" sz="1900">
                <a:solidFill>
                  <a:srgbClr val="006699"/>
                </a:solidFill>
                <a:latin typeface="굴림체" pitchFamily="49" charset="-127"/>
                <a:ea typeface="굴림체" pitchFamily="49" charset="-127"/>
              </a:rPr>
              <a:t>              FROM </a:t>
            </a:r>
            <a:r>
              <a:rPr lang="en-US" altLang="ko-KR" sz="1900" err="1">
                <a:solidFill>
                  <a:srgbClr val="006699"/>
                </a:solidFill>
                <a:latin typeface="굴림체" pitchFamily="49" charset="-127"/>
                <a:ea typeface="굴림체" pitchFamily="49" charset="-127"/>
              </a:rPr>
              <a:t>emp</a:t>
            </a:r>
            <a:r>
              <a:rPr lang="en-US" altLang="ko-KR" sz="1900">
                <a:solidFill>
                  <a:srgbClr val="006699"/>
                </a:solidFill>
                <a:latin typeface="굴림체" pitchFamily="49" charset="-127"/>
                <a:ea typeface="굴림체" pitchFamily="49" charset="-127"/>
              </a:rPr>
              <a:t> </a:t>
            </a:r>
            <a:br>
              <a:rPr lang="en-US" altLang="ko-KR" sz="1900">
                <a:solidFill>
                  <a:srgbClr val="006699"/>
                </a:solidFill>
                <a:latin typeface="굴림체" pitchFamily="49" charset="-127"/>
                <a:ea typeface="굴림체" pitchFamily="49" charset="-127"/>
              </a:rPr>
            </a:br>
            <a:r>
              <a:rPr lang="en-US" altLang="ko-KR" sz="1900">
                <a:solidFill>
                  <a:srgbClr val="006699"/>
                </a:solidFill>
                <a:latin typeface="굴림체" pitchFamily="49" charset="-127"/>
                <a:ea typeface="굴림체" pitchFamily="49" charset="-127"/>
              </a:rPr>
              <a:t>              WHERE </a:t>
            </a:r>
            <a:r>
              <a:rPr lang="en-US" altLang="ko-KR" sz="1900" err="1">
                <a:solidFill>
                  <a:srgbClr val="006699"/>
                </a:solidFill>
                <a:latin typeface="굴림체" pitchFamily="49" charset="-127"/>
                <a:ea typeface="굴림체" pitchFamily="49" charset="-127"/>
              </a:rPr>
              <a:t>e.empno</a:t>
            </a:r>
            <a:r>
              <a:rPr lang="en-US" altLang="ko-KR" sz="1900">
                <a:solidFill>
                  <a:srgbClr val="006699"/>
                </a:solidFill>
                <a:latin typeface="굴림체" pitchFamily="49" charset="-127"/>
                <a:ea typeface="굴림체" pitchFamily="49" charset="-127"/>
              </a:rPr>
              <a:t> = mgr)</a:t>
            </a:r>
          </a:p>
          <a:p>
            <a:endParaRPr lang="en-US" altLang="ko-KR" sz="190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    EMPNO ENAME             SAL</a:t>
            </a: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---------- ---------- ----------</a:t>
            </a: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     7566 JONES            2975</a:t>
            </a: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     7698 BLAKE            2850</a:t>
            </a: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     7782 CLARK            2450</a:t>
            </a: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     7788 SCOTT            3000</a:t>
            </a: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     7839 KING             5000</a:t>
            </a: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     7902 FORD             3000</a:t>
            </a:r>
          </a:p>
          <a:p>
            <a:endParaRPr lang="en-US" altLang="ko-KR" sz="190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6 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개의 행이 선택되었습니다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.</a:t>
            </a:r>
          </a:p>
        </p:txBody>
      </p:sp>
      <p:sp>
        <p:nvSpPr>
          <p:cNvPr id="119816" name="Text Box 8"/>
          <p:cNvSpPr txBox="1">
            <a:spLocks noChangeArrowheads="1"/>
          </p:cNvSpPr>
          <p:nvPr/>
        </p:nvSpPr>
        <p:spPr bwMode="auto">
          <a:xfrm>
            <a:off x="300037" y="97513"/>
            <a:ext cx="2797945" cy="4224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144018" tIns="72009" rIns="144018" bIns="72009">
            <a:spAutoFit/>
          </a:bodyPr>
          <a:lstStyle/>
          <a:p>
            <a:r>
              <a:rPr lang="en-US" altLang="ko-KR" b="1"/>
              <a:t> 7. </a:t>
            </a:r>
            <a:r>
              <a:rPr lang="ko-KR" altLang="en-US" b="1"/>
              <a:t>서브쿼리</a:t>
            </a:r>
            <a:r>
              <a:rPr lang="en-US" altLang="ko-KR" b="1"/>
              <a:t>(Subquery) </a:t>
            </a:r>
          </a:p>
        </p:txBody>
      </p:sp>
      <p:sp>
        <p:nvSpPr>
          <p:cNvPr id="119817" name="Text Box 9"/>
          <p:cNvSpPr txBox="1">
            <a:spLocks noChangeArrowheads="1"/>
          </p:cNvSpPr>
          <p:nvPr/>
        </p:nvSpPr>
        <p:spPr bwMode="auto">
          <a:xfrm>
            <a:off x="540068" y="720090"/>
            <a:ext cx="4966809" cy="4839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144018" tIns="72009" rIns="144018" bIns="72009">
            <a:spAutoFit/>
          </a:bodyPr>
          <a:lstStyle/>
          <a:p>
            <a:r>
              <a:rPr lang="en-US" altLang="ko-KR" sz="2200"/>
              <a:t> 7.3. </a:t>
            </a:r>
            <a:r>
              <a:rPr lang="ko-KR" altLang="en-US" sz="2200"/>
              <a:t>다중 행</a:t>
            </a:r>
            <a:r>
              <a:rPr lang="en-US" altLang="ko-KR" sz="2200"/>
              <a:t>(Multiple-Row) </a:t>
            </a:r>
            <a:r>
              <a:rPr lang="ko-KR" altLang="en-US" sz="2200"/>
              <a:t>서브쿼리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슬라이드 번호 개체 틀 3"/>
          <p:cNvSpPr>
            <a:spLocks noGrp="1"/>
          </p:cNvSpPr>
          <p:nvPr>
            <p:ph type="sldNum" sz="quarter" idx="4294967295"/>
          </p:nvPr>
        </p:nvSpPr>
        <p:spPr>
          <a:xfrm>
            <a:off x="11401425" y="10321290"/>
            <a:ext cx="3000375" cy="720090"/>
          </a:xfrm>
          <a:prstGeom prst="rect">
            <a:avLst/>
          </a:prstGeom>
        </p:spPr>
        <p:txBody>
          <a:bodyPr lIns="144018" tIns="72009" rIns="144018" bIns="72009"/>
          <a:lstStyle/>
          <a:p>
            <a:fld id="{9B4799FF-5B41-414D-A124-2B386A6365C8}" type="slidenum">
              <a:rPr lang="en-US" altLang="ko-KR"/>
              <a:pPr/>
              <a:t>285</a:t>
            </a:fld>
            <a:endParaRPr lang="en-US" altLang="ko-KR"/>
          </a:p>
        </p:txBody>
      </p:sp>
      <p:sp>
        <p:nvSpPr>
          <p:cNvPr id="120834" name="Text Box 2"/>
          <p:cNvSpPr txBox="1">
            <a:spLocks noChangeArrowheads="1"/>
          </p:cNvSpPr>
          <p:nvPr/>
        </p:nvSpPr>
        <p:spPr bwMode="auto">
          <a:xfrm>
            <a:off x="300037" y="97513"/>
            <a:ext cx="2797945" cy="4224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144018" tIns="72009" rIns="144018" bIns="72009">
            <a:spAutoFit/>
          </a:bodyPr>
          <a:lstStyle/>
          <a:p>
            <a:r>
              <a:rPr lang="en-US" altLang="ko-KR" b="1"/>
              <a:t> 7. </a:t>
            </a:r>
            <a:r>
              <a:rPr lang="ko-KR" altLang="en-US" b="1"/>
              <a:t>서브쿼리</a:t>
            </a:r>
            <a:r>
              <a:rPr lang="en-US" altLang="ko-KR" b="1"/>
              <a:t>(Subquery) </a:t>
            </a:r>
          </a:p>
        </p:txBody>
      </p:sp>
      <p:sp>
        <p:nvSpPr>
          <p:cNvPr id="120835" name="Text Box 3"/>
          <p:cNvSpPr txBox="1">
            <a:spLocks noChangeArrowheads="1"/>
          </p:cNvSpPr>
          <p:nvPr/>
        </p:nvSpPr>
        <p:spPr bwMode="auto">
          <a:xfrm>
            <a:off x="540068" y="720090"/>
            <a:ext cx="5422062" cy="4839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144018" tIns="72009" rIns="144018" bIns="72009">
            <a:spAutoFit/>
          </a:bodyPr>
          <a:lstStyle/>
          <a:p>
            <a:r>
              <a:rPr lang="en-US" altLang="ko-KR" sz="2200"/>
              <a:t> 7.4. </a:t>
            </a:r>
            <a:r>
              <a:rPr lang="ko-KR" altLang="en-US" sz="2200"/>
              <a:t>다중 열</a:t>
            </a:r>
            <a:r>
              <a:rPr lang="en-US" altLang="ko-KR" sz="2200"/>
              <a:t>(Multiple-Column) </a:t>
            </a:r>
            <a:r>
              <a:rPr lang="ko-KR" altLang="en-US" sz="2200"/>
              <a:t>서브쿼리</a:t>
            </a:r>
          </a:p>
        </p:txBody>
      </p:sp>
      <p:sp>
        <p:nvSpPr>
          <p:cNvPr id="120836" name="Text Box 4"/>
          <p:cNvSpPr txBox="1">
            <a:spLocks noChangeArrowheads="1"/>
          </p:cNvSpPr>
          <p:nvPr/>
        </p:nvSpPr>
        <p:spPr bwMode="auto">
          <a:xfrm>
            <a:off x="480061" y="1440180"/>
            <a:ext cx="5757089" cy="483979"/>
          </a:xfrm>
          <a:prstGeom prst="rect">
            <a:avLst/>
          </a:prstGeom>
          <a:solidFill>
            <a:srgbClr val="F6F9FC"/>
          </a:solidFill>
          <a:ln w="9525">
            <a:noFill/>
            <a:miter lim="800000"/>
            <a:headEnd/>
            <a:tailEnd/>
          </a:ln>
          <a:effectLst>
            <a:prstShdw prst="shdw17" dist="17961" dir="2700000">
              <a:srgbClr val="F6F9FC">
                <a:gamma/>
                <a:shade val="60000"/>
                <a:invGamma/>
              </a:srgbClr>
            </a:prstShdw>
          </a:effectLst>
        </p:spPr>
        <p:txBody>
          <a:bodyPr wrap="none" lIns="144018" tIns="72009" rIns="144018" bIns="72009">
            <a:spAutoFit/>
          </a:bodyPr>
          <a:lstStyle/>
          <a:p>
            <a:r>
              <a:rPr lang="en-US" altLang="ko-KR" sz="2200">
                <a:solidFill>
                  <a:srgbClr val="003399"/>
                </a:solidFill>
              </a:rPr>
              <a:t>☞ </a:t>
            </a:r>
            <a:r>
              <a:rPr lang="ko-KR" altLang="en-US" sz="2200">
                <a:solidFill>
                  <a:srgbClr val="003399"/>
                </a:solidFill>
              </a:rPr>
              <a:t>다중 열</a:t>
            </a:r>
            <a:r>
              <a:rPr lang="en-US" altLang="ko-KR" sz="2200">
                <a:solidFill>
                  <a:srgbClr val="003399"/>
                </a:solidFill>
              </a:rPr>
              <a:t>(Multiple-Column) </a:t>
            </a:r>
            <a:r>
              <a:rPr lang="ko-KR" altLang="en-US" sz="2200">
                <a:solidFill>
                  <a:srgbClr val="003399"/>
                </a:solidFill>
              </a:rPr>
              <a:t>서브쿼리 란 </a:t>
            </a:r>
            <a:r>
              <a:rPr lang="en-US" altLang="ko-KR" sz="2200">
                <a:solidFill>
                  <a:srgbClr val="003399"/>
                </a:solidFill>
              </a:rPr>
              <a:t>?</a:t>
            </a:r>
          </a:p>
        </p:txBody>
      </p:sp>
      <p:sp>
        <p:nvSpPr>
          <p:cNvPr id="120837" name="Rectangle 5"/>
          <p:cNvSpPr>
            <a:spLocks noChangeArrowheads="1"/>
          </p:cNvSpPr>
          <p:nvPr/>
        </p:nvSpPr>
        <p:spPr bwMode="auto">
          <a:xfrm>
            <a:off x="480060" y="2040255"/>
            <a:ext cx="13561695" cy="480060"/>
          </a:xfrm>
          <a:prstGeom prst="rect">
            <a:avLst/>
          </a:prstGeom>
          <a:noFill/>
          <a:ln w="9525">
            <a:solidFill>
              <a:schemeClr val="tx1"/>
            </a:solidFill>
            <a:prstDash val="sysDot"/>
            <a:miter lim="800000"/>
            <a:headEnd/>
            <a:tailEnd/>
          </a:ln>
          <a:effectLst/>
        </p:spPr>
        <p:txBody>
          <a:bodyPr wrap="none" lIns="144018" tIns="72009" rIns="144018" bIns="72009"/>
          <a:lstStyle/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◈ 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다중 열 서브쿼리란 </a:t>
            </a:r>
            <a:r>
              <a:rPr lang="ko-KR" altLang="en-US" sz="1900" u="sng">
                <a:latin typeface="굴림체" pitchFamily="49" charset="-127"/>
                <a:ea typeface="굴림체" pitchFamily="49" charset="-127"/>
              </a:rPr>
              <a:t>서브쿼리의 결과값이 </a:t>
            </a:r>
            <a:r>
              <a:rPr lang="ko-KR" altLang="en-US" sz="1900" u="sng" err="1">
                <a:latin typeface="굴림체" pitchFamily="49" charset="-127"/>
                <a:ea typeface="굴림체" pitchFamily="49" charset="-127"/>
              </a:rPr>
              <a:t>두개</a:t>
            </a:r>
            <a:r>
              <a:rPr lang="ko-KR" altLang="en-US" sz="1900" u="sng">
                <a:latin typeface="굴림체" pitchFamily="49" charset="-127"/>
                <a:ea typeface="굴림체" pitchFamily="49" charset="-127"/>
              </a:rPr>
              <a:t> 이상의 </a:t>
            </a:r>
            <a:r>
              <a:rPr lang="ko-KR" altLang="en-US" sz="1900" u="sng" err="1">
                <a:latin typeface="굴림체" pitchFamily="49" charset="-127"/>
                <a:ea typeface="굴림체" pitchFamily="49" charset="-127"/>
              </a:rPr>
              <a:t>컬럼을</a:t>
            </a:r>
            <a:r>
              <a:rPr lang="ko-KR" altLang="en-US" sz="1900" u="sng">
                <a:latin typeface="굴림체" pitchFamily="49" charset="-127"/>
                <a:ea typeface="굴림체" pitchFamily="49" charset="-127"/>
              </a:rPr>
              <a:t> 반환하는 서브쿼리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 입니다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.</a:t>
            </a:r>
          </a:p>
        </p:txBody>
      </p:sp>
      <p:sp>
        <p:nvSpPr>
          <p:cNvPr id="120838" name="Text Box 6"/>
          <p:cNvSpPr txBox="1">
            <a:spLocks noChangeArrowheads="1"/>
          </p:cNvSpPr>
          <p:nvPr/>
        </p:nvSpPr>
        <p:spPr bwMode="auto">
          <a:xfrm>
            <a:off x="480060" y="2760345"/>
            <a:ext cx="4351256" cy="483979"/>
          </a:xfrm>
          <a:prstGeom prst="rect">
            <a:avLst/>
          </a:prstGeom>
          <a:solidFill>
            <a:srgbClr val="F6F9FC"/>
          </a:solidFill>
          <a:ln w="9525">
            <a:noFill/>
            <a:miter lim="800000"/>
            <a:headEnd/>
            <a:tailEnd/>
          </a:ln>
          <a:effectLst>
            <a:prstShdw prst="shdw17" dist="17961" dir="2700000">
              <a:srgbClr val="F6F9FC">
                <a:gamma/>
                <a:shade val="60000"/>
                <a:invGamma/>
              </a:srgbClr>
            </a:prstShdw>
          </a:effectLst>
        </p:spPr>
        <p:txBody>
          <a:bodyPr wrap="none" lIns="144018" tIns="72009" rIns="144018" bIns="72009">
            <a:spAutoFit/>
          </a:bodyPr>
          <a:lstStyle/>
          <a:p>
            <a:r>
              <a:rPr lang="en-US" altLang="ko-KR" sz="2200">
                <a:solidFill>
                  <a:srgbClr val="003399"/>
                </a:solidFill>
              </a:rPr>
              <a:t>☞  </a:t>
            </a:r>
            <a:r>
              <a:rPr lang="en-US" altLang="ko-KR" sz="2200" err="1">
                <a:solidFill>
                  <a:srgbClr val="003399"/>
                </a:solidFill>
              </a:rPr>
              <a:t>Pairwise</a:t>
            </a:r>
            <a:r>
              <a:rPr lang="en-US" altLang="ko-KR" sz="2200">
                <a:solidFill>
                  <a:srgbClr val="003399"/>
                </a:solidFill>
              </a:rPr>
              <a:t>(</a:t>
            </a:r>
            <a:r>
              <a:rPr lang="ko-KR" altLang="en-US" sz="2200" err="1">
                <a:solidFill>
                  <a:srgbClr val="003399"/>
                </a:solidFill>
              </a:rPr>
              <a:t>쌍비교</a:t>
            </a:r>
            <a:r>
              <a:rPr lang="en-US" altLang="ko-KR" sz="2200">
                <a:solidFill>
                  <a:srgbClr val="003399"/>
                </a:solidFill>
              </a:rPr>
              <a:t>) </a:t>
            </a:r>
            <a:r>
              <a:rPr lang="en-US" altLang="ko-KR" sz="2200" err="1">
                <a:solidFill>
                  <a:srgbClr val="003399"/>
                </a:solidFill>
              </a:rPr>
              <a:t>Subquery</a:t>
            </a:r>
            <a:r>
              <a:rPr lang="en-US" altLang="ko-KR" sz="2200">
                <a:solidFill>
                  <a:srgbClr val="003399"/>
                </a:solidFill>
              </a:rPr>
              <a:t> </a:t>
            </a:r>
          </a:p>
        </p:txBody>
      </p:sp>
      <p:sp>
        <p:nvSpPr>
          <p:cNvPr id="120839" name="Rectangle 7"/>
          <p:cNvSpPr>
            <a:spLocks noChangeArrowheads="1"/>
          </p:cNvSpPr>
          <p:nvPr/>
        </p:nvSpPr>
        <p:spPr bwMode="auto">
          <a:xfrm>
            <a:off x="480060" y="3360420"/>
            <a:ext cx="6480810" cy="5040630"/>
          </a:xfrm>
          <a:prstGeom prst="rect">
            <a:avLst/>
          </a:prstGeom>
          <a:noFill/>
          <a:ln w="9525">
            <a:solidFill>
              <a:schemeClr val="tx1"/>
            </a:solidFill>
            <a:prstDash val="sysDot"/>
            <a:miter lim="800000"/>
            <a:headEnd/>
            <a:tailEnd/>
          </a:ln>
          <a:effectLst/>
        </p:spPr>
        <p:txBody>
          <a:bodyPr wrap="none" lIns="144018" tIns="72009" rIns="144018" bIns="72009"/>
          <a:lstStyle/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◈ </a:t>
            </a:r>
            <a:r>
              <a:rPr lang="ko-KR" altLang="en-US" sz="1900" u="sng">
                <a:latin typeface="굴림체" pitchFamily="49" charset="-127"/>
                <a:ea typeface="굴림체" pitchFamily="49" charset="-127"/>
              </a:rPr>
              <a:t>서브쿼리가 한번 실행되면서 모든 조건을 검색해서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/>
            </a:r>
            <a:br>
              <a:rPr lang="ko-KR" altLang="en-US" sz="1900">
                <a:latin typeface="굴림체" pitchFamily="49" charset="-127"/>
                <a:ea typeface="굴림체" pitchFamily="49" charset="-127"/>
              </a:rPr>
            </a:b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    </a:t>
            </a:r>
            <a:r>
              <a:rPr lang="ko-KR" altLang="en-US" sz="1900" u="sng">
                <a:latin typeface="굴림체" pitchFamily="49" charset="-127"/>
                <a:ea typeface="굴림체" pitchFamily="49" charset="-127"/>
              </a:rPr>
              <a:t>주 쿼리로 넘겨 줍니다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.</a:t>
            </a:r>
          </a:p>
          <a:p>
            <a:endParaRPr lang="en-US" altLang="ko-KR" sz="190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ex) SELECT </a:t>
            </a:r>
            <a:r>
              <a:rPr lang="en-US" altLang="ko-KR" sz="1900" err="1">
                <a:latin typeface="굴림체" pitchFamily="49" charset="-127"/>
                <a:ea typeface="굴림체" pitchFamily="49" charset="-127"/>
              </a:rPr>
              <a:t>empno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, </a:t>
            </a:r>
            <a:r>
              <a:rPr lang="en-US" altLang="ko-KR" sz="1900" err="1">
                <a:latin typeface="굴림체" pitchFamily="49" charset="-127"/>
                <a:ea typeface="굴림체" pitchFamily="49" charset="-127"/>
              </a:rPr>
              <a:t>sal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, </a:t>
            </a:r>
            <a:r>
              <a:rPr lang="en-US" altLang="ko-KR" sz="1900" err="1">
                <a:latin typeface="굴림체" pitchFamily="49" charset="-127"/>
                <a:ea typeface="굴림체" pitchFamily="49" charset="-127"/>
              </a:rPr>
              <a:t>deptno</a:t>
            </a:r>
            <a:endParaRPr lang="en-US" altLang="ko-KR" sz="190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   FROM </a:t>
            </a:r>
            <a:r>
              <a:rPr lang="en-US" altLang="ko-KR" sz="1900" err="1">
                <a:latin typeface="굴림체" pitchFamily="49" charset="-127"/>
                <a:ea typeface="굴림체" pitchFamily="49" charset="-127"/>
              </a:rPr>
              <a:t>emp</a:t>
            </a:r>
            <a:endParaRPr lang="en-US" altLang="ko-KR" sz="190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   WHERE </a:t>
            </a:r>
            <a:r>
              <a:rPr lang="en-US" altLang="ko-KR" sz="1900">
                <a:solidFill>
                  <a:srgbClr val="006699"/>
                </a:solidFill>
                <a:latin typeface="굴림체" pitchFamily="49" charset="-127"/>
                <a:ea typeface="굴림체" pitchFamily="49" charset="-127"/>
              </a:rPr>
              <a:t>(</a:t>
            </a:r>
            <a:r>
              <a:rPr lang="en-US" altLang="ko-KR" sz="1900" err="1">
                <a:solidFill>
                  <a:srgbClr val="006699"/>
                </a:solidFill>
                <a:latin typeface="굴림체" pitchFamily="49" charset="-127"/>
                <a:ea typeface="굴림체" pitchFamily="49" charset="-127"/>
              </a:rPr>
              <a:t>sal</a:t>
            </a:r>
            <a:r>
              <a:rPr lang="en-US" altLang="ko-KR" sz="1900">
                <a:solidFill>
                  <a:srgbClr val="006699"/>
                </a:solidFill>
                <a:latin typeface="굴림체" pitchFamily="49" charset="-127"/>
                <a:ea typeface="굴림체" pitchFamily="49" charset="-127"/>
              </a:rPr>
              <a:t>, </a:t>
            </a:r>
            <a:r>
              <a:rPr lang="en-US" altLang="ko-KR" sz="1900" err="1">
                <a:solidFill>
                  <a:srgbClr val="006699"/>
                </a:solidFill>
                <a:latin typeface="굴림체" pitchFamily="49" charset="-127"/>
                <a:ea typeface="굴림체" pitchFamily="49" charset="-127"/>
              </a:rPr>
              <a:t>deptno</a:t>
            </a:r>
            <a:r>
              <a:rPr lang="en-US" altLang="ko-KR" sz="1900">
                <a:solidFill>
                  <a:srgbClr val="006699"/>
                </a:solidFill>
                <a:latin typeface="굴림체" pitchFamily="49" charset="-127"/>
                <a:ea typeface="굴림체" pitchFamily="49" charset="-127"/>
              </a:rPr>
              <a:t>) IN ( SELECT </a:t>
            </a:r>
            <a:r>
              <a:rPr lang="en-US" altLang="ko-KR" sz="1900" err="1">
                <a:solidFill>
                  <a:srgbClr val="006699"/>
                </a:solidFill>
                <a:latin typeface="굴림체" pitchFamily="49" charset="-127"/>
                <a:ea typeface="굴림체" pitchFamily="49" charset="-127"/>
              </a:rPr>
              <a:t>sal</a:t>
            </a:r>
            <a:r>
              <a:rPr lang="en-US" altLang="ko-KR" sz="1900">
                <a:solidFill>
                  <a:srgbClr val="006699"/>
                </a:solidFill>
                <a:latin typeface="굴림체" pitchFamily="49" charset="-127"/>
                <a:ea typeface="굴림체" pitchFamily="49" charset="-127"/>
              </a:rPr>
              <a:t>, </a:t>
            </a:r>
            <a:r>
              <a:rPr lang="en-US" altLang="ko-KR" sz="1900" err="1">
                <a:solidFill>
                  <a:srgbClr val="006699"/>
                </a:solidFill>
                <a:latin typeface="굴림체" pitchFamily="49" charset="-127"/>
                <a:ea typeface="굴림체" pitchFamily="49" charset="-127"/>
              </a:rPr>
              <a:t>deptno</a:t>
            </a:r>
            <a:endParaRPr lang="en-US" altLang="ko-KR" sz="1900">
              <a:solidFill>
                <a:srgbClr val="006699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1900">
                <a:solidFill>
                  <a:srgbClr val="006699"/>
                </a:solidFill>
                <a:latin typeface="굴림체" pitchFamily="49" charset="-127"/>
                <a:ea typeface="굴림체" pitchFamily="49" charset="-127"/>
              </a:rPr>
              <a:t>                             FROM </a:t>
            </a:r>
            <a:r>
              <a:rPr lang="en-US" altLang="ko-KR" sz="1900" err="1">
                <a:solidFill>
                  <a:srgbClr val="006699"/>
                </a:solidFill>
                <a:latin typeface="굴림체" pitchFamily="49" charset="-127"/>
                <a:ea typeface="굴림체" pitchFamily="49" charset="-127"/>
              </a:rPr>
              <a:t>emp</a:t>
            </a:r>
            <a:endParaRPr lang="en-US" altLang="ko-KR" sz="1900">
              <a:solidFill>
                <a:srgbClr val="006699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1900">
                <a:solidFill>
                  <a:srgbClr val="006699"/>
                </a:solidFill>
                <a:latin typeface="굴림체" pitchFamily="49" charset="-127"/>
                <a:ea typeface="굴림체" pitchFamily="49" charset="-127"/>
              </a:rPr>
              <a:t>                             WHERE </a:t>
            </a:r>
            <a:r>
              <a:rPr lang="en-US" altLang="ko-KR" sz="1900" err="1">
                <a:solidFill>
                  <a:srgbClr val="006699"/>
                </a:solidFill>
                <a:latin typeface="굴림체" pitchFamily="49" charset="-127"/>
                <a:ea typeface="굴림체" pitchFamily="49" charset="-127"/>
              </a:rPr>
              <a:t>deptno</a:t>
            </a:r>
            <a:r>
              <a:rPr lang="en-US" altLang="ko-KR" sz="1900">
                <a:solidFill>
                  <a:srgbClr val="006699"/>
                </a:solidFill>
                <a:latin typeface="굴림체" pitchFamily="49" charset="-127"/>
                <a:ea typeface="굴림체" pitchFamily="49" charset="-127"/>
              </a:rPr>
              <a:t> = 30</a:t>
            </a:r>
          </a:p>
          <a:p>
            <a:r>
              <a:rPr lang="en-US" altLang="ko-KR" sz="1900">
                <a:solidFill>
                  <a:srgbClr val="006699"/>
                </a:solidFill>
                <a:latin typeface="굴림체" pitchFamily="49" charset="-127"/>
                <a:ea typeface="굴림체" pitchFamily="49" charset="-127"/>
              </a:rPr>
              <a:t>                             AND </a:t>
            </a:r>
            <a:r>
              <a:rPr lang="en-US" altLang="ko-KR" sz="1900" err="1">
                <a:solidFill>
                  <a:srgbClr val="006699"/>
                </a:solidFill>
                <a:latin typeface="굴림체" pitchFamily="49" charset="-127"/>
                <a:ea typeface="굴림체" pitchFamily="49" charset="-127"/>
              </a:rPr>
              <a:t>comm</a:t>
            </a:r>
            <a:r>
              <a:rPr lang="en-US" altLang="ko-KR" sz="1900">
                <a:solidFill>
                  <a:srgbClr val="006699"/>
                </a:solidFill>
                <a:latin typeface="굴림체" pitchFamily="49" charset="-127"/>
                <a:ea typeface="굴림체" pitchFamily="49" charset="-127"/>
              </a:rPr>
              <a:t> is NOT NULL );</a:t>
            </a: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                            </a:t>
            </a: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    EMPNO        SAL     DEPTNO</a:t>
            </a: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---------- ---------- ----------</a:t>
            </a: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     7521       1250         30</a:t>
            </a: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     7654       1250         30</a:t>
            </a: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     7844       1500         30</a:t>
            </a: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     7499       1600         30</a:t>
            </a:r>
          </a:p>
        </p:txBody>
      </p:sp>
      <p:sp>
        <p:nvSpPr>
          <p:cNvPr id="120840" name="Text Box 8"/>
          <p:cNvSpPr txBox="1">
            <a:spLocks noChangeArrowheads="1"/>
          </p:cNvSpPr>
          <p:nvPr/>
        </p:nvSpPr>
        <p:spPr bwMode="auto">
          <a:xfrm>
            <a:off x="7200900" y="2760345"/>
            <a:ext cx="5163978" cy="483979"/>
          </a:xfrm>
          <a:prstGeom prst="rect">
            <a:avLst/>
          </a:prstGeom>
          <a:solidFill>
            <a:srgbClr val="F6F9FC"/>
          </a:solidFill>
          <a:ln w="9525">
            <a:noFill/>
            <a:miter lim="800000"/>
            <a:headEnd/>
            <a:tailEnd/>
          </a:ln>
          <a:effectLst>
            <a:prstShdw prst="shdw17" dist="17961" dir="2700000">
              <a:srgbClr val="F6F9FC">
                <a:gamma/>
                <a:shade val="60000"/>
                <a:invGamma/>
              </a:srgbClr>
            </a:prstShdw>
          </a:effectLst>
        </p:spPr>
        <p:txBody>
          <a:bodyPr wrap="none" lIns="144018" tIns="72009" rIns="144018" bIns="72009">
            <a:spAutoFit/>
          </a:bodyPr>
          <a:lstStyle/>
          <a:p>
            <a:r>
              <a:rPr lang="en-US" altLang="ko-KR" sz="2200">
                <a:solidFill>
                  <a:srgbClr val="003399"/>
                </a:solidFill>
              </a:rPr>
              <a:t>☞  </a:t>
            </a:r>
            <a:r>
              <a:rPr lang="en-US" altLang="ko-KR" sz="2200" err="1">
                <a:solidFill>
                  <a:srgbClr val="003399"/>
                </a:solidFill>
              </a:rPr>
              <a:t>Nonpairwise</a:t>
            </a:r>
            <a:r>
              <a:rPr lang="en-US" altLang="ko-KR" sz="2200">
                <a:solidFill>
                  <a:srgbClr val="003399"/>
                </a:solidFill>
              </a:rPr>
              <a:t>(</a:t>
            </a:r>
            <a:r>
              <a:rPr lang="ko-KR" altLang="en-US" sz="2200" err="1">
                <a:solidFill>
                  <a:srgbClr val="003399"/>
                </a:solidFill>
              </a:rPr>
              <a:t>비쌍비교</a:t>
            </a:r>
            <a:r>
              <a:rPr lang="en-US" altLang="ko-KR" sz="2200">
                <a:solidFill>
                  <a:srgbClr val="003399"/>
                </a:solidFill>
              </a:rPr>
              <a:t>) </a:t>
            </a:r>
            <a:r>
              <a:rPr lang="en-US" altLang="ko-KR" sz="2200" err="1">
                <a:solidFill>
                  <a:srgbClr val="003399"/>
                </a:solidFill>
              </a:rPr>
              <a:t>Subquery</a:t>
            </a:r>
            <a:r>
              <a:rPr lang="en-US" altLang="ko-KR" sz="2200">
                <a:solidFill>
                  <a:srgbClr val="003399"/>
                </a:solidFill>
              </a:rPr>
              <a:t> </a:t>
            </a:r>
          </a:p>
        </p:txBody>
      </p:sp>
      <p:sp>
        <p:nvSpPr>
          <p:cNvPr id="120841" name="Rectangle 9"/>
          <p:cNvSpPr>
            <a:spLocks noChangeArrowheads="1"/>
          </p:cNvSpPr>
          <p:nvPr/>
        </p:nvSpPr>
        <p:spPr bwMode="auto">
          <a:xfrm>
            <a:off x="7200900" y="3360420"/>
            <a:ext cx="6840855" cy="5880735"/>
          </a:xfrm>
          <a:prstGeom prst="rect">
            <a:avLst/>
          </a:prstGeom>
          <a:noFill/>
          <a:ln w="9525">
            <a:solidFill>
              <a:schemeClr val="tx1"/>
            </a:solidFill>
            <a:prstDash val="sysDot"/>
            <a:miter lim="800000"/>
            <a:headEnd/>
            <a:tailEnd/>
          </a:ln>
          <a:effectLst/>
        </p:spPr>
        <p:txBody>
          <a:bodyPr wrap="none" lIns="144018" tIns="72009" rIns="144018" bIns="72009"/>
          <a:lstStyle/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◈ 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서브쿼리가 </a:t>
            </a:r>
            <a:r>
              <a:rPr lang="ko-KR" altLang="en-US" sz="1900" u="sng">
                <a:latin typeface="굴림체" pitchFamily="49" charset="-127"/>
                <a:ea typeface="굴림체" pitchFamily="49" charset="-127"/>
              </a:rPr>
              <a:t>여러 </a:t>
            </a:r>
            <a:r>
              <a:rPr lang="ko-KR" altLang="en-US" sz="1900" u="sng" err="1">
                <a:latin typeface="굴림체" pitchFamily="49" charset="-127"/>
                <a:ea typeface="굴림체" pitchFamily="49" charset="-127"/>
              </a:rPr>
              <a:t>조건별로</a:t>
            </a:r>
            <a:r>
              <a:rPr lang="ko-KR" altLang="en-US" sz="1900" u="sng">
                <a:latin typeface="굴림체" pitchFamily="49" charset="-127"/>
                <a:ea typeface="굴림체" pitchFamily="49" charset="-127"/>
              </a:rPr>
              <a:t> 사용 되어서 결과값을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 </a:t>
            </a:r>
            <a:br>
              <a:rPr lang="ko-KR" altLang="en-US" sz="1900">
                <a:latin typeface="굴림체" pitchFamily="49" charset="-127"/>
                <a:ea typeface="굴림체" pitchFamily="49" charset="-127"/>
              </a:rPr>
            </a:b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    </a:t>
            </a:r>
            <a:r>
              <a:rPr lang="ko-KR" altLang="en-US" sz="1900" u="sng">
                <a:latin typeface="굴림체" pitchFamily="49" charset="-127"/>
                <a:ea typeface="굴림체" pitchFamily="49" charset="-127"/>
              </a:rPr>
              <a:t>주 쿼리로 넘겨 줍니다</a:t>
            </a:r>
            <a:r>
              <a:rPr lang="en-US" altLang="ko-KR" sz="1900" u="sng">
                <a:latin typeface="굴림체" pitchFamily="49" charset="-127"/>
                <a:ea typeface="굴림체" pitchFamily="49" charset="-127"/>
              </a:rPr>
              <a:t>.</a:t>
            </a:r>
          </a:p>
          <a:p>
            <a:endParaRPr lang="en-US" altLang="ko-KR" sz="1900" u="sng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ex) SELECT </a:t>
            </a:r>
            <a:r>
              <a:rPr lang="en-US" altLang="ko-KR" sz="1900" err="1">
                <a:latin typeface="굴림체" pitchFamily="49" charset="-127"/>
                <a:ea typeface="굴림체" pitchFamily="49" charset="-127"/>
              </a:rPr>
              <a:t>empno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, </a:t>
            </a:r>
            <a:r>
              <a:rPr lang="en-US" altLang="ko-KR" sz="1900" err="1">
                <a:latin typeface="굴림체" pitchFamily="49" charset="-127"/>
                <a:ea typeface="굴림체" pitchFamily="49" charset="-127"/>
              </a:rPr>
              <a:t>sal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, </a:t>
            </a:r>
            <a:r>
              <a:rPr lang="en-US" altLang="ko-KR" sz="1900" err="1">
                <a:latin typeface="굴림체" pitchFamily="49" charset="-127"/>
                <a:ea typeface="굴림체" pitchFamily="49" charset="-127"/>
              </a:rPr>
              <a:t>deptno</a:t>
            </a:r>
            <a:endParaRPr lang="en-US" altLang="ko-KR" sz="190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   FROM </a:t>
            </a:r>
            <a:r>
              <a:rPr lang="en-US" altLang="ko-KR" sz="1900" err="1">
                <a:latin typeface="굴림체" pitchFamily="49" charset="-127"/>
                <a:ea typeface="굴림체" pitchFamily="49" charset="-127"/>
              </a:rPr>
              <a:t>emp</a:t>
            </a:r>
            <a:endParaRPr lang="en-US" altLang="ko-KR" sz="190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   WHERE </a:t>
            </a:r>
            <a:r>
              <a:rPr lang="en-US" altLang="ko-KR" sz="1900" err="1">
                <a:solidFill>
                  <a:srgbClr val="006699"/>
                </a:solidFill>
                <a:latin typeface="굴림체" pitchFamily="49" charset="-127"/>
                <a:ea typeface="굴림체" pitchFamily="49" charset="-127"/>
              </a:rPr>
              <a:t>sal</a:t>
            </a:r>
            <a:r>
              <a:rPr lang="en-US" altLang="ko-KR" sz="1900">
                <a:solidFill>
                  <a:srgbClr val="006699"/>
                </a:solidFill>
                <a:latin typeface="굴림체" pitchFamily="49" charset="-127"/>
                <a:ea typeface="굴림체" pitchFamily="49" charset="-127"/>
              </a:rPr>
              <a:t> IN ( SELECT </a:t>
            </a:r>
            <a:r>
              <a:rPr lang="en-US" altLang="ko-KR" sz="1900" err="1">
                <a:solidFill>
                  <a:srgbClr val="006699"/>
                </a:solidFill>
                <a:latin typeface="굴림체" pitchFamily="49" charset="-127"/>
                <a:ea typeface="굴림체" pitchFamily="49" charset="-127"/>
              </a:rPr>
              <a:t>sal</a:t>
            </a:r>
            <a:endParaRPr lang="en-US" altLang="ko-KR" sz="1900">
              <a:solidFill>
                <a:srgbClr val="006699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1900">
                <a:solidFill>
                  <a:srgbClr val="006699"/>
                </a:solidFill>
                <a:latin typeface="굴림체" pitchFamily="49" charset="-127"/>
                <a:ea typeface="굴림체" pitchFamily="49" charset="-127"/>
              </a:rPr>
              <a:t>                   FROM </a:t>
            </a:r>
            <a:r>
              <a:rPr lang="en-US" altLang="ko-KR" sz="1900" err="1">
                <a:solidFill>
                  <a:srgbClr val="006699"/>
                </a:solidFill>
                <a:latin typeface="굴림체" pitchFamily="49" charset="-127"/>
                <a:ea typeface="굴림체" pitchFamily="49" charset="-127"/>
              </a:rPr>
              <a:t>emp</a:t>
            </a:r>
            <a:endParaRPr lang="en-US" altLang="ko-KR" sz="1900">
              <a:solidFill>
                <a:srgbClr val="006699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1900">
                <a:solidFill>
                  <a:srgbClr val="006699"/>
                </a:solidFill>
                <a:latin typeface="굴림체" pitchFamily="49" charset="-127"/>
                <a:ea typeface="굴림체" pitchFamily="49" charset="-127"/>
              </a:rPr>
              <a:t>                   WHERE </a:t>
            </a:r>
            <a:r>
              <a:rPr lang="en-US" altLang="ko-KR" sz="1900" err="1">
                <a:solidFill>
                  <a:srgbClr val="006699"/>
                </a:solidFill>
                <a:latin typeface="굴림체" pitchFamily="49" charset="-127"/>
                <a:ea typeface="굴림체" pitchFamily="49" charset="-127"/>
              </a:rPr>
              <a:t>deptno</a:t>
            </a:r>
            <a:r>
              <a:rPr lang="en-US" altLang="ko-KR" sz="1900">
                <a:solidFill>
                  <a:srgbClr val="006699"/>
                </a:solidFill>
                <a:latin typeface="굴림체" pitchFamily="49" charset="-127"/>
                <a:ea typeface="굴림체" pitchFamily="49" charset="-127"/>
              </a:rPr>
              <a:t> = 30</a:t>
            </a:r>
          </a:p>
          <a:p>
            <a:r>
              <a:rPr lang="en-US" altLang="ko-KR" sz="1900">
                <a:solidFill>
                  <a:srgbClr val="006699"/>
                </a:solidFill>
                <a:latin typeface="굴림체" pitchFamily="49" charset="-127"/>
                <a:ea typeface="굴림체" pitchFamily="49" charset="-127"/>
              </a:rPr>
              <a:t>                     AND </a:t>
            </a:r>
            <a:r>
              <a:rPr lang="en-US" altLang="ko-KR" sz="1900" err="1">
                <a:solidFill>
                  <a:srgbClr val="006699"/>
                </a:solidFill>
                <a:latin typeface="굴림체" pitchFamily="49" charset="-127"/>
                <a:ea typeface="굴림체" pitchFamily="49" charset="-127"/>
              </a:rPr>
              <a:t>comm</a:t>
            </a:r>
            <a:r>
              <a:rPr lang="en-US" altLang="ko-KR" sz="1900">
                <a:solidFill>
                  <a:srgbClr val="006699"/>
                </a:solidFill>
                <a:latin typeface="굴림체" pitchFamily="49" charset="-127"/>
                <a:ea typeface="굴림체" pitchFamily="49" charset="-127"/>
              </a:rPr>
              <a:t> is NOT NULL )</a:t>
            </a: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    AND </a:t>
            </a:r>
            <a:r>
              <a:rPr lang="en-US" altLang="ko-KR" sz="1900" err="1">
                <a:solidFill>
                  <a:srgbClr val="006699"/>
                </a:solidFill>
                <a:latin typeface="굴림체" pitchFamily="49" charset="-127"/>
                <a:ea typeface="굴림체" pitchFamily="49" charset="-127"/>
              </a:rPr>
              <a:t>deptno</a:t>
            </a:r>
            <a:r>
              <a:rPr lang="en-US" altLang="ko-KR" sz="1900">
                <a:solidFill>
                  <a:srgbClr val="006699"/>
                </a:solidFill>
                <a:latin typeface="굴림체" pitchFamily="49" charset="-127"/>
                <a:ea typeface="굴림체" pitchFamily="49" charset="-127"/>
              </a:rPr>
              <a:t>  IN ( SELECT </a:t>
            </a:r>
            <a:r>
              <a:rPr lang="en-US" altLang="ko-KR" sz="1900" err="1">
                <a:solidFill>
                  <a:srgbClr val="006699"/>
                </a:solidFill>
                <a:latin typeface="굴림체" pitchFamily="49" charset="-127"/>
                <a:ea typeface="굴림체" pitchFamily="49" charset="-127"/>
              </a:rPr>
              <a:t>deptno</a:t>
            </a:r>
            <a:endParaRPr lang="en-US" altLang="ko-KR" sz="1900">
              <a:solidFill>
                <a:srgbClr val="006699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1900">
                <a:solidFill>
                  <a:srgbClr val="006699"/>
                </a:solidFill>
                <a:latin typeface="굴림체" pitchFamily="49" charset="-127"/>
                <a:ea typeface="굴림체" pitchFamily="49" charset="-127"/>
              </a:rPr>
              <a:t>                      FROM </a:t>
            </a:r>
            <a:r>
              <a:rPr lang="en-US" altLang="ko-KR" sz="1900" err="1">
                <a:solidFill>
                  <a:srgbClr val="006699"/>
                </a:solidFill>
                <a:latin typeface="굴림체" pitchFamily="49" charset="-127"/>
                <a:ea typeface="굴림체" pitchFamily="49" charset="-127"/>
              </a:rPr>
              <a:t>emp</a:t>
            </a:r>
            <a:endParaRPr lang="en-US" altLang="ko-KR" sz="1900">
              <a:solidFill>
                <a:srgbClr val="006699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1900">
                <a:solidFill>
                  <a:srgbClr val="006699"/>
                </a:solidFill>
                <a:latin typeface="굴림체" pitchFamily="49" charset="-127"/>
                <a:ea typeface="굴림체" pitchFamily="49" charset="-127"/>
              </a:rPr>
              <a:t>                      WHERE </a:t>
            </a:r>
            <a:r>
              <a:rPr lang="en-US" altLang="ko-KR" sz="1900" err="1">
                <a:solidFill>
                  <a:srgbClr val="006699"/>
                </a:solidFill>
                <a:latin typeface="굴림체" pitchFamily="49" charset="-127"/>
                <a:ea typeface="굴림체" pitchFamily="49" charset="-127"/>
              </a:rPr>
              <a:t>deptno</a:t>
            </a:r>
            <a:r>
              <a:rPr lang="en-US" altLang="ko-KR" sz="1900">
                <a:solidFill>
                  <a:srgbClr val="006699"/>
                </a:solidFill>
                <a:latin typeface="굴림체" pitchFamily="49" charset="-127"/>
                <a:ea typeface="굴림체" pitchFamily="49" charset="-127"/>
              </a:rPr>
              <a:t> = 30 </a:t>
            </a:r>
          </a:p>
          <a:p>
            <a:r>
              <a:rPr lang="en-US" altLang="ko-KR" sz="1900">
                <a:solidFill>
                  <a:srgbClr val="006699"/>
                </a:solidFill>
                <a:latin typeface="굴림체" pitchFamily="49" charset="-127"/>
                <a:ea typeface="굴림체" pitchFamily="49" charset="-127"/>
              </a:rPr>
              <a:t>                        AND </a:t>
            </a:r>
            <a:r>
              <a:rPr lang="en-US" altLang="ko-KR" sz="1900" err="1">
                <a:solidFill>
                  <a:srgbClr val="006699"/>
                </a:solidFill>
                <a:latin typeface="굴림체" pitchFamily="49" charset="-127"/>
                <a:ea typeface="굴림체" pitchFamily="49" charset="-127"/>
              </a:rPr>
              <a:t>comm</a:t>
            </a:r>
            <a:r>
              <a:rPr lang="en-US" altLang="ko-KR" sz="1900">
                <a:solidFill>
                  <a:srgbClr val="006699"/>
                </a:solidFill>
                <a:latin typeface="굴림체" pitchFamily="49" charset="-127"/>
                <a:ea typeface="굴림체" pitchFamily="49" charset="-127"/>
              </a:rPr>
              <a:t> is NOT NULL );</a:t>
            </a:r>
          </a:p>
          <a:p>
            <a:endParaRPr lang="en-US" altLang="ko-KR" sz="1900">
              <a:solidFill>
                <a:srgbClr val="006699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    EMPNO        SAL     DEPTNO</a:t>
            </a: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---------- ---------- ----------</a:t>
            </a: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     7521       1250         30</a:t>
            </a: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     7654       1250         30</a:t>
            </a: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     7844       1500         30</a:t>
            </a: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     7499       1600         30</a:t>
            </a:r>
          </a:p>
        </p:txBody>
      </p:sp>
      <p:sp>
        <p:nvSpPr>
          <p:cNvPr id="120842" name="Text Box 10"/>
          <p:cNvSpPr txBox="1">
            <a:spLocks noChangeArrowheads="1"/>
          </p:cNvSpPr>
          <p:nvPr/>
        </p:nvSpPr>
        <p:spPr bwMode="auto">
          <a:xfrm>
            <a:off x="480061" y="8881110"/>
            <a:ext cx="4180183" cy="483979"/>
          </a:xfrm>
          <a:prstGeom prst="rect">
            <a:avLst/>
          </a:prstGeom>
          <a:solidFill>
            <a:srgbClr val="F6F9FC"/>
          </a:solidFill>
          <a:ln w="9525">
            <a:noFill/>
            <a:miter lim="800000"/>
            <a:headEnd/>
            <a:tailEnd/>
          </a:ln>
          <a:effectLst>
            <a:prstShdw prst="shdw17" dist="17961" dir="2700000">
              <a:srgbClr val="F6F9FC">
                <a:gamma/>
                <a:shade val="60000"/>
                <a:invGamma/>
              </a:srgbClr>
            </a:prstShdw>
          </a:effectLst>
        </p:spPr>
        <p:txBody>
          <a:bodyPr wrap="none" lIns="144018" tIns="72009" rIns="144018" bIns="72009">
            <a:spAutoFit/>
          </a:bodyPr>
          <a:lstStyle/>
          <a:p>
            <a:r>
              <a:rPr lang="en-US" altLang="ko-KR" sz="2200">
                <a:solidFill>
                  <a:srgbClr val="003399"/>
                </a:solidFill>
              </a:rPr>
              <a:t>☞ Null Values in a </a:t>
            </a:r>
            <a:r>
              <a:rPr lang="en-US" altLang="ko-KR" sz="2200" err="1">
                <a:solidFill>
                  <a:srgbClr val="003399"/>
                </a:solidFill>
              </a:rPr>
              <a:t>Subquery</a:t>
            </a:r>
            <a:r>
              <a:rPr lang="en-US" altLang="ko-KR" sz="2200">
                <a:solidFill>
                  <a:srgbClr val="003399"/>
                </a:solidFill>
              </a:rPr>
              <a:t> </a:t>
            </a:r>
          </a:p>
        </p:txBody>
      </p:sp>
      <p:sp>
        <p:nvSpPr>
          <p:cNvPr id="120843" name="Rectangle 11"/>
          <p:cNvSpPr>
            <a:spLocks noChangeArrowheads="1"/>
          </p:cNvSpPr>
          <p:nvPr/>
        </p:nvSpPr>
        <p:spPr bwMode="auto">
          <a:xfrm>
            <a:off x="480060" y="9481185"/>
            <a:ext cx="13561695" cy="480060"/>
          </a:xfrm>
          <a:prstGeom prst="rect">
            <a:avLst/>
          </a:prstGeom>
          <a:noFill/>
          <a:ln w="9525">
            <a:solidFill>
              <a:schemeClr val="tx1"/>
            </a:solidFill>
            <a:prstDash val="sysDot"/>
            <a:miter lim="800000"/>
            <a:headEnd/>
            <a:tailEnd/>
          </a:ln>
          <a:effectLst/>
        </p:spPr>
        <p:txBody>
          <a:bodyPr wrap="none" lIns="144018" tIns="72009" rIns="144018" bIns="72009"/>
          <a:lstStyle/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◈ 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서브쿼리에서 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null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값이 반환되면 주 쿼리 에서는 어떠한 행도 반환되지 않습니다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.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슬라이드 번호 개체 틀 3"/>
          <p:cNvSpPr>
            <a:spLocks noGrp="1"/>
          </p:cNvSpPr>
          <p:nvPr>
            <p:ph type="sldNum" sz="quarter" idx="4294967295"/>
          </p:nvPr>
        </p:nvSpPr>
        <p:spPr>
          <a:xfrm>
            <a:off x="11401425" y="10321290"/>
            <a:ext cx="3000375" cy="720090"/>
          </a:xfrm>
          <a:prstGeom prst="rect">
            <a:avLst/>
          </a:prstGeom>
        </p:spPr>
        <p:txBody>
          <a:bodyPr lIns="144018" tIns="72009" rIns="144018" bIns="72009"/>
          <a:lstStyle/>
          <a:p>
            <a:fld id="{41B1B0FF-5E16-4F5E-9E2D-C9149B03811B}" type="slidenum">
              <a:rPr lang="en-US" altLang="ko-KR"/>
              <a:pPr/>
              <a:t>286</a:t>
            </a:fld>
            <a:endParaRPr lang="en-US" altLang="ko-KR"/>
          </a:p>
        </p:txBody>
      </p:sp>
      <p:sp>
        <p:nvSpPr>
          <p:cNvPr id="89092" name="Text Box 4"/>
          <p:cNvSpPr txBox="1">
            <a:spLocks noChangeArrowheads="1"/>
          </p:cNvSpPr>
          <p:nvPr/>
        </p:nvSpPr>
        <p:spPr bwMode="auto">
          <a:xfrm>
            <a:off x="300037" y="97513"/>
            <a:ext cx="2797945" cy="4224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144018" tIns="72009" rIns="144018" bIns="72009">
            <a:spAutoFit/>
          </a:bodyPr>
          <a:lstStyle/>
          <a:p>
            <a:r>
              <a:rPr lang="en-US" altLang="ko-KR" b="1"/>
              <a:t> 7. </a:t>
            </a:r>
            <a:r>
              <a:rPr lang="ko-KR" altLang="en-US" b="1"/>
              <a:t>서브쿼리</a:t>
            </a:r>
            <a:r>
              <a:rPr lang="en-US" altLang="ko-KR" b="1"/>
              <a:t>(Subquery) </a:t>
            </a:r>
          </a:p>
        </p:txBody>
      </p:sp>
      <p:sp>
        <p:nvSpPr>
          <p:cNvPr id="89093" name="Text Box 5"/>
          <p:cNvSpPr txBox="1">
            <a:spLocks noChangeArrowheads="1"/>
          </p:cNvSpPr>
          <p:nvPr/>
        </p:nvSpPr>
        <p:spPr bwMode="auto">
          <a:xfrm>
            <a:off x="540067" y="720090"/>
            <a:ext cx="8414868" cy="4839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144018" tIns="72009" rIns="144018" bIns="72009">
            <a:spAutoFit/>
          </a:bodyPr>
          <a:lstStyle/>
          <a:p>
            <a:r>
              <a:rPr lang="en-US" altLang="ko-KR" sz="2200"/>
              <a:t> 7.5. FROM</a:t>
            </a:r>
            <a:r>
              <a:rPr lang="ko-KR" altLang="en-US" sz="2200"/>
              <a:t>절상의 서브쿼리</a:t>
            </a:r>
            <a:r>
              <a:rPr lang="en-US" altLang="ko-KR" sz="2200"/>
              <a:t>(INLINE VIEW)</a:t>
            </a:r>
            <a:r>
              <a:rPr lang="ko-KR" altLang="en-US" sz="2200"/>
              <a:t>와 상관관계 서브쿼리 </a:t>
            </a:r>
          </a:p>
        </p:txBody>
      </p:sp>
      <p:sp>
        <p:nvSpPr>
          <p:cNvPr id="89094" name="Text Box 6"/>
          <p:cNvSpPr txBox="1">
            <a:spLocks noChangeArrowheads="1"/>
          </p:cNvSpPr>
          <p:nvPr/>
        </p:nvSpPr>
        <p:spPr bwMode="auto">
          <a:xfrm>
            <a:off x="480061" y="1440180"/>
            <a:ext cx="6018379" cy="483979"/>
          </a:xfrm>
          <a:prstGeom prst="rect">
            <a:avLst/>
          </a:prstGeom>
          <a:solidFill>
            <a:srgbClr val="F6F9FC"/>
          </a:solidFill>
          <a:ln w="9525">
            <a:noFill/>
            <a:miter lim="800000"/>
            <a:headEnd/>
            <a:tailEnd/>
          </a:ln>
          <a:effectLst>
            <a:prstShdw prst="shdw17" dist="17961" dir="2700000">
              <a:srgbClr val="F6F9FC">
                <a:gamma/>
                <a:shade val="60000"/>
                <a:invGamma/>
              </a:srgbClr>
            </a:prstShdw>
          </a:effectLst>
        </p:spPr>
        <p:txBody>
          <a:bodyPr wrap="none" lIns="144018" tIns="72009" rIns="144018" bIns="72009">
            <a:spAutoFit/>
          </a:bodyPr>
          <a:lstStyle/>
          <a:p>
            <a:r>
              <a:rPr lang="en-US" altLang="ko-KR" sz="2200">
                <a:solidFill>
                  <a:srgbClr val="003399"/>
                </a:solidFill>
              </a:rPr>
              <a:t>☞ FROM</a:t>
            </a:r>
            <a:r>
              <a:rPr lang="ko-KR" altLang="en-US" sz="2200">
                <a:solidFill>
                  <a:srgbClr val="003399"/>
                </a:solidFill>
              </a:rPr>
              <a:t>절상의 서브쿼리</a:t>
            </a:r>
            <a:r>
              <a:rPr lang="en-US" altLang="ko-KR" sz="2200">
                <a:solidFill>
                  <a:srgbClr val="003399"/>
                </a:solidFill>
              </a:rPr>
              <a:t>(INLINE VIEW) </a:t>
            </a:r>
            <a:r>
              <a:rPr lang="ko-KR" altLang="en-US" sz="2200">
                <a:solidFill>
                  <a:srgbClr val="003399"/>
                </a:solidFill>
              </a:rPr>
              <a:t>란 </a:t>
            </a:r>
            <a:r>
              <a:rPr lang="en-US" altLang="ko-KR" sz="2200">
                <a:solidFill>
                  <a:srgbClr val="003399"/>
                </a:solidFill>
              </a:rPr>
              <a:t>?</a:t>
            </a:r>
          </a:p>
        </p:txBody>
      </p:sp>
      <p:sp>
        <p:nvSpPr>
          <p:cNvPr id="89095" name="Rectangle 7"/>
          <p:cNvSpPr>
            <a:spLocks noChangeArrowheads="1"/>
          </p:cNvSpPr>
          <p:nvPr/>
        </p:nvSpPr>
        <p:spPr bwMode="auto">
          <a:xfrm>
            <a:off x="480060" y="2040255"/>
            <a:ext cx="6840855" cy="6960870"/>
          </a:xfrm>
          <a:prstGeom prst="rect">
            <a:avLst/>
          </a:prstGeom>
          <a:noFill/>
          <a:ln w="9525">
            <a:solidFill>
              <a:schemeClr val="tx1"/>
            </a:solidFill>
            <a:prstDash val="sysDot"/>
            <a:miter lim="800000"/>
            <a:headEnd/>
            <a:tailEnd/>
          </a:ln>
          <a:effectLst/>
        </p:spPr>
        <p:txBody>
          <a:bodyPr wrap="none" lIns="144018" tIns="72009" rIns="144018" bIns="72009"/>
          <a:lstStyle/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◈ SUBQUERY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는 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FROM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절에서도 사용이 가능 합니다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. </a:t>
            </a:r>
            <a:br>
              <a:rPr lang="en-US" altLang="ko-KR" sz="1900">
                <a:latin typeface="굴림체" pitchFamily="49" charset="-127"/>
                <a:ea typeface="굴림체" pitchFamily="49" charset="-127"/>
              </a:rPr>
            </a:b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/>
            </a:r>
            <a:br>
              <a:rPr lang="en-US" altLang="ko-KR" sz="1900">
                <a:latin typeface="굴림체" pitchFamily="49" charset="-127"/>
                <a:ea typeface="굴림체" pitchFamily="49" charset="-127"/>
              </a:rPr>
            </a:b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◈ INLINE VIEW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란 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FROM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절상에 오는 서브쿼리로 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VIEW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처럼</a:t>
            </a:r>
            <a:br>
              <a:rPr lang="ko-KR" altLang="en-US" sz="1900">
                <a:latin typeface="굴림체" pitchFamily="49" charset="-127"/>
                <a:ea typeface="굴림체" pitchFamily="49" charset="-127"/>
              </a:rPr>
            </a:b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   작용 합니다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.</a:t>
            </a:r>
          </a:p>
          <a:p>
            <a:endParaRPr lang="en-US" altLang="ko-KR" sz="1900">
              <a:latin typeface="굴림체" pitchFamily="49" charset="-127"/>
              <a:ea typeface="굴림체" pitchFamily="49" charset="-127"/>
            </a:endParaRPr>
          </a:p>
          <a:p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예제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)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급여가 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20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부서의 평균 급여보다 크고 사원을 관리하는 </a:t>
            </a:r>
            <a:br>
              <a:rPr lang="ko-KR" altLang="en-US" sz="1900">
                <a:latin typeface="굴림체" pitchFamily="49" charset="-127"/>
                <a:ea typeface="굴림체" pitchFamily="49" charset="-127"/>
              </a:rPr>
            </a:b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     사원으로서 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20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부서에 속하지 않은 사원의 정보를 </a:t>
            </a:r>
            <a:br>
              <a:rPr lang="ko-KR" altLang="en-US" sz="1900">
                <a:latin typeface="굴림체" pitchFamily="49" charset="-127"/>
                <a:ea typeface="굴림체" pitchFamily="49" charset="-127"/>
              </a:rPr>
            </a:b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     보여주는 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SQL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문 입니다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. </a:t>
            </a:r>
          </a:p>
          <a:p>
            <a:endParaRPr lang="en-US" altLang="ko-KR" sz="190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SELECT </a:t>
            </a:r>
            <a:r>
              <a:rPr lang="en-US" altLang="ko-KR" sz="1900" err="1">
                <a:latin typeface="굴림체" pitchFamily="49" charset="-127"/>
                <a:ea typeface="굴림체" pitchFamily="49" charset="-127"/>
              </a:rPr>
              <a:t>b.empno,b.ename,b.job,b.sal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, </a:t>
            </a:r>
            <a:r>
              <a:rPr lang="en-US" altLang="ko-KR" sz="1900" err="1">
                <a:latin typeface="굴림체" pitchFamily="49" charset="-127"/>
                <a:ea typeface="굴림체" pitchFamily="49" charset="-127"/>
              </a:rPr>
              <a:t>b.deptno</a:t>
            </a:r>
            <a:endParaRPr lang="en-US" altLang="ko-KR" sz="190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FROM (SELECT </a:t>
            </a:r>
            <a:r>
              <a:rPr lang="en-US" altLang="ko-KR" sz="1900" err="1">
                <a:latin typeface="굴림체" pitchFamily="49" charset="-127"/>
                <a:ea typeface="굴림체" pitchFamily="49" charset="-127"/>
              </a:rPr>
              <a:t>empno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</a:t>
            </a:r>
            <a:br>
              <a:rPr lang="en-US" altLang="ko-KR" sz="1900">
                <a:latin typeface="굴림체" pitchFamily="49" charset="-127"/>
                <a:ea typeface="굴림체" pitchFamily="49" charset="-127"/>
              </a:rPr>
            </a:b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     FROM </a:t>
            </a:r>
            <a:r>
              <a:rPr lang="en-US" altLang="ko-KR" sz="1900" err="1">
                <a:latin typeface="굴림체" pitchFamily="49" charset="-127"/>
                <a:ea typeface="굴림체" pitchFamily="49" charset="-127"/>
              </a:rPr>
              <a:t>emp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WHERE </a:t>
            </a:r>
            <a:r>
              <a:rPr lang="en-US" altLang="ko-KR" sz="1900" err="1">
                <a:latin typeface="굴림체" pitchFamily="49" charset="-127"/>
                <a:ea typeface="굴림체" pitchFamily="49" charset="-127"/>
              </a:rPr>
              <a:t>sal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&gt;(SELECT AVG(</a:t>
            </a:r>
            <a:r>
              <a:rPr lang="en-US" altLang="ko-KR" sz="1900" err="1">
                <a:latin typeface="굴림체" pitchFamily="49" charset="-127"/>
                <a:ea typeface="굴림체" pitchFamily="49" charset="-127"/>
              </a:rPr>
              <a:t>sal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) </a:t>
            </a:r>
            <a:br>
              <a:rPr lang="en-US" altLang="ko-KR" sz="1900">
                <a:latin typeface="굴림체" pitchFamily="49" charset="-127"/>
                <a:ea typeface="굴림체" pitchFamily="49" charset="-127"/>
              </a:rPr>
            </a:b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                          FROM </a:t>
            </a:r>
            <a:r>
              <a:rPr lang="en-US" altLang="ko-KR" sz="1900" err="1">
                <a:latin typeface="굴림체" pitchFamily="49" charset="-127"/>
                <a:ea typeface="굴림체" pitchFamily="49" charset="-127"/>
              </a:rPr>
              <a:t>emp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</a:t>
            </a:r>
            <a:br>
              <a:rPr lang="en-US" altLang="ko-KR" sz="1900">
                <a:latin typeface="굴림체" pitchFamily="49" charset="-127"/>
                <a:ea typeface="굴림체" pitchFamily="49" charset="-127"/>
              </a:rPr>
            </a:b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                          WHERE </a:t>
            </a:r>
            <a:r>
              <a:rPr lang="en-US" altLang="ko-KR" sz="1900" err="1">
                <a:latin typeface="굴림체" pitchFamily="49" charset="-127"/>
                <a:ea typeface="굴림체" pitchFamily="49" charset="-127"/>
              </a:rPr>
              <a:t>deptno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= 20)) a, </a:t>
            </a:r>
            <a:br>
              <a:rPr lang="en-US" altLang="ko-KR" sz="1900">
                <a:latin typeface="굴림체" pitchFamily="49" charset="-127"/>
                <a:ea typeface="굴림체" pitchFamily="49" charset="-127"/>
              </a:rPr>
            </a:b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     </a:t>
            </a:r>
            <a:r>
              <a:rPr lang="en-US" altLang="ko-KR" sz="1900" err="1">
                <a:latin typeface="굴림체" pitchFamily="49" charset="-127"/>
                <a:ea typeface="굴림체" pitchFamily="49" charset="-127"/>
              </a:rPr>
              <a:t>emp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b</a:t>
            </a: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WHERE </a:t>
            </a:r>
            <a:r>
              <a:rPr lang="en-US" altLang="ko-KR" sz="1900" err="1">
                <a:latin typeface="굴림체" pitchFamily="49" charset="-127"/>
                <a:ea typeface="굴림체" pitchFamily="49" charset="-127"/>
              </a:rPr>
              <a:t>a.empno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= </a:t>
            </a:r>
            <a:r>
              <a:rPr lang="en-US" altLang="ko-KR" sz="1900" err="1">
                <a:latin typeface="굴림체" pitchFamily="49" charset="-127"/>
                <a:ea typeface="굴림체" pitchFamily="49" charset="-127"/>
              </a:rPr>
              <a:t>b.empno</a:t>
            </a:r>
            <a:endParaRPr lang="en-US" altLang="ko-KR" sz="190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 AND b.mgr is NOT NULL</a:t>
            </a: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 AND </a:t>
            </a:r>
            <a:r>
              <a:rPr lang="en-US" altLang="ko-KR" sz="1900" err="1">
                <a:latin typeface="굴림체" pitchFamily="49" charset="-127"/>
                <a:ea typeface="굴림체" pitchFamily="49" charset="-127"/>
              </a:rPr>
              <a:t>b.deptno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!= 20</a:t>
            </a:r>
          </a:p>
          <a:p>
            <a:endParaRPr lang="en-US" altLang="ko-KR" sz="190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    EMPNO ENAME      JOB              SAL     DEPTNO</a:t>
            </a: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---------- ---------- --------- ---------- ----------</a:t>
            </a: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     7698 BLAKE      MANAGER         2850         30</a:t>
            </a: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     7782 CLARK      MANAGER         2450         10 </a:t>
            </a:r>
          </a:p>
        </p:txBody>
      </p:sp>
      <p:sp>
        <p:nvSpPr>
          <p:cNvPr id="89096" name="Text Box 8"/>
          <p:cNvSpPr txBox="1">
            <a:spLocks noChangeArrowheads="1"/>
          </p:cNvSpPr>
          <p:nvPr/>
        </p:nvSpPr>
        <p:spPr bwMode="auto">
          <a:xfrm>
            <a:off x="7560946" y="1440180"/>
            <a:ext cx="3022366" cy="483979"/>
          </a:xfrm>
          <a:prstGeom prst="rect">
            <a:avLst/>
          </a:prstGeom>
          <a:solidFill>
            <a:srgbClr val="F6F9FC"/>
          </a:solidFill>
          <a:ln w="9525">
            <a:noFill/>
            <a:miter lim="800000"/>
            <a:headEnd/>
            <a:tailEnd/>
          </a:ln>
          <a:effectLst>
            <a:prstShdw prst="shdw17" dist="17961" dir="2700000">
              <a:srgbClr val="F6F9FC">
                <a:gamma/>
                <a:shade val="60000"/>
                <a:invGamma/>
              </a:srgbClr>
            </a:prstShdw>
          </a:effectLst>
        </p:spPr>
        <p:txBody>
          <a:bodyPr wrap="none" lIns="144018" tIns="72009" rIns="144018" bIns="72009">
            <a:spAutoFit/>
          </a:bodyPr>
          <a:lstStyle/>
          <a:p>
            <a:r>
              <a:rPr lang="en-US" altLang="ko-KR" sz="2200">
                <a:solidFill>
                  <a:srgbClr val="003399"/>
                </a:solidFill>
              </a:rPr>
              <a:t>☞ </a:t>
            </a:r>
            <a:r>
              <a:rPr lang="ko-KR" altLang="en-US" sz="2200">
                <a:solidFill>
                  <a:srgbClr val="003399"/>
                </a:solidFill>
              </a:rPr>
              <a:t>상관관계 서브쿼리 </a:t>
            </a:r>
          </a:p>
        </p:txBody>
      </p:sp>
      <p:sp>
        <p:nvSpPr>
          <p:cNvPr id="89097" name="Rectangle 9"/>
          <p:cNvSpPr>
            <a:spLocks noChangeArrowheads="1"/>
          </p:cNvSpPr>
          <p:nvPr/>
        </p:nvSpPr>
        <p:spPr bwMode="auto">
          <a:xfrm>
            <a:off x="7560945" y="2040255"/>
            <a:ext cx="6600825" cy="6960870"/>
          </a:xfrm>
          <a:prstGeom prst="rect">
            <a:avLst/>
          </a:prstGeom>
          <a:noFill/>
          <a:ln w="9525">
            <a:solidFill>
              <a:schemeClr val="tx1"/>
            </a:solidFill>
            <a:prstDash val="sysDot"/>
            <a:miter lim="800000"/>
            <a:headEnd/>
            <a:tailEnd/>
          </a:ln>
          <a:effectLst/>
        </p:spPr>
        <p:txBody>
          <a:bodyPr wrap="none" lIns="144018" tIns="72009" rIns="144018" bIns="72009"/>
          <a:lstStyle/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◈ 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상관관계 서브쿼리란 바깥쪽 쿼리의 </a:t>
            </a:r>
            <a:r>
              <a:rPr lang="ko-KR" altLang="en-US" sz="1900" err="1">
                <a:latin typeface="굴림체" pitchFamily="49" charset="-127"/>
                <a:ea typeface="굴림체" pitchFamily="49" charset="-127"/>
              </a:rPr>
              <a:t>컬럼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 중의 하나가 </a:t>
            </a:r>
            <a:br>
              <a:rPr lang="ko-KR" altLang="en-US" sz="1900">
                <a:latin typeface="굴림체" pitchFamily="49" charset="-127"/>
                <a:ea typeface="굴림체" pitchFamily="49" charset="-127"/>
              </a:rPr>
            </a:b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   안쪽 서브쿼리의 조건에 이용되는 처리 방식 입니다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. </a:t>
            </a: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/>
            </a:r>
            <a:br>
              <a:rPr lang="en-US" altLang="ko-KR" sz="1900">
                <a:latin typeface="굴림체" pitchFamily="49" charset="-127"/>
                <a:ea typeface="굴림체" pitchFamily="49" charset="-127"/>
              </a:rPr>
            </a:b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◈ 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이는 주 쿼리에서 서브 쿼리를 참조하고 이 값을 다시 </a:t>
            </a:r>
            <a:br>
              <a:rPr lang="ko-KR" altLang="en-US" sz="1900">
                <a:latin typeface="굴림체" pitchFamily="49" charset="-127"/>
                <a:ea typeface="굴림체" pitchFamily="49" charset="-127"/>
              </a:rPr>
            </a:b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   주 쿼리로 반환한다는 것입니다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.</a:t>
            </a: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/>
            </a:r>
            <a:br>
              <a:rPr lang="en-US" altLang="ko-KR" sz="1900">
                <a:latin typeface="굴림체" pitchFamily="49" charset="-127"/>
                <a:ea typeface="굴림체" pitchFamily="49" charset="-127"/>
              </a:rPr>
            </a:br>
            <a:endParaRPr lang="en-US" altLang="ko-KR" sz="1900">
              <a:latin typeface="굴림체" pitchFamily="49" charset="-127"/>
              <a:ea typeface="굴림체" pitchFamily="49" charset="-127"/>
            </a:endParaRPr>
          </a:p>
          <a:p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예제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) 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사원을 관리할 수 있는 사원의 평균급여보다 </a:t>
            </a:r>
            <a:br>
              <a:rPr lang="ko-KR" altLang="en-US" sz="1900">
                <a:latin typeface="굴림체" pitchFamily="49" charset="-127"/>
                <a:ea typeface="굴림체" pitchFamily="49" charset="-127"/>
              </a:rPr>
            </a:b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      급여를 많이 받는 사원의 정보를 출력</a:t>
            </a:r>
            <a:br>
              <a:rPr lang="ko-KR" altLang="en-US" sz="1900">
                <a:latin typeface="굴림체" pitchFamily="49" charset="-127"/>
                <a:ea typeface="굴림체" pitchFamily="49" charset="-127"/>
              </a:rPr>
            </a:br>
            <a:endParaRPr lang="ko-KR" altLang="en-US" sz="190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SELECT </a:t>
            </a:r>
            <a:r>
              <a:rPr lang="en-US" altLang="ko-KR" sz="1900" err="1">
                <a:latin typeface="굴림체" pitchFamily="49" charset="-127"/>
                <a:ea typeface="굴림체" pitchFamily="49" charset="-127"/>
              </a:rPr>
              <a:t>empno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, </a:t>
            </a:r>
            <a:r>
              <a:rPr lang="en-US" altLang="ko-KR" sz="1900" err="1">
                <a:latin typeface="굴림체" pitchFamily="49" charset="-127"/>
                <a:ea typeface="굴림체" pitchFamily="49" charset="-127"/>
              </a:rPr>
              <a:t>ename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, </a:t>
            </a:r>
            <a:r>
              <a:rPr lang="en-US" altLang="ko-KR" sz="1900" err="1">
                <a:latin typeface="굴림체" pitchFamily="49" charset="-127"/>
                <a:ea typeface="굴림체" pitchFamily="49" charset="-127"/>
              </a:rPr>
              <a:t>sal</a:t>
            </a:r>
            <a:endParaRPr lang="en-US" altLang="ko-KR" sz="190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FROM </a:t>
            </a:r>
            <a:r>
              <a:rPr lang="en-US" altLang="ko-KR" sz="1900" err="1">
                <a:latin typeface="굴림체" pitchFamily="49" charset="-127"/>
                <a:ea typeface="굴림체" pitchFamily="49" charset="-127"/>
              </a:rPr>
              <a:t>emp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e</a:t>
            </a: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WHERE </a:t>
            </a:r>
            <a:r>
              <a:rPr lang="en-US" altLang="ko-KR" sz="1900" err="1">
                <a:latin typeface="굴림체" pitchFamily="49" charset="-127"/>
                <a:ea typeface="굴림체" pitchFamily="49" charset="-127"/>
              </a:rPr>
              <a:t>sal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&gt; (SELECT AVG(</a:t>
            </a:r>
            <a:r>
              <a:rPr lang="en-US" altLang="ko-KR" sz="1900" err="1">
                <a:latin typeface="굴림체" pitchFamily="49" charset="-127"/>
                <a:ea typeface="굴림체" pitchFamily="49" charset="-127"/>
              </a:rPr>
              <a:t>sal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) </a:t>
            </a:r>
            <a:r>
              <a:rPr lang="en-US" altLang="ko-KR" sz="1900" err="1">
                <a:latin typeface="굴림체" pitchFamily="49" charset="-127"/>
                <a:ea typeface="굴림체" pitchFamily="49" charset="-127"/>
              </a:rPr>
              <a:t>sal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</a:t>
            </a:r>
            <a:br>
              <a:rPr lang="en-US" altLang="ko-KR" sz="1900">
                <a:latin typeface="굴림체" pitchFamily="49" charset="-127"/>
                <a:ea typeface="굴림체" pitchFamily="49" charset="-127"/>
              </a:rPr>
            </a:b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            FROM </a:t>
            </a:r>
            <a:r>
              <a:rPr lang="en-US" altLang="ko-KR" sz="1900" err="1">
                <a:latin typeface="굴림체" pitchFamily="49" charset="-127"/>
                <a:ea typeface="굴림체" pitchFamily="49" charset="-127"/>
              </a:rPr>
              <a:t>emp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</a:t>
            </a:r>
            <a:br>
              <a:rPr lang="en-US" altLang="ko-KR" sz="1900">
                <a:latin typeface="굴림체" pitchFamily="49" charset="-127"/>
                <a:ea typeface="굴림체" pitchFamily="49" charset="-127"/>
              </a:rPr>
            </a:b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            WHERE </a:t>
            </a:r>
            <a:r>
              <a:rPr lang="en-US" altLang="ko-KR" sz="1900" err="1">
                <a:latin typeface="굴림체" pitchFamily="49" charset="-127"/>
                <a:ea typeface="굴림체" pitchFamily="49" charset="-127"/>
              </a:rPr>
              <a:t>e.empno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= mgr)</a:t>
            </a:r>
          </a:p>
          <a:p>
            <a:endParaRPr lang="en-US" altLang="ko-KR" sz="190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    EMPNO ENAME             SAL</a:t>
            </a: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---------- ---------- ----------</a:t>
            </a: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     7698 BLAKE            2850</a:t>
            </a: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     7782 CLARK            2450</a:t>
            </a: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     7788 SCOTT            3000</a:t>
            </a: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     7839 KING             5000</a:t>
            </a: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     7902 FORD             3000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슬라이드 번호 개체 틀 3"/>
          <p:cNvSpPr>
            <a:spLocks noGrp="1"/>
          </p:cNvSpPr>
          <p:nvPr>
            <p:ph type="sldNum" sz="quarter" idx="4294967295"/>
          </p:nvPr>
        </p:nvSpPr>
        <p:spPr>
          <a:xfrm>
            <a:off x="11401425" y="10321290"/>
            <a:ext cx="3000375" cy="720090"/>
          </a:xfrm>
          <a:prstGeom prst="rect">
            <a:avLst/>
          </a:prstGeom>
        </p:spPr>
        <p:txBody>
          <a:bodyPr lIns="144018" tIns="72009" rIns="144018" bIns="72009"/>
          <a:lstStyle/>
          <a:p>
            <a:fld id="{BB5C034A-AD54-411D-8F65-F1401B86E575}" type="slidenum">
              <a:rPr lang="en-US" altLang="ko-KR"/>
              <a:pPr/>
              <a:t>287</a:t>
            </a:fld>
            <a:endParaRPr lang="en-US" altLang="ko-KR"/>
          </a:p>
        </p:txBody>
      </p:sp>
      <p:sp>
        <p:nvSpPr>
          <p:cNvPr id="137218" name="Text Box 2"/>
          <p:cNvSpPr txBox="1">
            <a:spLocks noChangeArrowheads="1"/>
          </p:cNvSpPr>
          <p:nvPr/>
        </p:nvSpPr>
        <p:spPr bwMode="auto">
          <a:xfrm>
            <a:off x="300037" y="97513"/>
            <a:ext cx="2797945" cy="4224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144018" tIns="72009" rIns="144018" bIns="72009">
            <a:spAutoFit/>
          </a:bodyPr>
          <a:lstStyle/>
          <a:p>
            <a:r>
              <a:rPr lang="en-US" altLang="ko-KR" b="1"/>
              <a:t> 7. </a:t>
            </a:r>
            <a:r>
              <a:rPr lang="ko-KR" altLang="en-US" b="1"/>
              <a:t>서브쿼리</a:t>
            </a:r>
            <a:r>
              <a:rPr lang="en-US" altLang="ko-KR" b="1"/>
              <a:t>(Subquery) </a:t>
            </a:r>
          </a:p>
        </p:txBody>
      </p:sp>
      <p:sp>
        <p:nvSpPr>
          <p:cNvPr id="137219" name="Text Box 3"/>
          <p:cNvSpPr txBox="1">
            <a:spLocks noChangeArrowheads="1"/>
          </p:cNvSpPr>
          <p:nvPr/>
        </p:nvSpPr>
        <p:spPr bwMode="auto">
          <a:xfrm>
            <a:off x="540068" y="720090"/>
            <a:ext cx="5995103" cy="4839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144018" tIns="72009" rIns="144018" bIns="72009">
            <a:spAutoFit/>
          </a:bodyPr>
          <a:lstStyle/>
          <a:p>
            <a:r>
              <a:rPr lang="en-US" altLang="ko-KR" sz="2200"/>
              <a:t> 7.6. </a:t>
            </a:r>
            <a:r>
              <a:rPr lang="ko-KR" altLang="en-US" sz="2200"/>
              <a:t>집합 쿼리</a:t>
            </a:r>
            <a:r>
              <a:rPr lang="en-US" altLang="ko-KR" sz="2200"/>
              <a:t>(UNION, INTERSECT, MINUS)</a:t>
            </a:r>
          </a:p>
        </p:txBody>
      </p:sp>
      <p:sp>
        <p:nvSpPr>
          <p:cNvPr id="137220" name="Text Box 4"/>
          <p:cNvSpPr txBox="1">
            <a:spLocks noChangeArrowheads="1"/>
          </p:cNvSpPr>
          <p:nvPr/>
        </p:nvSpPr>
        <p:spPr bwMode="auto">
          <a:xfrm>
            <a:off x="480060" y="1440180"/>
            <a:ext cx="5801140" cy="483979"/>
          </a:xfrm>
          <a:prstGeom prst="rect">
            <a:avLst/>
          </a:prstGeom>
          <a:solidFill>
            <a:srgbClr val="F6F9FC"/>
          </a:solidFill>
          <a:ln w="9525">
            <a:noFill/>
            <a:miter lim="800000"/>
            <a:headEnd/>
            <a:tailEnd/>
          </a:ln>
          <a:effectLst>
            <a:prstShdw prst="shdw17" dist="17961" dir="2700000">
              <a:srgbClr val="F6F9FC">
                <a:gamma/>
                <a:shade val="60000"/>
                <a:invGamma/>
              </a:srgbClr>
            </a:prstShdw>
          </a:effectLst>
        </p:spPr>
        <p:txBody>
          <a:bodyPr wrap="none" lIns="144018" tIns="72009" rIns="144018" bIns="72009">
            <a:spAutoFit/>
          </a:bodyPr>
          <a:lstStyle/>
          <a:p>
            <a:r>
              <a:rPr lang="en-US" altLang="ko-KR" sz="2200">
                <a:solidFill>
                  <a:srgbClr val="003399"/>
                </a:solidFill>
              </a:rPr>
              <a:t>☞ </a:t>
            </a:r>
            <a:r>
              <a:rPr lang="ko-KR" altLang="en-US" sz="2200">
                <a:solidFill>
                  <a:srgbClr val="003399"/>
                </a:solidFill>
              </a:rPr>
              <a:t>집합 쿼리</a:t>
            </a:r>
            <a:r>
              <a:rPr lang="en-US" altLang="ko-KR" sz="2200">
                <a:solidFill>
                  <a:srgbClr val="003399"/>
                </a:solidFill>
              </a:rPr>
              <a:t>(UNION, INTERSECT, MINUS) </a:t>
            </a:r>
          </a:p>
        </p:txBody>
      </p:sp>
      <p:sp>
        <p:nvSpPr>
          <p:cNvPr id="137221" name="Rectangle 5"/>
          <p:cNvSpPr>
            <a:spLocks noChangeArrowheads="1"/>
          </p:cNvSpPr>
          <p:nvPr/>
        </p:nvSpPr>
        <p:spPr bwMode="auto">
          <a:xfrm>
            <a:off x="480060" y="2040255"/>
            <a:ext cx="13561695" cy="1320165"/>
          </a:xfrm>
          <a:prstGeom prst="rect">
            <a:avLst/>
          </a:prstGeom>
          <a:noFill/>
          <a:ln w="9525">
            <a:solidFill>
              <a:schemeClr val="tx1"/>
            </a:solidFill>
            <a:prstDash val="sysDot"/>
            <a:miter lim="800000"/>
            <a:headEnd/>
            <a:tailEnd/>
          </a:ln>
          <a:effectLst/>
        </p:spPr>
        <p:txBody>
          <a:bodyPr wrap="none" lIns="144018" tIns="72009" rIns="144018" bIns="72009"/>
          <a:lstStyle/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◈ 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집합 연산자를 사용시 집합을 구성할 컬러의 데이터 타입이 동일해야 합니다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. </a:t>
            </a:r>
          </a:p>
          <a:p>
            <a:endParaRPr lang="en-US" altLang="ko-KR" sz="190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◈ UNION :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합집합       ◈ 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UNION ALL: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공통원소 </a:t>
            </a:r>
            <a:r>
              <a:rPr lang="ko-KR" altLang="en-US" sz="1900" err="1">
                <a:latin typeface="굴림체" pitchFamily="49" charset="-127"/>
                <a:ea typeface="굴림체" pitchFamily="49" charset="-127"/>
              </a:rPr>
              <a:t>두번씩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 다 포함한 합집합 </a:t>
            </a:r>
          </a:p>
          <a:p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◈ 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INTERSECT: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교집합    ◈ 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MINUS:</a:t>
            </a:r>
            <a:r>
              <a:rPr lang="ko-KR" altLang="en-US" sz="1900" err="1">
                <a:latin typeface="굴림체" pitchFamily="49" charset="-127"/>
                <a:ea typeface="굴림체" pitchFamily="49" charset="-127"/>
              </a:rPr>
              <a:t>차집합</a:t>
            </a:r>
            <a:endParaRPr lang="ko-KR" altLang="en-US" sz="1900"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137222" name="Text Box 6"/>
          <p:cNvSpPr txBox="1">
            <a:spLocks noChangeArrowheads="1"/>
          </p:cNvSpPr>
          <p:nvPr/>
        </p:nvSpPr>
        <p:spPr bwMode="auto">
          <a:xfrm>
            <a:off x="480061" y="3720465"/>
            <a:ext cx="1635204" cy="480060"/>
          </a:xfrm>
          <a:prstGeom prst="rect">
            <a:avLst/>
          </a:prstGeom>
          <a:solidFill>
            <a:srgbClr val="F6F9FC"/>
          </a:solidFill>
          <a:ln w="9525">
            <a:noFill/>
            <a:miter lim="800000"/>
            <a:headEnd/>
            <a:tailEnd/>
          </a:ln>
          <a:effectLst>
            <a:prstShdw prst="shdw17" dist="17961" dir="2700000">
              <a:srgbClr val="F6F9FC">
                <a:gamma/>
                <a:shade val="60000"/>
                <a:invGamma/>
              </a:srgbClr>
            </a:prstShdw>
          </a:effectLst>
        </p:spPr>
        <p:txBody>
          <a:bodyPr wrap="none" lIns="144018" tIns="72009" rIns="144018" bIns="72009">
            <a:spAutoFit/>
          </a:bodyPr>
          <a:lstStyle/>
          <a:p>
            <a:r>
              <a:rPr lang="en-US" altLang="ko-KR" sz="2200">
                <a:solidFill>
                  <a:srgbClr val="003399"/>
                </a:solidFill>
              </a:rPr>
              <a:t>☞ UNION </a:t>
            </a:r>
          </a:p>
        </p:txBody>
      </p:sp>
      <p:sp>
        <p:nvSpPr>
          <p:cNvPr id="137223" name="Rectangle 7"/>
          <p:cNvSpPr>
            <a:spLocks noChangeArrowheads="1"/>
          </p:cNvSpPr>
          <p:nvPr/>
        </p:nvSpPr>
        <p:spPr bwMode="auto">
          <a:xfrm>
            <a:off x="480060" y="4320540"/>
            <a:ext cx="6600825" cy="5520690"/>
          </a:xfrm>
          <a:prstGeom prst="rect">
            <a:avLst/>
          </a:prstGeom>
          <a:noFill/>
          <a:ln w="9525">
            <a:solidFill>
              <a:schemeClr val="tx1"/>
            </a:solidFill>
            <a:prstDash val="sysDot"/>
            <a:miter lim="800000"/>
            <a:headEnd/>
            <a:tailEnd/>
          </a:ln>
          <a:effectLst/>
        </p:spPr>
        <p:txBody>
          <a:bodyPr wrap="none" lIns="144018" tIns="72009" rIns="144018" bIns="72009"/>
          <a:lstStyle/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◈ UNION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은 두 테이블의 결합을 나타내며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, </a:t>
            </a:r>
            <a:br>
              <a:rPr lang="en-US" altLang="ko-KR" sz="1900">
                <a:latin typeface="굴림체" pitchFamily="49" charset="-127"/>
                <a:ea typeface="굴림체" pitchFamily="49" charset="-127"/>
              </a:rPr>
            </a:b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  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결합시키는 두 테이블의 중복되지 않은 </a:t>
            </a:r>
            <a:br>
              <a:rPr lang="ko-KR" altLang="en-US" sz="1900">
                <a:latin typeface="굴림체" pitchFamily="49" charset="-127"/>
                <a:ea typeface="굴림체" pitchFamily="49" charset="-127"/>
              </a:rPr>
            </a:b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   값들을 반환 합니다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. </a:t>
            </a:r>
          </a:p>
          <a:p>
            <a:endParaRPr lang="en-US" altLang="ko-KR" sz="1900">
              <a:latin typeface="굴림체" pitchFamily="49" charset="-127"/>
              <a:ea typeface="굴림체" pitchFamily="49" charset="-127"/>
            </a:endParaRPr>
          </a:p>
          <a:p>
            <a:endParaRPr lang="en-US" altLang="ko-KR" sz="190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SQL&gt;SELECT </a:t>
            </a:r>
            <a:r>
              <a:rPr lang="en-US" altLang="ko-KR" sz="1900" err="1">
                <a:latin typeface="굴림체" pitchFamily="49" charset="-127"/>
                <a:ea typeface="굴림체" pitchFamily="49" charset="-127"/>
              </a:rPr>
              <a:t>deptno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FROM </a:t>
            </a:r>
            <a:r>
              <a:rPr lang="en-US" altLang="ko-KR" sz="1900" err="1">
                <a:latin typeface="굴림체" pitchFamily="49" charset="-127"/>
                <a:ea typeface="굴림체" pitchFamily="49" charset="-127"/>
              </a:rPr>
              <a:t>emp</a:t>
            </a:r>
            <a:endParaRPr lang="en-US" altLang="ko-KR" sz="190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   UNION</a:t>
            </a: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   SELECT </a:t>
            </a:r>
            <a:r>
              <a:rPr lang="en-US" altLang="ko-KR" sz="1900" err="1">
                <a:latin typeface="굴림체" pitchFamily="49" charset="-127"/>
                <a:ea typeface="굴림체" pitchFamily="49" charset="-127"/>
              </a:rPr>
              <a:t>deptno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FROM dept;</a:t>
            </a:r>
          </a:p>
          <a:p>
            <a:endParaRPr lang="en-US" altLang="ko-KR" sz="190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   DEPTNO</a:t>
            </a: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----------</a:t>
            </a: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       10</a:t>
            </a: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       20</a:t>
            </a: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       30</a:t>
            </a: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       40</a:t>
            </a:r>
          </a:p>
        </p:txBody>
      </p:sp>
      <p:sp>
        <p:nvSpPr>
          <p:cNvPr id="137224" name="Text Box 8"/>
          <p:cNvSpPr txBox="1">
            <a:spLocks noChangeArrowheads="1"/>
          </p:cNvSpPr>
          <p:nvPr/>
        </p:nvSpPr>
        <p:spPr bwMode="auto">
          <a:xfrm>
            <a:off x="7560945" y="3720465"/>
            <a:ext cx="2247025" cy="483979"/>
          </a:xfrm>
          <a:prstGeom prst="rect">
            <a:avLst/>
          </a:prstGeom>
          <a:solidFill>
            <a:srgbClr val="F6F9FC"/>
          </a:solidFill>
          <a:ln w="9525">
            <a:noFill/>
            <a:miter lim="800000"/>
            <a:headEnd/>
            <a:tailEnd/>
          </a:ln>
          <a:effectLst>
            <a:prstShdw prst="shdw17" dist="17961" dir="2700000">
              <a:srgbClr val="F6F9FC">
                <a:gamma/>
                <a:shade val="60000"/>
                <a:invGamma/>
              </a:srgbClr>
            </a:prstShdw>
          </a:effectLst>
        </p:spPr>
        <p:txBody>
          <a:bodyPr wrap="none" lIns="144018" tIns="72009" rIns="144018" bIns="72009">
            <a:spAutoFit/>
          </a:bodyPr>
          <a:lstStyle/>
          <a:p>
            <a:r>
              <a:rPr lang="en-US" altLang="ko-KR" sz="2200">
                <a:solidFill>
                  <a:srgbClr val="003399"/>
                </a:solidFill>
              </a:rPr>
              <a:t>☞ UNION ALL </a:t>
            </a:r>
          </a:p>
        </p:txBody>
      </p:sp>
      <p:sp>
        <p:nvSpPr>
          <p:cNvPr id="137225" name="Rectangle 9"/>
          <p:cNvSpPr>
            <a:spLocks noChangeArrowheads="1"/>
          </p:cNvSpPr>
          <p:nvPr/>
        </p:nvSpPr>
        <p:spPr bwMode="auto">
          <a:xfrm>
            <a:off x="7560945" y="4320540"/>
            <a:ext cx="6600825" cy="5520690"/>
          </a:xfrm>
          <a:prstGeom prst="rect">
            <a:avLst/>
          </a:prstGeom>
          <a:noFill/>
          <a:ln w="9525">
            <a:solidFill>
              <a:schemeClr val="tx1"/>
            </a:solidFill>
            <a:prstDash val="sysDot"/>
            <a:miter lim="800000"/>
            <a:headEnd/>
            <a:tailEnd/>
          </a:ln>
          <a:effectLst/>
        </p:spPr>
        <p:txBody>
          <a:bodyPr wrap="none" lIns="144018" tIns="72009" rIns="144018" bIns="72009"/>
          <a:lstStyle/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◈ UNION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과 같으나 두 테이블의 중복되는 </a:t>
            </a:r>
            <a:br>
              <a:rPr lang="ko-KR" altLang="en-US" sz="1900">
                <a:latin typeface="굴림체" pitchFamily="49" charset="-127"/>
                <a:ea typeface="굴림체" pitchFamily="49" charset="-127"/>
              </a:rPr>
            </a:b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   값까지 반환 합니다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. </a:t>
            </a:r>
          </a:p>
          <a:p>
            <a:endParaRPr lang="en-US" altLang="ko-KR" sz="190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SQL&gt;SELECT </a:t>
            </a:r>
            <a:r>
              <a:rPr lang="en-US" altLang="ko-KR" sz="1900" err="1">
                <a:latin typeface="굴림체" pitchFamily="49" charset="-127"/>
                <a:ea typeface="굴림체" pitchFamily="49" charset="-127"/>
              </a:rPr>
              <a:t>deptno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FROM </a:t>
            </a:r>
            <a:r>
              <a:rPr lang="en-US" altLang="ko-KR" sz="1900" err="1">
                <a:latin typeface="굴림체" pitchFamily="49" charset="-127"/>
                <a:ea typeface="굴림체" pitchFamily="49" charset="-127"/>
              </a:rPr>
              <a:t>emp</a:t>
            </a:r>
            <a:endParaRPr lang="en-US" altLang="ko-KR" sz="190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   UNION ALL</a:t>
            </a: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   SELECT </a:t>
            </a:r>
            <a:r>
              <a:rPr lang="en-US" altLang="ko-KR" sz="1900" err="1">
                <a:latin typeface="굴림체" pitchFamily="49" charset="-127"/>
                <a:ea typeface="굴림체" pitchFamily="49" charset="-127"/>
              </a:rPr>
              <a:t>deptno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FROM dept;</a:t>
            </a:r>
          </a:p>
          <a:p>
            <a:endParaRPr lang="en-US" altLang="ko-KR" sz="190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  DEPTNO</a:t>
            </a: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---------</a:t>
            </a: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      20</a:t>
            </a: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      30</a:t>
            </a: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      30</a:t>
            </a: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      20</a:t>
            </a: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      10</a:t>
            </a: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      20</a:t>
            </a: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      10</a:t>
            </a: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      30</a:t>
            </a: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....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슬라이드 번호 개체 틀 3"/>
          <p:cNvSpPr>
            <a:spLocks noGrp="1"/>
          </p:cNvSpPr>
          <p:nvPr>
            <p:ph type="sldNum" sz="quarter" idx="4294967295"/>
          </p:nvPr>
        </p:nvSpPr>
        <p:spPr>
          <a:xfrm>
            <a:off x="11401425" y="10321290"/>
            <a:ext cx="3000375" cy="720090"/>
          </a:xfrm>
          <a:prstGeom prst="rect">
            <a:avLst/>
          </a:prstGeom>
        </p:spPr>
        <p:txBody>
          <a:bodyPr lIns="144018" tIns="72009" rIns="144018" bIns="72009"/>
          <a:lstStyle/>
          <a:p>
            <a:fld id="{76752E08-D535-43CD-B3A2-487C1F304C8D}" type="slidenum">
              <a:rPr lang="en-US" altLang="ko-KR"/>
              <a:pPr/>
              <a:t>288</a:t>
            </a:fld>
            <a:endParaRPr lang="en-US" altLang="ko-KR"/>
          </a:p>
        </p:txBody>
      </p:sp>
      <p:sp>
        <p:nvSpPr>
          <p:cNvPr id="138242" name="Text Box 2"/>
          <p:cNvSpPr txBox="1">
            <a:spLocks noChangeArrowheads="1"/>
          </p:cNvSpPr>
          <p:nvPr/>
        </p:nvSpPr>
        <p:spPr bwMode="auto">
          <a:xfrm>
            <a:off x="300037" y="97513"/>
            <a:ext cx="2797945" cy="4224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144018" tIns="72009" rIns="144018" bIns="72009">
            <a:spAutoFit/>
          </a:bodyPr>
          <a:lstStyle/>
          <a:p>
            <a:r>
              <a:rPr lang="en-US" altLang="ko-KR" b="1"/>
              <a:t> 7. </a:t>
            </a:r>
            <a:r>
              <a:rPr lang="ko-KR" altLang="en-US" b="1"/>
              <a:t>서브쿼리</a:t>
            </a:r>
            <a:r>
              <a:rPr lang="en-US" altLang="ko-KR" b="1"/>
              <a:t>(Subquery) </a:t>
            </a:r>
          </a:p>
        </p:txBody>
      </p:sp>
      <p:sp>
        <p:nvSpPr>
          <p:cNvPr id="138244" name="Text Box 4"/>
          <p:cNvSpPr txBox="1">
            <a:spLocks noChangeArrowheads="1"/>
          </p:cNvSpPr>
          <p:nvPr/>
        </p:nvSpPr>
        <p:spPr bwMode="auto">
          <a:xfrm>
            <a:off x="480061" y="1440180"/>
            <a:ext cx="2323457" cy="483979"/>
          </a:xfrm>
          <a:prstGeom prst="rect">
            <a:avLst/>
          </a:prstGeom>
          <a:solidFill>
            <a:srgbClr val="F6F9FC"/>
          </a:solidFill>
          <a:ln w="9525">
            <a:noFill/>
            <a:miter lim="800000"/>
            <a:headEnd/>
            <a:tailEnd/>
          </a:ln>
          <a:effectLst>
            <a:prstShdw prst="shdw17" dist="17961" dir="2700000">
              <a:srgbClr val="F6F9FC">
                <a:gamma/>
                <a:shade val="60000"/>
                <a:invGamma/>
              </a:srgbClr>
            </a:prstShdw>
          </a:effectLst>
        </p:spPr>
        <p:txBody>
          <a:bodyPr wrap="none" lIns="144018" tIns="72009" rIns="144018" bIns="72009">
            <a:spAutoFit/>
          </a:bodyPr>
          <a:lstStyle/>
          <a:p>
            <a:r>
              <a:rPr lang="en-US" altLang="ko-KR" sz="2200">
                <a:solidFill>
                  <a:srgbClr val="003399"/>
                </a:solidFill>
              </a:rPr>
              <a:t>☞ INTERSECT </a:t>
            </a:r>
          </a:p>
        </p:txBody>
      </p:sp>
      <p:sp>
        <p:nvSpPr>
          <p:cNvPr id="138245" name="Rectangle 5"/>
          <p:cNvSpPr>
            <a:spLocks noChangeArrowheads="1"/>
          </p:cNvSpPr>
          <p:nvPr/>
        </p:nvSpPr>
        <p:spPr bwMode="auto">
          <a:xfrm>
            <a:off x="480060" y="2040255"/>
            <a:ext cx="6600825" cy="5520690"/>
          </a:xfrm>
          <a:prstGeom prst="rect">
            <a:avLst/>
          </a:prstGeom>
          <a:noFill/>
          <a:ln w="9525">
            <a:solidFill>
              <a:schemeClr val="tx1"/>
            </a:solidFill>
            <a:prstDash val="sysDot"/>
            <a:miter lim="800000"/>
            <a:headEnd/>
            <a:tailEnd/>
          </a:ln>
          <a:effectLst/>
        </p:spPr>
        <p:txBody>
          <a:bodyPr wrap="none" lIns="144018" tIns="72009" rIns="144018" bIns="72009"/>
          <a:lstStyle/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◈ INTERSECT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는 두 행의 집합중 공통된 </a:t>
            </a:r>
            <a:br>
              <a:rPr lang="ko-KR" altLang="en-US" sz="1900">
                <a:latin typeface="굴림체" pitchFamily="49" charset="-127"/>
                <a:ea typeface="굴림체" pitchFamily="49" charset="-127"/>
              </a:rPr>
            </a:b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   행을 반환 합니다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. </a:t>
            </a:r>
          </a:p>
          <a:p>
            <a:endParaRPr lang="en-US" altLang="ko-KR" sz="190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SQL&gt;SELECT </a:t>
            </a:r>
            <a:r>
              <a:rPr lang="en-US" altLang="ko-KR" sz="1900" err="1">
                <a:latin typeface="굴림체" pitchFamily="49" charset="-127"/>
                <a:ea typeface="굴림체" pitchFamily="49" charset="-127"/>
              </a:rPr>
              <a:t>deptno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FROM </a:t>
            </a:r>
            <a:r>
              <a:rPr lang="en-US" altLang="ko-KR" sz="1900" err="1">
                <a:latin typeface="굴림체" pitchFamily="49" charset="-127"/>
                <a:ea typeface="굴림체" pitchFamily="49" charset="-127"/>
              </a:rPr>
              <a:t>emp</a:t>
            </a:r>
            <a:endParaRPr lang="en-US" altLang="ko-KR" sz="190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   INTERSECT</a:t>
            </a: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   SELECT </a:t>
            </a:r>
            <a:r>
              <a:rPr lang="en-US" altLang="ko-KR" sz="1900" err="1">
                <a:latin typeface="굴림체" pitchFamily="49" charset="-127"/>
                <a:ea typeface="굴림체" pitchFamily="49" charset="-127"/>
              </a:rPr>
              <a:t>deptno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FROM dept;</a:t>
            </a: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   </a:t>
            </a: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   DEPTNO</a:t>
            </a: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----------</a:t>
            </a: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       10</a:t>
            </a: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       20</a:t>
            </a: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       30</a:t>
            </a:r>
          </a:p>
        </p:txBody>
      </p:sp>
      <p:sp>
        <p:nvSpPr>
          <p:cNvPr id="138246" name="Text Box 6"/>
          <p:cNvSpPr txBox="1">
            <a:spLocks noChangeArrowheads="1"/>
          </p:cNvSpPr>
          <p:nvPr/>
        </p:nvSpPr>
        <p:spPr bwMode="auto">
          <a:xfrm>
            <a:off x="7440931" y="1440180"/>
            <a:ext cx="1555619" cy="483979"/>
          </a:xfrm>
          <a:prstGeom prst="rect">
            <a:avLst/>
          </a:prstGeom>
          <a:solidFill>
            <a:srgbClr val="F6F9FC"/>
          </a:solidFill>
          <a:ln w="9525">
            <a:noFill/>
            <a:miter lim="800000"/>
            <a:headEnd/>
            <a:tailEnd/>
          </a:ln>
          <a:effectLst>
            <a:prstShdw prst="shdw17" dist="17961" dir="2700000">
              <a:srgbClr val="F6F9FC">
                <a:gamma/>
                <a:shade val="60000"/>
                <a:invGamma/>
              </a:srgbClr>
            </a:prstShdw>
          </a:effectLst>
        </p:spPr>
        <p:txBody>
          <a:bodyPr wrap="none" lIns="144018" tIns="72009" rIns="144018" bIns="72009">
            <a:spAutoFit/>
          </a:bodyPr>
          <a:lstStyle/>
          <a:p>
            <a:r>
              <a:rPr lang="en-US" altLang="ko-KR" sz="2200">
                <a:solidFill>
                  <a:srgbClr val="003399"/>
                </a:solidFill>
              </a:rPr>
              <a:t>☞ MINUS</a:t>
            </a:r>
          </a:p>
        </p:txBody>
      </p:sp>
      <p:sp>
        <p:nvSpPr>
          <p:cNvPr id="138247" name="Rectangle 7"/>
          <p:cNvSpPr>
            <a:spLocks noChangeArrowheads="1"/>
          </p:cNvSpPr>
          <p:nvPr/>
        </p:nvSpPr>
        <p:spPr bwMode="auto">
          <a:xfrm>
            <a:off x="7440930" y="2040255"/>
            <a:ext cx="6600825" cy="5520690"/>
          </a:xfrm>
          <a:prstGeom prst="rect">
            <a:avLst/>
          </a:prstGeom>
          <a:noFill/>
          <a:ln w="9525">
            <a:solidFill>
              <a:schemeClr val="tx1"/>
            </a:solidFill>
            <a:prstDash val="sysDot"/>
            <a:miter lim="800000"/>
            <a:headEnd/>
            <a:tailEnd/>
          </a:ln>
          <a:effectLst/>
        </p:spPr>
        <p:txBody>
          <a:bodyPr wrap="none" lIns="144018" tIns="72009" rIns="144018" bIns="72009"/>
          <a:lstStyle/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◈ MINUS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는 첫번째 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SELECT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문에 의해 반환되는 </a:t>
            </a:r>
            <a:r>
              <a:rPr lang="ko-KR" altLang="en-US" sz="1900" err="1">
                <a:latin typeface="굴림체" pitchFamily="49" charset="-127"/>
                <a:ea typeface="굴림체" pitchFamily="49" charset="-127"/>
              </a:rPr>
              <a:t>행중에서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 </a:t>
            </a:r>
            <a:br>
              <a:rPr lang="ko-KR" altLang="en-US" sz="1900">
                <a:latin typeface="굴림체" pitchFamily="49" charset="-127"/>
                <a:ea typeface="굴림체" pitchFamily="49" charset="-127"/>
              </a:rPr>
            </a:b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   </a:t>
            </a:r>
            <a:r>
              <a:rPr lang="ko-KR" altLang="en-US" sz="1900" err="1">
                <a:latin typeface="굴림체" pitchFamily="49" charset="-127"/>
                <a:ea typeface="굴림체" pitchFamily="49" charset="-127"/>
              </a:rPr>
              <a:t>두번째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SELECT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문에 의해 반환되는 행에 </a:t>
            </a:r>
            <a:br>
              <a:rPr lang="ko-KR" altLang="en-US" sz="1900">
                <a:latin typeface="굴림체" pitchFamily="49" charset="-127"/>
                <a:ea typeface="굴림체" pitchFamily="49" charset="-127"/>
              </a:rPr>
            </a:b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   존재하지 않는 행들을 보여 줍니다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. </a:t>
            </a:r>
          </a:p>
          <a:p>
            <a:endParaRPr lang="en-US" altLang="ko-KR" sz="190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SQL&gt;SELECT </a:t>
            </a:r>
            <a:r>
              <a:rPr lang="en-US" altLang="ko-KR" sz="1900" err="1">
                <a:latin typeface="굴림체" pitchFamily="49" charset="-127"/>
                <a:ea typeface="굴림체" pitchFamily="49" charset="-127"/>
              </a:rPr>
              <a:t>deptno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FROM dept</a:t>
            </a: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   MINUS</a:t>
            </a: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   SELECT </a:t>
            </a:r>
            <a:r>
              <a:rPr lang="en-US" altLang="ko-KR" sz="1900" err="1">
                <a:latin typeface="굴림체" pitchFamily="49" charset="-127"/>
                <a:ea typeface="굴림체" pitchFamily="49" charset="-127"/>
              </a:rPr>
              <a:t>deptno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FROM </a:t>
            </a:r>
            <a:r>
              <a:rPr lang="en-US" altLang="ko-KR" sz="1900" err="1">
                <a:latin typeface="굴림체" pitchFamily="49" charset="-127"/>
                <a:ea typeface="굴림체" pitchFamily="49" charset="-127"/>
              </a:rPr>
              <a:t>emp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;</a:t>
            </a:r>
          </a:p>
          <a:p>
            <a:endParaRPr lang="en-US" altLang="ko-KR" sz="190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   DEPTNO</a:t>
            </a: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----------</a:t>
            </a: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       40</a:t>
            </a:r>
          </a:p>
        </p:txBody>
      </p:sp>
      <p:sp>
        <p:nvSpPr>
          <p:cNvPr id="138248" name="Text Box 8"/>
          <p:cNvSpPr txBox="1">
            <a:spLocks noChangeArrowheads="1"/>
          </p:cNvSpPr>
          <p:nvPr/>
        </p:nvSpPr>
        <p:spPr bwMode="auto">
          <a:xfrm>
            <a:off x="540068" y="720090"/>
            <a:ext cx="5995103" cy="4839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144018" tIns="72009" rIns="144018" bIns="72009">
            <a:spAutoFit/>
          </a:bodyPr>
          <a:lstStyle/>
          <a:p>
            <a:r>
              <a:rPr lang="en-US" altLang="ko-KR" sz="2200"/>
              <a:t> 7.6. </a:t>
            </a:r>
            <a:r>
              <a:rPr lang="ko-KR" altLang="en-US" sz="2200"/>
              <a:t>집합 쿼리</a:t>
            </a:r>
            <a:r>
              <a:rPr lang="en-US" altLang="ko-KR" sz="2200"/>
              <a:t>(UNION, INTERSECT, MINUS)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100" name="Rectangle 4"/>
          <p:cNvSpPr>
            <a:spLocks noChangeArrowheads="1"/>
          </p:cNvSpPr>
          <p:nvPr/>
        </p:nvSpPr>
        <p:spPr bwMode="blackWhite">
          <a:xfrm>
            <a:off x="1119188" y="1312863"/>
            <a:ext cx="12091987" cy="7375525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2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상품코드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상품명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분류명을 조회</a:t>
            </a:r>
          </a:p>
          <a:p>
            <a:pPr defTabSz="282575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실제 상기 내용의 경우는 </a:t>
            </a:r>
            <a:r>
              <a:rPr lang="en-US" altLang="ko-KR" sz="2000" err="1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Subquery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가 필요치는 않다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.</a:t>
            </a:r>
          </a:p>
          <a:p>
            <a:pPr defTabSz="282575">
              <a:lnSpc>
                <a:spcPct val="70000"/>
              </a:lnSpc>
              <a:defRPr/>
            </a:pPr>
            <a:endParaRPr lang="en-US" altLang="ko-KR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20000"/>
              </a:lnSpc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(Inner Join)</a:t>
            </a:r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SELECT      P.PROD_ID</a:t>
            </a:r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   ,      P.PROD_NAME</a:t>
            </a:r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   ,      L.LPROD_NM</a:t>
            </a:r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FROM        PROD P </a:t>
            </a:r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INNER JOIN  LPROD L </a:t>
            </a:r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ON         (P.PROD_LGU = L.LPROD_GU);</a:t>
            </a:r>
            <a:endParaRPr lang="en-US" altLang="ko-KR" sz="2400" b="0">
              <a:solidFill>
                <a:srgbClr val="800000"/>
              </a:solidFill>
              <a:latin typeface="굴림체" pitchFamily="49" charset="-127"/>
              <a:ea typeface="굴림체" pitchFamily="49" charset="-127"/>
            </a:endParaRPr>
          </a:p>
          <a:p>
            <a:pPr defTabSz="282575">
              <a:lnSpc>
                <a:spcPct val="120000"/>
              </a:lnSpc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</a:t>
            </a:r>
            <a:endParaRPr lang="en-US" altLang="ko-KR" sz="2000" smtClean="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20000"/>
              </a:lnSpc>
              <a:defRPr/>
            </a:pPr>
            <a:endParaRPr lang="en-US" altLang="ko-KR" sz="2000" smtClean="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20000"/>
              </a:lnSpc>
              <a:defRPr/>
            </a:pPr>
            <a:r>
              <a:rPr lang="en-US" altLang="ko-KR" sz="2000" smtClean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(</a:t>
            </a:r>
            <a:r>
              <a:rPr lang="en-US" altLang="ko-KR" sz="2000" err="1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Subquery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)</a:t>
            </a:r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SELECT      PROD.PROD_ID</a:t>
            </a:r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   ,      PROD.PROD_NAME </a:t>
            </a:r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   ,     (SELECT LPROD.LPROD_NM </a:t>
            </a:r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		   FROM LPROD </a:t>
            </a:r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          WHERE PROD.PROD_LGU = LPROD.LPROD_GU)</a:t>
            </a:r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FROM PROD;</a:t>
            </a:r>
            <a:endParaRPr lang="en-US" altLang="ko-KR" sz="2400" b="0"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282627" name="Rectangle 6"/>
          <p:cNvSpPr>
            <a:spLocks noChangeArrowheads="1"/>
          </p:cNvSpPr>
          <p:nvPr/>
        </p:nvSpPr>
        <p:spPr bwMode="blackWhite">
          <a:xfrm>
            <a:off x="1119188" y="600075"/>
            <a:ext cx="6427787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서브쿼리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(Subquery)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3"/>
          <p:cNvSpPr>
            <a:spLocks noChangeArrowheads="1"/>
          </p:cNvSpPr>
          <p:nvPr/>
        </p:nvSpPr>
        <p:spPr bwMode="auto">
          <a:xfrm>
            <a:off x="479425" y="1204913"/>
            <a:ext cx="13374688" cy="8232775"/>
          </a:xfrm>
          <a:prstGeom prst="rect">
            <a:avLst/>
          </a:prstGeom>
          <a:noFill/>
          <a:ln w="38100" cmpd="dbl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marL="720725" lvl="1" indent="-263525">
              <a:lnSpc>
                <a:spcPct val="170000"/>
              </a:lnSpc>
              <a:buFont typeface="Wingdings" pitchFamily="2" charset="2"/>
              <a:buBlip>
                <a:blip r:embed="rId2"/>
              </a:buBlip>
            </a:pPr>
            <a:r>
              <a:rPr lang="en-US" altLang="ko-KR" sz="2800">
                <a:solidFill>
                  <a:srgbClr val="333399"/>
                </a:solidFill>
                <a:latin typeface="HY중고딕" pitchFamily="18" charset="-127"/>
                <a:ea typeface="HY중고딕" pitchFamily="18" charset="-127"/>
              </a:rPr>
              <a:t> </a:t>
            </a:r>
            <a:r>
              <a:rPr lang="ko-KR" altLang="en-US" sz="2800">
                <a:solidFill>
                  <a:srgbClr val="333399"/>
                </a:solidFill>
                <a:latin typeface="HY중고딕" pitchFamily="18" charset="-127"/>
                <a:ea typeface="HY중고딕" pitchFamily="18" charset="-127"/>
              </a:rPr>
              <a:t>속성 </a:t>
            </a:r>
            <a:r>
              <a:rPr lang="en-US" altLang="ko-KR" sz="2800">
                <a:solidFill>
                  <a:srgbClr val="333399"/>
                </a:solidFill>
                <a:latin typeface="HY중고딕" pitchFamily="18" charset="-127"/>
                <a:ea typeface="HY중고딕" pitchFamily="18" charset="-127"/>
              </a:rPr>
              <a:t>(attribute)</a:t>
            </a:r>
          </a:p>
          <a:p>
            <a:pPr marL="720725" lvl="1" indent="-263525">
              <a:lnSpc>
                <a:spcPct val="170000"/>
              </a:lnSpc>
              <a:buFont typeface="Wingdings" pitchFamily="2" charset="2"/>
              <a:buBlip>
                <a:blip r:embed="rId2"/>
              </a:buBlip>
            </a:pPr>
            <a:endParaRPr lang="en-US" altLang="ko-KR" sz="2800">
              <a:latin typeface="HY중고딕" pitchFamily="18" charset="-127"/>
              <a:ea typeface="HY중고딕" pitchFamily="18" charset="-127"/>
            </a:endParaRPr>
          </a:p>
          <a:p>
            <a:pPr marL="1163638" lvl="2" indent="-173038">
              <a:lnSpc>
                <a:spcPct val="170000"/>
              </a:lnSpc>
              <a:buFont typeface="Wingdings" pitchFamily="2" charset="2"/>
              <a:buChar char="§"/>
            </a:pP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릴레이션에서 관리하는 구체적인 정보 항목</a:t>
            </a: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(</a:t>
            </a: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필드</a:t>
            </a: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)</a:t>
            </a:r>
          </a:p>
          <a:p>
            <a:pPr marL="1163638" lvl="2" indent="-173038">
              <a:lnSpc>
                <a:spcPct val="170000"/>
              </a:lnSpc>
              <a:buFont typeface="Wingdings" pitchFamily="2" charset="2"/>
              <a:buChar char="§"/>
            </a:pP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현실세계의 개체</a:t>
            </a: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(</a:t>
            </a: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예</a:t>
            </a: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: </a:t>
            </a: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학생</a:t>
            </a: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, </a:t>
            </a: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교수</a:t>
            </a: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, </a:t>
            </a: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과목</a:t>
            </a: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,...)</a:t>
            </a: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들은 많은 속성들을 갖는데 그 중에서 관리해야 할 필요가 있는 속성들만을 선택하여 릴레이션에 포함시킴</a:t>
            </a:r>
          </a:p>
          <a:p>
            <a:pPr marL="1163638" lvl="2" indent="-173038">
              <a:lnSpc>
                <a:spcPct val="170000"/>
              </a:lnSpc>
              <a:buFont typeface="Wingdings" pitchFamily="2" charset="2"/>
              <a:buChar char="§"/>
            </a:pP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속성 역시 고유한 이름을 가지며 동일 릴레이션 내에서는 같은 이름의 속성이 존재할 수 없음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124" name="Rectangle 4"/>
          <p:cNvSpPr>
            <a:spLocks noChangeArrowheads="1"/>
          </p:cNvSpPr>
          <p:nvPr/>
        </p:nvSpPr>
        <p:spPr bwMode="blackWhite">
          <a:xfrm>
            <a:off x="1119188" y="1314450"/>
            <a:ext cx="12091987" cy="4654550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상품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Table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에서 판매가가 상품평균판매가 보다 큰 상품을 </a:t>
            </a:r>
          </a:p>
          <a:p>
            <a:pPr defTabSz="282575">
              <a:buFont typeface="Wingdings" pitchFamily="2" charset="2"/>
              <a:buNone/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 검색하시오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?  (Alias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는 상품명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판매가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평균판매가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)</a:t>
            </a:r>
          </a:p>
          <a:p>
            <a:pPr defTabSz="282575"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SELECT  A.PROD_NAME                        AS "</a:t>
            </a:r>
            <a:r>
              <a:rPr lang="ko-KR" altLang="en-US" sz="2400" b="0" smtClean="0">
                <a:latin typeface="굴림체" pitchFamily="49" charset="-127"/>
                <a:ea typeface="굴림체" pitchFamily="49" charset="-127"/>
              </a:rPr>
              <a:t>상품명</a:t>
            </a:r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400" b="0" smtClean="0"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   ,  TO_CHAR(A.PROD_SALE,'999,999,999') AS "</a:t>
            </a:r>
            <a:r>
              <a:rPr lang="ko-KR" altLang="en-US" sz="2400" b="0" smtClean="0">
                <a:latin typeface="굴림체" pitchFamily="49" charset="-127"/>
                <a:ea typeface="굴림체" pitchFamily="49" charset="-127"/>
              </a:rPr>
              <a:t>판매가</a:t>
            </a:r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400" b="0" smtClean="0"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   ,  TO_CHAR(B.AVG_SALE, '999,999,999') AS "</a:t>
            </a:r>
            <a:r>
              <a:rPr lang="ko-KR" altLang="en-US" sz="2400" b="0" smtClean="0">
                <a:latin typeface="굴림체" pitchFamily="49" charset="-127"/>
                <a:ea typeface="굴림체" pitchFamily="49" charset="-127"/>
              </a:rPr>
              <a:t>평균판매가</a:t>
            </a:r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400" b="0" smtClean="0"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FROM    PROD A</a:t>
            </a:r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   , (SELECT AVG(PROD_SALE) AS "AVG_SALE“</a:t>
            </a:r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      FROM PROD) B</a:t>
            </a:r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WHERE   A.PROD_SALE &gt; B.AVG_SALE;</a:t>
            </a:r>
            <a:endParaRPr lang="en-US" altLang="ko-KR" sz="2400" b="0"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283651" name="Rectangle 7"/>
          <p:cNvSpPr>
            <a:spLocks noChangeArrowheads="1"/>
          </p:cNvSpPr>
          <p:nvPr/>
        </p:nvSpPr>
        <p:spPr bwMode="blackWhite">
          <a:xfrm>
            <a:off x="1119188" y="600075"/>
            <a:ext cx="6427787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서브쿼리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(Subquery)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8003" name="Rectangle 3">
            <a:hlinkClick r:id="rId2"/>
          </p:cNvPr>
          <p:cNvSpPr>
            <a:spLocks noChangeArrowheads="1"/>
          </p:cNvSpPr>
          <p:nvPr/>
        </p:nvSpPr>
        <p:spPr bwMode="blackWhite">
          <a:xfrm>
            <a:off x="1119188" y="1250950"/>
            <a:ext cx="12091987" cy="4602163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회원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Table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에서 마일리지가 </a:t>
            </a:r>
            <a:r>
              <a:rPr lang="ko-KR" altLang="en-US" sz="2000" err="1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평균마일리지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보다 큰 회원을</a:t>
            </a:r>
          </a:p>
          <a:p>
            <a:pPr defTabSz="282575">
              <a:defRPr/>
            </a:pP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검색하시오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?  (Alias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는 회원명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</a:t>
            </a:r>
            <a:r>
              <a:rPr lang="ko-KR" altLang="en-US" sz="2000" err="1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마일리지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</a:t>
            </a:r>
            <a:r>
              <a:rPr lang="ko-KR" altLang="en-US" sz="2000" err="1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평균마일리지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)</a:t>
            </a:r>
          </a:p>
          <a:p>
            <a:pPr defTabSz="282575">
              <a:defRPr/>
            </a:pPr>
            <a:endParaRPr lang="en-US" altLang="ko-KR" sz="200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SELECT  M.MEM_NAME      AS "</a:t>
            </a:r>
            <a:r>
              <a:rPr lang="ko-KR" altLang="en-US" sz="2400" b="0" err="1" smtClean="0">
                <a:latin typeface="굴림체" pitchFamily="49" charset="-127"/>
                <a:ea typeface="굴림체" pitchFamily="49" charset="-127"/>
              </a:rPr>
              <a:t>회원명</a:t>
            </a:r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400" b="0" smtClean="0"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   ,  M.MEM_MILEAGE   AS "</a:t>
            </a:r>
            <a:r>
              <a:rPr lang="ko-KR" altLang="en-US" sz="2400" b="0" err="1" smtClean="0">
                <a:latin typeface="굴림체" pitchFamily="49" charset="-127"/>
                <a:ea typeface="굴림체" pitchFamily="49" charset="-127"/>
              </a:rPr>
              <a:t>마일리지</a:t>
            </a:r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400" b="0" smtClean="0"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   ,  A.AVG_MILEAGE   AS "</a:t>
            </a:r>
            <a:r>
              <a:rPr lang="ko-KR" altLang="en-US" sz="2400" b="0" err="1" smtClean="0">
                <a:latin typeface="굴림체" pitchFamily="49" charset="-127"/>
                <a:ea typeface="굴림체" pitchFamily="49" charset="-127"/>
              </a:rPr>
              <a:t>평균마일리지</a:t>
            </a:r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400" b="0" smtClean="0"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FROM    MEMBER M, </a:t>
            </a:r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     (SELECT AVG(MEM_MILEAGE) AVG_MILEAGE FROM MEMBER) A</a:t>
            </a:r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WHERE   M.MEM_MILEAGE &gt; A.AVG_MILEAGE;</a:t>
            </a:r>
            <a:endParaRPr lang="en-US" altLang="ko-KR" sz="2400" b="0"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284675" name="Rectangle 4"/>
          <p:cNvSpPr>
            <a:spLocks noChangeArrowheads="1"/>
          </p:cNvSpPr>
          <p:nvPr/>
        </p:nvSpPr>
        <p:spPr bwMode="blackWhite">
          <a:xfrm>
            <a:off x="1119188" y="600075"/>
            <a:ext cx="6427787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서브쿼리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(Subquery)</a:t>
            </a:r>
          </a:p>
        </p:txBody>
      </p:sp>
      <p:sp>
        <p:nvSpPr>
          <p:cNvPr id="1408005" name="Rectangle 5">
            <a:hlinkClick r:id="rId2"/>
          </p:cNvPr>
          <p:cNvSpPr>
            <a:spLocks noChangeArrowheads="1"/>
          </p:cNvSpPr>
          <p:nvPr/>
        </p:nvSpPr>
        <p:spPr bwMode="blackWhite">
          <a:xfrm>
            <a:off x="1128713" y="6080125"/>
            <a:ext cx="12091987" cy="4195763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Tx/>
              <a:buChar char="-"/>
              <a:defRPr/>
            </a:pP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위 </a:t>
            </a:r>
            <a:r>
              <a:rPr lang="ko-KR" altLang="en-US" sz="2000" err="1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평균마일리지는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2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명의 정보가 빠져있다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. 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수정하시오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.</a:t>
            </a:r>
          </a:p>
          <a:p>
            <a:pPr defTabSz="282575"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(</a:t>
            </a:r>
            <a:r>
              <a:rPr lang="ko-KR" altLang="en-US" sz="2000" err="1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마일리지는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 err="1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천단위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구분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 err="1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평균마일리지는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 err="1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소숫점이하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2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자리로</a:t>
            </a:r>
            <a:r>
              <a:rPr lang="en-US" altLang="ko-KR" sz="2000" smtClean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) : NULL</a:t>
            </a:r>
            <a:r>
              <a:rPr lang="ko-KR" altLang="en-US" sz="2000" smtClean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인 사람도 처리</a:t>
            </a:r>
            <a:endParaRPr lang="en-US" altLang="ko-KR" sz="200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b="0" smtClean="0">
              <a:latin typeface="HY중고딕" pitchFamily="18" charset="-127"/>
            </a:endParaRP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SELECT  M.MEM_NAME                                AS "</a:t>
            </a:r>
            <a:r>
              <a:rPr lang="ko-KR" altLang="en-US" sz="2400" b="0" err="1" smtClean="0">
                <a:latin typeface="굴림체" pitchFamily="49" charset="-127"/>
                <a:ea typeface="굴림체" pitchFamily="49" charset="-127"/>
              </a:rPr>
              <a:t>회원명</a:t>
            </a:r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400" b="0" smtClean="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   ,  M.MEM_MILEAGE                             AS "</a:t>
            </a:r>
            <a:r>
              <a:rPr lang="ko-KR" altLang="en-US" sz="2400" b="0" err="1" smtClean="0">
                <a:latin typeface="굴림체" pitchFamily="49" charset="-127"/>
                <a:ea typeface="굴림체" pitchFamily="49" charset="-127"/>
              </a:rPr>
              <a:t>마일리지</a:t>
            </a:r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400" b="0" smtClean="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   ,  TO_CHAR(A.AVG_MILEAGE,'999,999,999.00')   AS "</a:t>
            </a:r>
            <a:r>
              <a:rPr lang="ko-KR" altLang="en-US" sz="2400" b="0" err="1" smtClean="0">
                <a:latin typeface="굴림체" pitchFamily="49" charset="-127"/>
                <a:ea typeface="굴림체" pitchFamily="49" charset="-127"/>
              </a:rPr>
              <a:t>평균마일리지</a:t>
            </a:r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400" b="0" smtClean="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FROM    MEMBER M, 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     (SELECT ROUND(AVG(NVL(MEM_MILEAGE,0)),2) AVG_MILEAGE FROM MEMBER) A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WHERE   M.MEM_MILEAGE &gt; A.AVG_MILEAGE;</a:t>
            </a:r>
            <a:endParaRPr lang="en-US" altLang="ko-KR" sz="2400" b="0">
              <a:latin typeface="굴림체" pitchFamily="49" charset="-127"/>
              <a:ea typeface="굴림체" pitchFamily="49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563" name="Rectangle 3"/>
          <p:cNvSpPr>
            <a:spLocks noChangeArrowheads="1"/>
          </p:cNvSpPr>
          <p:nvPr/>
        </p:nvSpPr>
        <p:spPr bwMode="blackWhite">
          <a:xfrm>
            <a:off x="1117600" y="6000750"/>
            <a:ext cx="12090400" cy="3709988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상품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Table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에서 판매가가 상품평균판매가 보다 큰 상품을 </a:t>
            </a:r>
          </a:p>
          <a:p>
            <a:pPr defTabSz="282575">
              <a:buFont typeface="Wingdings" pitchFamily="2" charset="2"/>
              <a:buNone/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 검색하시오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?  (Alias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는 상품명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판매가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)</a:t>
            </a:r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SELECT  PROD.PROD_NAME AS "</a:t>
            </a:r>
            <a:r>
              <a:rPr lang="ko-KR" altLang="en-US" sz="2400" b="0" smtClean="0">
                <a:latin typeface="굴림체" pitchFamily="49" charset="-127"/>
                <a:ea typeface="굴림체" pitchFamily="49" charset="-127"/>
              </a:rPr>
              <a:t>상품명</a:t>
            </a:r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400" b="0" smtClean="0"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   ,  PROD.PROD_SALE AS "</a:t>
            </a:r>
            <a:r>
              <a:rPr lang="ko-KR" altLang="en-US" sz="2400" b="0" smtClean="0">
                <a:latin typeface="굴림체" pitchFamily="49" charset="-127"/>
                <a:ea typeface="굴림체" pitchFamily="49" charset="-127"/>
              </a:rPr>
              <a:t>판매가</a:t>
            </a:r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400" b="0" smtClean="0"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FROM    PROD </a:t>
            </a:r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WHERE   PROD.PROD_SALE &gt; </a:t>
            </a:r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				(SELECT AVG(PROD.PROD_SALE) FROM PROD);</a:t>
            </a: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lvl="1"/>
            <a:endParaRPr lang="en-US" altLang="ko-KR" sz="2400" b="0"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834564" name="Rectangle 4"/>
          <p:cNvSpPr>
            <a:spLocks noChangeArrowheads="1"/>
          </p:cNvSpPr>
          <p:nvPr/>
        </p:nvSpPr>
        <p:spPr bwMode="blackWhite">
          <a:xfrm>
            <a:off x="1119188" y="1244600"/>
            <a:ext cx="12091987" cy="4635500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1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 err="1" smtClean="0">
                <a:latin typeface="HY중고딕" pitchFamily="18" charset="-127"/>
                <a:ea typeface="굴림체" pitchFamily="49" charset="-127"/>
              </a:rPr>
              <a:t>단일행</a:t>
            </a:r>
            <a:r>
              <a:rPr lang="ko-KR" altLang="en-US" sz="2000" smtClean="0"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 err="1" smtClean="0">
                <a:latin typeface="HY중고딕" pitchFamily="18" charset="-127"/>
                <a:ea typeface="굴림체" pitchFamily="49" charset="-127"/>
              </a:rPr>
              <a:t>Subquery</a:t>
            </a:r>
            <a:r>
              <a:rPr lang="en-US" altLang="ko-KR" sz="2000" smtClean="0">
                <a:latin typeface="HY중고딕" pitchFamily="18" charset="-127"/>
                <a:ea typeface="굴림체" pitchFamily="49" charset="-127"/>
              </a:rPr>
              <a:t> : </a:t>
            </a:r>
            <a:r>
              <a:rPr lang="en-US" altLang="ko-KR" sz="2000" err="1" smtClean="0">
                <a:latin typeface="HY중고딕" pitchFamily="18" charset="-127"/>
                <a:ea typeface="굴림체" pitchFamily="49" charset="-127"/>
              </a:rPr>
              <a:t>Subquery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의 결과가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1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개의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Row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로 나오는 것을 말한다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.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Char char="l"/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사용가능 연산자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: =, &lt;&gt;, &gt;, &gt;=, &lt;, &lt;=</a:t>
            </a:r>
            <a:endParaRPr lang="en-US" altLang="ko-KR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10000"/>
              </a:lnSpc>
              <a:buFont typeface="Wingdings" pitchFamily="2" charset="2"/>
              <a:buNone/>
              <a:defRPr/>
            </a:pPr>
            <a:endParaRPr lang="en-US" altLang="ko-KR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10000"/>
              </a:lnSpc>
              <a:buFont typeface="Wingdings" pitchFamily="2" charset="2"/>
              <a:buNone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 SELECT column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명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, column1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명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…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None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    FROM  table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명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None/>
              <a:defRPr/>
            </a:pP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  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WHERE column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명  연산자 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( SELECT column2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명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…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None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                                                      FROM  table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명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None/>
              <a:defRPr/>
            </a:pP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                                                    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WHERE </a:t>
            </a:r>
            <a:r>
              <a:rPr lang="ko-KR" altLang="en-US" sz="2000" err="1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조건식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 smtClean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);</a:t>
            </a:r>
            <a:endParaRPr lang="en-US" altLang="ko-KR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289796" name="Rectangle 8"/>
          <p:cNvSpPr>
            <a:spLocks noChangeArrowheads="1"/>
          </p:cNvSpPr>
          <p:nvPr/>
        </p:nvSpPr>
        <p:spPr bwMode="blackWhite">
          <a:xfrm>
            <a:off x="1119188" y="600075"/>
            <a:ext cx="6427787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서브쿼리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(Subquery)</a:t>
            </a:r>
          </a:p>
        </p:txBody>
      </p:sp>
      <p:sp>
        <p:nvSpPr>
          <p:cNvPr id="5" name="직사각형 4"/>
          <p:cNvSpPr/>
          <p:nvPr/>
        </p:nvSpPr>
        <p:spPr bwMode="auto">
          <a:xfrm>
            <a:off x="4752628" y="8526823"/>
            <a:ext cx="6480720" cy="936104"/>
          </a:xfrm>
          <a:prstGeom prst="rect">
            <a:avLst/>
          </a:prstGeom>
          <a:noFill/>
          <a:ln>
            <a:solidFill>
              <a:srgbClr val="FF0066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휴먼둥근고딕" pitchFamily="2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200900" y="8929067"/>
            <a:ext cx="12458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mtClean="0">
                <a:solidFill>
                  <a:srgbClr val="FF0066"/>
                </a:solidFill>
              </a:rPr>
              <a:t>Query1</a:t>
            </a:r>
            <a:endParaRPr lang="ko-KR" altLang="en-US" sz="2400">
              <a:solidFill>
                <a:srgbClr val="FF0066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984876" y="7128867"/>
            <a:ext cx="12458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mtClean="0">
                <a:solidFill>
                  <a:srgbClr val="FF0066"/>
                </a:solidFill>
              </a:rPr>
              <a:t>Query2</a:t>
            </a:r>
            <a:endParaRPr lang="ko-KR" altLang="en-US" sz="2400">
              <a:solidFill>
                <a:srgbClr val="FF0066"/>
              </a:solidFill>
            </a:endParaRPr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353805" y="2610099"/>
            <a:ext cx="3946161" cy="525658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cxnSp>
        <p:nvCxnSpPr>
          <p:cNvPr id="12" name="구부러진 연결선 11"/>
          <p:cNvCxnSpPr>
            <a:stCxn id="6" idx="0"/>
            <a:endCxn id="7" idx="2"/>
          </p:cNvCxnSpPr>
          <p:nvPr/>
        </p:nvCxnSpPr>
        <p:spPr bwMode="auto">
          <a:xfrm rot="16200000" flipV="1">
            <a:off x="7046548" y="8151788"/>
            <a:ext cx="1338535" cy="216024"/>
          </a:xfrm>
          <a:prstGeom prst="curvedConnector3">
            <a:avLst>
              <a:gd name="adj1" fmla="val 52102"/>
            </a:avLst>
          </a:prstGeom>
          <a:ln>
            <a:solidFill>
              <a:srgbClr val="FF0066"/>
            </a:solidFill>
            <a:headEnd type="none" w="med" len="med"/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4" name="구부러진 연결선 13"/>
          <p:cNvCxnSpPr>
            <a:stCxn id="7" idx="0"/>
            <a:endCxn id="30722" idx="1"/>
          </p:cNvCxnSpPr>
          <p:nvPr/>
        </p:nvCxnSpPr>
        <p:spPr bwMode="auto">
          <a:xfrm rot="5400000" flipH="1" flipV="1">
            <a:off x="7535566" y="5310628"/>
            <a:ext cx="1890476" cy="1746002"/>
          </a:xfrm>
          <a:prstGeom prst="curvedConnector2">
            <a:avLst/>
          </a:prstGeom>
          <a:ln>
            <a:solidFill>
              <a:srgbClr val="FF0066"/>
            </a:solidFill>
            <a:headEnd type="none" w="med" len="med"/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7" name="사각형 설명선 16"/>
          <p:cNvSpPr/>
          <p:nvPr/>
        </p:nvSpPr>
        <p:spPr bwMode="auto">
          <a:xfrm>
            <a:off x="7848972" y="4608587"/>
            <a:ext cx="1512168" cy="612648"/>
          </a:xfrm>
          <a:prstGeom prst="wedgeRectCallout">
            <a:avLst>
              <a:gd name="adj1" fmla="val 9867"/>
              <a:gd name="adj2" fmla="val 94647"/>
            </a:avLst>
          </a:prstGeom>
          <a:ln>
            <a:solidFill>
              <a:srgbClr val="FF0066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휴먼둥근고딕" pitchFamily="2" charset="-127"/>
              </a:rPr>
              <a:t>Final Output</a:t>
            </a:r>
            <a:endParaRPr kumimoji="1" lang="ko-KR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휴먼둥근고딕" pitchFamily="2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332" name="Rectangle 1028">
            <a:hlinkClick r:id="rId2"/>
          </p:cNvPr>
          <p:cNvSpPr>
            <a:spLocks noChangeArrowheads="1"/>
          </p:cNvSpPr>
          <p:nvPr/>
        </p:nvSpPr>
        <p:spPr bwMode="blackWhite">
          <a:xfrm>
            <a:off x="1119188" y="1244600"/>
            <a:ext cx="12091987" cy="9077325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장바구니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Table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에서 회원별 최고의 구매수량을 가진 자료의 회원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 </a:t>
            </a:r>
          </a:p>
          <a:p>
            <a:pPr defTabSz="282575"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주문번호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상품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수량에 대해 모두 검색하시오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?</a:t>
            </a:r>
          </a:p>
          <a:p>
            <a:pPr defTabSz="282575"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 (Alias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는 회원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주문번호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상품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수량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)</a:t>
            </a:r>
          </a:p>
          <a:p>
            <a:pPr defTabSz="282575">
              <a:defRPr/>
            </a:pPr>
            <a:endParaRPr lang="en-US" altLang="ko-KR" sz="140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14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(</a:t>
            </a:r>
            <a:r>
              <a:rPr lang="ko-KR" altLang="en-US" sz="14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결과</a:t>
            </a:r>
            <a:r>
              <a:rPr lang="en-US" altLang="ko-KR" sz="14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)</a:t>
            </a:r>
          </a:p>
          <a:p>
            <a:pPr defTabSz="282575">
              <a:lnSpc>
                <a:spcPct val="90000"/>
              </a:lnSpc>
              <a:defRPr/>
            </a:pPr>
            <a:r>
              <a:rPr lang="ko-KR" altLang="en-US" sz="1600">
                <a:latin typeface="HY중고딕" pitchFamily="18" charset="-127"/>
                <a:ea typeface="굴림체" pitchFamily="49" charset="-127"/>
              </a:rPr>
              <a:t>회원              주문번호                  상품                          수량          </a:t>
            </a:r>
          </a:p>
          <a:p>
            <a:pPr defTabSz="282575">
              <a:lnSpc>
                <a:spcPct val="90000"/>
              </a:lnSpc>
              <a:defRPr/>
            </a:pPr>
            <a:r>
              <a:rPr lang="en-US" altLang="ko-KR" sz="1600">
                <a:latin typeface="HY중고딕" pitchFamily="18" charset="-127"/>
                <a:ea typeface="굴림체" pitchFamily="49" charset="-127"/>
              </a:rPr>
              <a:t>--------------- ----------------------- ------------------------------ ----------- </a:t>
            </a:r>
          </a:p>
          <a:p>
            <a:pPr defTabSz="282575">
              <a:lnSpc>
                <a:spcPct val="90000"/>
              </a:lnSpc>
              <a:defRPr/>
            </a:pPr>
            <a:r>
              <a:rPr lang="en-US" altLang="ko-KR" sz="1600">
                <a:latin typeface="HY중고딕" pitchFamily="18" charset="-127"/>
                <a:ea typeface="굴림체" pitchFamily="49" charset="-127"/>
              </a:rPr>
              <a:t>a001            2005040100001   P103000018                     16</a:t>
            </a:r>
          </a:p>
          <a:p>
            <a:pPr defTabSz="282575">
              <a:lnSpc>
                <a:spcPct val="90000"/>
              </a:lnSpc>
              <a:defRPr/>
            </a:pPr>
            <a:r>
              <a:rPr lang="en-US" altLang="ko-KR" sz="1600">
                <a:latin typeface="HY중고딕" pitchFamily="18" charset="-127"/>
                <a:ea typeface="굴림체" pitchFamily="49" charset="-127"/>
              </a:rPr>
              <a:t>b001            2005042800002   P103000016                     15</a:t>
            </a:r>
          </a:p>
          <a:p>
            <a:pPr defTabSz="282575">
              <a:lnSpc>
                <a:spcPct val="90000"/>
              </a:lnSpc>
              <a:defRPr/>
            </a:pPr>
            <a:r>
              <a:rPr lang="en-US" altLang="ko-KR" sz="1600">
                <a:latin typeface="HY중고딕" pitchFamily="18" charset="-127"/>
              </a:rPr>
              <a:t>b001            2005072800004   P201000016                     15 </a:t>
            </a:r>
            <a:endParaRPr lang="en-US" altLang="ko-KR" sz="1600"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90000"/>
              </a:lnSpc>
              <a:defRPr/>
            </a:pPr>
            <a:r>
              <a:rPr lang="en-US" altLang="ko-KR" sz="1600">
                <a:latin typeface="HY중고딕" pitchFamily="18" charset="-127"/>
                <a:ea typeface="굴림체" pitchFamily="49" charset="-127"/>
              </a:rPr>
              <a:t>c001            2005050100002   P103000015                       7</a:t>
            </a:r>
          </a:p>
          <a:p>
            <a:pPr defTabSz="282575">
              <a:lnSpc>
                <a:spcPct val="90000"/>
              </a:lnSpc>
              <a:defRPr/>
            </a:pPr>
            <a:r>
              <a:rPr lang="en-US" altLang="ko-KR" sz="1600">
                <a:latin typeface="HY중고딕" pitchFamily="18" charset="-127"/>
                <a:ea typeface="굴림체" pitchFamily="49" charset="-127"/>
              </a:rPr>
              <a:t>c001            2005061200001   P106000001                       7</a:t>
            </a:r>
          </a:p>
          <a:p>
            <a:pPr defTabSz="282575">
              <a:lnSpc>
                <a:spcPct val="90000"/>
              </a:lnSpc>
              <a:defRPr/>
            </a:pPr>
            <a:r>
              <a:rPr lang="en-US" altLang="ko-KR" sz="1600">
                <a:latin typeface="HY중고딕" pitchFamily="18" charset="-127"/>
                <a:ea typeface="굴림체" pitchFamily="49" charset="-127"/>
              </a:rPr>
              <a:t>…….</a:t>
            </a:r>
          </a:p>
          <a:p>
            <a:pPr defTabSz="282575">
              <a:lnSpc>
                <a:spcPct val="90000"/>
              </a:lnSpc>
              <a:defRPr/>
            </a:pPr>
            <a:r>
              <a:rPr lang="en-US" altLang="ko-KR" sz="1600">
                <a:latin typeface="HY중고딕" pitchFamily="18" charset="-127"/>
                <a:ea typeface="굴림체" pitchFamily="49" charset="-127"/>
              </a:rPr>
              <a:t>v001            2005052800001   P103000009                       3</a:t>
            </a:r>
          </a:p>
          <a:p>
            <a:pPr defTabSz="282575">
              <a:lnSpc>
                <a:spcPct val="90000"/>
              </a:lnSpc>
              <a:defRPr/>
            </a:pPr>
            <a:r>
              <a:rPr lang="en-US" altLang="ko-KR" sz="1600">
                <a:latin typeface="HY중고딕" pitchFamily="18" charset="-127"/>
                <a:ea typeface="굴림체" pitchFamily="49" charset="-127"/>
              </a:rPr>
              <a:t>w001           2005040100003   P103000020                     21</a:t>
            </a:r>
          </a:p>
          <a:p>
            <a:pPr defTabSz="282575">
              <a:lnSpc>
                <a:spcPct val="90000"/>
              </a:lnSpc>
              <a:defRPr/>
            </a:pPr>
            <a:r>
              <a:rPr lang="en-US" altLang="ko-KR" sz="1600">
                <a:latin typeface="HY중고딕" pitchFamily="18" charset="-127"/>
                <a:ea typeface="굴림체" pitchFamily="49" charset="-127"/>
              </a:rPr>
              <a:t>x001            2005052900002   P104000021                       8</a:t>
            </a:r>
          </a:p>
          <a:p>
            <a:pPr defTabSz="282575">
              <a:defRPr/>
            </a:pPr>
            <a:r>
              <a:rPr lang="en-US" altLang="ko-KR" sz="1400">
                <a:latin typeface="HY중고딕" pitchFamily="18" charset="-127"/>
                <a:ea typeface="굴림체" pitchFamily="49" charset="-127"/>
              </a:rPr>
              <a:t>(30 rows selected)</a:t>
            </a:r>
          </a:p>
          <a:p>
            <a:pPr defTabSz="282575">
              <a:defRPr/>
            </a:pPr>
            <a:endParaRPr lang="en-US" altLang="ko-KR" sz="1400">
              <a:latin typeface="HY중고딕" pitchFamily="18" charset="-127"/>
              <a:ea typeface="굴림체" pitchFamily="49" charset="-127"/>
            </a:endParaRP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SELECT   CART_MEMBER    AS "</a:t>
            </a:r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회원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 b="0" smtClean="0"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,   CART_NO        AS "</a:t>
            </a:r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주문번호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 b="0" smtClean="0"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,   CART_PROD      AS "</a:t>
            </a:r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상품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 b="0" smtClean="0"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,   CART_QTY       AS "</a:t>
            </a:r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수량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"</a:t>
            </a:r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 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FROM     CART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WHERE    CART_QTY = (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                 SELECT MAX(CART_QTY) AS "CART_QTY" 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                 FROM   CART C 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                 WHERE </a:t>
            </a:r>
            <a:r>
              <a:rPr lang="en-US" altLang="ko-KR" sz="2000" b="0">
                <a:latin typeface="굴림체" pitchFamily="49" charset="-127"/>
                <a:ea typeface="굴림체" pitchFamily="49" charset="-127"/>
              </a:rPr>
              <a:t> C.CART_MEMBER = CART.CART_MEMBER</a:t>
            </a:r>
            <a:endParaRPr lang="en-US" altLang="ko-KR" sz="2000" b="0" smtClean="0"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                    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)</a:t>
            </a:r>
            <a:endParaRPr lang="ko-KR" altLang="en-US" sz="2000" b="0" smtClean="0"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ORDER BY CART_MEMBER ASC;</a:t>
            </a:r>
            <a:endParaRPr lang="en-US" altLang="ko-KR" sz="2000" b="0"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285699" name="Rectangle 1030"/>
          <p:cNvSpPr>
            <a:spLocks noChangeArrowheads="1"/>
          </p:cNvSpPr>
          <p:nvPr/>
        </p:nvSpPr>
        <p:spPr bwMode="blackWhite">
          <a:xfrm>
            <a:off x="1119188" y="600075"/>
            <a:ext cx="12130384" cy="840160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eaLnBrk="0" latin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ko-KR" altLang="en-US" sz="2000" smtClean="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상관관계  서브쿼리</a:t>
            </a:r>
            <a:r>
              <a:rPr lang="en-US" altLang="ko-KR" sz="2000" smtClean="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(Correlated </a:t>
            </a:r>
            <a:r>
              <a:rPr lang="en-US" altLang="ko-KR" sz="2000" err="1" smtClean="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Subqueries</a:t>
            </a:r>
            <a:r>
              <a:rPr lang="en-US" altLang="ko-KR" sz="2000" smtClean="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) : </a:t>
            </a:r>
            <a:r>
              <a:rPr lang="ko-KR" altLang="en-US" sz="2000" smtClean="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바깥쪽 쿼리의 </a:t>
            </a:r>
            <a:r>
              <a:rPr lang="ko-KR" altLang="en-US" sz="2000" err="1" smtClean="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컬럼</a:t>
            </a:r>
            <a:r>
              <a:rPr lang="ko-KR" altLang="en-US" sz="2000" smtClean="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중의 하나가 안쪽 서브쿼리의</a:t>
            </a:r>
            <a:endParaRPr lang="en-US" altLang="ko-KR" sz="2000" smtClean="0">
              <a:solidFill>
                <a:srgbClr val="000066"/>
              </a:solidFill>
              <a:latin typeface="HY중고딕" pitchFamily="18" charset="-127"/>
              <a:ea typeface="굴림체" pitchFamily="49" charset="-127"/>
            </a:endParaRPr>
          </a:p>
          <a:p>
            <a:pPr eaLnBrk="0" latin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ko-KR" altLang="en-US" sz="2000" smtClean="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                                             조건에 이용되고</a:t>
            </a:r>
            <a:r>
              <a:rPr lang="en-US" altLang="ko-KR" sz="2000" smtClean="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 smtClean="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그 결과는 다시 바깥쪽 쿼리에 영향을 주는 처리 방식</a:t>
            </a:r>
            <a:endParaRPr lang="en-US" altLang="ko-KR" sz="2000">
              <a:solidFill>
                <a:srgbClr val="000066"/>
              </a:solidFill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4" name="직사각형 3"/>
          <p:cNvSpPr/>
          <p:nvPr/>
        </p:nvSpPr>
        <p:spPr bwMode="auto">
          <a:xfrm>
            <a:off x="4176564" y="7776939"/>
            <a:ext cx="6912768" cy="1656184"/>
          </a:xfrm>
          <a:prstGeom prst="rect">
            <a:avLst/>
          </a:prstGeom>
          <a:noFill/>
          <a:ln>
            <a:solidFill>
              <a:srgbClr val="FF0066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휴먼둥근고딕" pitchFamily="2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929092" y="7776939"/>
            <a:ext cx="21162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mtClean="0">
                <a:solidFill>
                  <a:srgbClr val="FF0066"/>
                </a:solidFill>
              </a:rPr>
              <a:t>Query1</a:t>
            </a:r>
          </a:p>
          <a:p>
            <a:r>
              <a:rPr lang="en-US" altLang="ko-KR" sz="2400" smtClean="0">
                <a:solidFill>
                  <a:srgbClr val="FF0066"/>
                </a:solidFill>
              </a:rPr>
              <a:t>(Inner Query)</a:t>
            </a:r>
            <a:endParaRPr lang="ko-KR" altLang="en-US" sz="2400">
              <a:solidFill>
                <a:srgbClr val="FF0066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336804" y="6264771"/>
            <a:ext cx="218521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mtClean="0">
                <a:solidFill>
                  <a:schemeClr val="accent6"/>
                </a:solidFill>
              </a:rPr>
              <a:t>Query2</a:t>
            </a:r>
          </a:p>
          <a:p>
            <a:r>
              <a:rPr lang="en-US" altLang="ko-KR" sz="2400" smtClean="0">
                <a:solidFill>
                  <a:schemeClr val="accent6"/>
                </a:solidFill>
              </a:rPr>
              <a:t>(Outer Query)</a:t>
            </a:r>
            <a:endParaRPr lang="ko-KR" altLang="en-US" sz="2400">
              <a:solidFill>
                <a:schemeClr val="accent6"/>
              </a:solidFill>
            </a:endParaRPr>
          </a:p>
        </p:txBody>
      </p:sp>
      <p:cxnSp>
        <p:nvCxnSpPr>
          <p:cNvPr id="7" name="구부러진 연결선 6"/>
          <p:cNvCxnSpPr>
            <a:stCxn id="6" idx="3"/>
            <a:endCxn id="5" idx="0"/>
          </p:cNvCxnSpPr>
          <p:nvPr/>
        </p:nvCxnSpPr>
        <p:spPr bwMode="auto">
          <a:xfrm>
            <a:off x="8522018" y="6680270"/>
            <a:ext cx="1465217" cy="1096669"/>
          </a:xfrm>
          <a:prstGeom prst="curvedConnector2">
            <a:avLst/>
          </a:prstGeom>
          <a:ln>
            <a:solidFill>
              <a:schemeClr val="accent2"/>
            </a:solidFill>
            <a:headEnd type="none" w="med" len="med"/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" name="구부러진 연결선 13"/>
          <p:cNvCxnSpPr>
            <a:stCxn id="5" idx="1"/>
            <a:endCxn id="6" idx="2"/>
          </p:cNvCxnSpPr>
          <p:nvPr/>
        </p:nvCxnSpPr>
        <p:spPr bwMode="auto">
          <a:xfrm rot="10800000">
            <a:off x="7429412" y="7095768"/>
            <a:ext cx="1499681" cy="1096670"/>
          </a:xfrm>
          <a:prstGeom prst="curvedConnector2">
            <a:avLst/>
          </a:prstGeom>
          <a:ln>
            <a:solidFill>
              <a:srgbClr val="FF0066"/>
            </a:solidFill>
            <a:headEnd type="none" w="med" len="med"/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 bwMode="auto">
          <a:xfrm>
            <a:off x="1440260" y="6192763"/>
            <a:ext cx="10009112" cy="3816424"/>
          </a:xfrm>
          <a:prstGeom prst="rect">
            <a:avLst/>
          </a:prstGeom>
          <a:noFill/>
          <a:ln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휴먼둥근고딕" pitchFamily="2" charset="-127"/>
            </a:endParaRPr>
          </a:p>
        </p:txBody>
      </p:sp>
      <p:cxnSp>
        <p:nvCxnSpPr>
          <p:cNvPr id="14" name="구부러진 연결선 6"/>
          <p:cNvCxnSpPr/>
          <p:nvPr/>
        </p:nvCxnSpPr>
        <p:spPr bwMode="auto">
          <a:xfrm rot="10800000">
            <a:off x="7056884" y="5688709"/>
            <a:ext cx="1224136" cy="792087"/>
          </a:xfrm>
          <a:prstGeom prst="curvedConnector3">
            <a:avLst>
              <a:gd name="adj1" fmla="val 18972"/>
            </a:avLst>
          </a:prstGeom>
          <a:ln>
            <a:solidFill>
              <a:srgbClr val="00B050"/>
            </a:solidFill>
            <a:headEnd type="none" w="med" len="med"/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7" name="사각형 설명선 16"/>
          <p:cNvSpPr/>
          <p:nvPr/>
        </p:nvSpPr>
        <p:spPr bwMode="auto">
          <a:xfrm>
            <a:off x="7272908" y="4968627"/>
            <a:ext cx="1512168" cy="612648"/>
          </a:xfrm>
          <a:prstGeom prst="wedgeRectCallout">
            <a:avLst>
              <a:gd name="adj1" fmla="val 9867"/>
              <a:gd name="adj2" fmla="val 94647"/>
            </a:avLst>
          </a:prstGeom>
          <a:ln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휴먼둥근고딕" pitchFamily="2" charset="-127"/>
              </a:rPr>
              <a:t>Final Output</a:t>
            </a:r>
            <a:endParaRPr kumimoji="1" lang="ko-KR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휴먼둥근고딕" pitchFamily="2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9289132" y="6624811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mtClean="0">
                <a:solidFill>
                  <a:schemeClr val="accent6"/>
                </a:solidFill>
              </a:rPr>
              <a:t>①</a:t>
            </a:r>
            <a:endParaRPr lang="ko-KR" altLang="en-US" sz="2400">
              <a:solidFill>
                <a:schemeClr val="accent6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488932" y="7632923"/>
            <a:ext cx="4860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mtClean="0">
                <a:solidFill>
                  <a:srgbClr val="FF0066"/>
                </a:solidFill>
              </a:rPr>
              <a:t>②</a:t>
            </a:r>
            <a:endParaRPr lang="ko-KR" altLang="en-US" sz="2400">
              <a:solidFill>
                <a:srgbClr val="FF0066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416924" y="5760715"/>
            <a:ext cx="4860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mtClean="0">
                <a:solidFill>
                  <a:srgbClr val="00B050"/>
                </a:solidFill>
              </a:rPr>
              <a:t>③</a:t>
            </a:r>
            <a:endParaRPr lang="ko-KR" altLang="en-US" sz="2400">
              <a:solidFill>
                <a:srgbClr val="00B050"/>
              </a:solidFill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939" name="Rectangle 3"/>
          <p:cNvSpPr>
            <a:spLocks noChangeArrowheads="1"/>
          </p:cNvSpPr>
          <p:nvPr/>
        </p:nvSpPr>
        <p:spPr bwMode="blackWhite">
          <a:xfrm>
            <a:off x="1117600" y="1244600"/>
            <a:ext cx="12090400" cy="9077325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모든 거래처의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2005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년도 거래처별 매입금액 합계를 조회</a:t>
            </a:r>
          </a:p>
          <a:p>
            <a:pPr lvl="1"/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SELECT        A.BUYER_ID       AS “</a:t>
            </a:r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거래처코드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”</a:t>
            </a:r>
            <a:endParaRPr lang="ko-KR" altLang="en-US" sz="2000" b="0" smtClean="0"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,        A.BUYER_NAME     AS “</a:t>
            </a:r>
            <a:r>
              <a:rPr lang="ko-KR" altLang="en-US" sz="2000" b="0" err="1" smtClean="0">
                <a:latin typeface="굴림체" pitchFamily="49" charset="-127"/>
                <a:ea typeface="굴림체" pitchFamily="49" charset="-127"/>
              </a:rPr>
              <a:t>거래처명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”</a:t>
            </a:r>
            <a:endParaRPr lang="ko-KR" altLang="en-US" sz="2000" b="0" smtClean="0"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     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,</a:t>
            </a:r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        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NVL(B.IN_AMT,</a:t>
            </a:r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0)</a:t>
            </a:r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AS “</a:t>
            </a:r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매입금액합계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”</a:t>
            </a:r>
            <a:endParaRPr lang="ko-KR" altLang="en-US" sz="2000" b="0" smtClean="0"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FROM       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(    SELECT   DISTINCT BUYER_ID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     ,   BUYER_NAME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FROM     BUYER 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) A,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(</a:t>
            </a:r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 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SELECT   BUYER_ID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     ,   BUYER_NAME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     ,   SUM( BUY_COST * BUY_QTY) IN_AMT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FROM     BUYPROD, BUYER, PROD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WHERE    BUY_DATE BETWEEN '2005-01-01' AND '2005-12-31'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AND      BUY_PROD = PROD_ID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AND      BUYER_ID = PROD_BUYER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GROUP BY BUYER_ID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     ,   BUYER_NAME 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ORDER BY BUYER_ID ASC 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) B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WHERE         A.BUYER_ID = B.BUYER_ID(+)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ORDER BY      A.BUYER_NAME;</a:t>
            </a:r>
          </a:p>
          <a:p>
            <a:pPr defTabSz="282575">
              <a:buFont typeface="Wingdings" pitchFamily="2" charset="2"/>
              <a:buNone/>
              <a:defRPr/>
            </a:pPr>
            <a:r>
              <a:rPr lang="en-US" altLang="ko-KR" sz="2000" smtClean="0">
                <a:latin typeface="HY중고딕" pitchFamily="18" charset="-127"/>
                <a:ea typeface="굴림체" pitchFamily="49" charset="-127"/>
              </a:rPr>
              <a:t>  1) From</a:t>
            </a:r>
            <a:r>
              <a:rPr lang="ko-KR" altLang="en-US" sz="2000" smtClean="0">
                <a:latin typeface="HY중고딕" pitchFamily="18" charset="-127"/>
                <a:ea typeface="굴림체" pitchFamily="49" charset="-127"/>
              </a:rPr>
              <a:t>절의 </a:t>
            </a:r>
            <a:r>
              <a:rPr lang="en-US" altLang="ko-KR" sz="2000" smtClean="0">
                <a:latin typeface="HY중고딕" pitchFamily="18" charset="-127"/>
                <a:ea typeface="굴림체" pitchFamily="49" charset="-127"/>
              </a:rPr>
              <a:t>A</a:t>
            </a:r>
            <a:r>
              <a:rPr lang="ko-KR" altLang="en-US" sz="2000" smtClean="0">
                <a:latin typeface="HY중고딕" pitchFamily="18" charset="-127"/>
                <a:ea typeface="굴림체" pitchFamily="49" charset="-127"/>
              </a:rPr>
              <a:t>는 거래처테이블의 자료 중 거래처코드와 거래처명</a:t>
            </a:r>
          </a:p>
          <a:p>
            <a:pPr defTabSz="282575">
              <a:defRPr/>
            </a:pPr>
            <a:r>
              <a:rPr lang="ko-KR" altLang="en-US" sz="2000" smtClean="0">
                <a:latin typeface="HY중고딕" pitchFamily="18" charset="-127"/>
                <a:ea typeface="굴림체" pitchFamily="49" charset="-127"/>
              </a:rPr>
              <a:t>  </a:t>
            </a:r>
            <a:r>
              <a:rPr lang="en-US" altLang="ko-KR" sz="2000" smtClean="0">
                <a:latin typeface="HY중고딕" pitchFamily="18" charset="-127"/>
                <a:ea typeface="굴림체" pitchFamily="49" charset="-127"/>
              </a:rPr>
              <a:t>2) B</a:t>
            </a:r>
            <a:r>
              <a:rPr lang="ko-KR" altLang="en-US" sz="2000" smtClean="0">
                <a:latin typeface="HY중고딕" pitchFamily="18" charset="-127"/>
                <a:ea typeface="굴림체" pitchFamily="49" charset="-127"/>
              </a:rPr>
              <a:t>는 거래처별 매입 총액</a:t>
            </a:r>
          </a:p>
          <a:p>
            <a:pPr defTabSz="282575">
              <a:defRPr/>
            </a:pPr>
            <a:r>
              <a:rPr lang="ko-KR" altLang="en-US" sz="2000" smtClean="0">
                <a:latin typeface="HY중고딕" pitchFamily="18" charset="-127"/>
                <a:ea typeface="굴림체" pitchFamily="49" charset="-127"/>
              </a:rPr>
              <a:t>  </a:t>
            </a:r>
            <a:r>
              <a:rPr lang="en-US" altLang="ko-KR" sz="2000" smtClean="0">
                <a:latin typeface="HY중고딕" pitchFamily="18" charset="-127"/>
                <a:ea typeface="굴림체" pitchFamily="49" charset="-127"/>
              </a:rPr>
              <a:t>3) </a:t>
            </a:r>
            <a:r>
              <a:rPr lang="ko-KR" altLang="en-US" sz="2000" smtClean="0">
                <a:latin typeface="HY중고딕" pitchFamily="18" charset="-127"/>
                <a:ea typeface="굴림체" pitchFamily="49" charset="-127"/>
              </a:rPr>
              <a:t>거래처코드로 </a:t>
            </a:r>
            <a:r>
              <a:rPr lang="en-US" altLang="ko-KR" sz="2000" smtClean="0">
                <a:latin typeface="HY중고딕" pitchFamily="18" charset="-127"/>
                <a:ea typeface="굴림체" pitchFamily="49" charset="-127"/>
              </a:rPr>
              <a:t>JOIN </a:t>
            </a:r>
            <a:r>
              <a:rPr lang="ko-KR" altLang="en-US" sz="2000" smtClean="0">
                <a:latin typeface="HY중고딕" pitchFamily="18" charset="-127"/>
                <a:ea typeface="굴림체" pitchFamily="49" charset="-127"/>
              </a:rPr>
              <a:t>해당거래처의 매입 총액 </a:t>
            </a:r>
            <a:r>
              <a:rPr lang="en-US" altLang="ko-KR" sz="2000" smtClean="0">
                <a:latin typeface="HY중고딕" pitchFamily="18" charset="-127"/>
                <a:ea typeface="굴림체" pitchFamily="49" charset="-127"/>
              </a:rPr>
              <a:t>READ</a:t>
            </a:r>
          </a:p>
          <a:p>
            <a:pPr defTabSz="282575">
              <a:defRPr/>
            </a:pPr>
            <a:r>
              <a:rPr lang="en-US" altLang="ko-KR" sz="2000" smtClean="0">
                <a:latin typeface="HY중고딕" pitchFamily="18" charset="-127"/>
                <a:ea typeface="굴림체" pitchFamily="49" charset="-127"/>
              </a:rPr>
              <a:t>  4) BUYER(</a:t>
            </a:r>
            <a:r>
              <a:rPr lang="ko-KR" altLang="en-US" sz="2000" smtClean="0">
                <a:latin typeface="HY중고딕" pitchFamily="18" charset="-127"/>
                <a:ea typeface="굴림체" pitchFamily="49" charset="-127"/>
              </a:rPr>
              <a:t>거래처</a:t>
            </a:r>
            <a:r>
              <a:rPr lang="en-US" altLang="ko-KR" sz="2000" smtClean="0">
                <a:latin typeface="HY중고딕" pitchFamily="18" charset="-127"/>
                <a:ea typeface="굴림체" pitchFamily="49" charset="-127"/>
              </a:rPr>
              <a:t>)</a:t>
            </a:r>
            <a:r>
              <a:rPr lang="ko-KR" altLang="en-US" sz="2000" smtClean="0">
                <a:latin typeface="HY중고딕" pitchFamily="18" charset="-127"/>
                <a:ea typeface="굴림체" pitchFamily="49" charset="-127"/>
              </a:rPr>
              <a:t>테이블과 </a:t>
            </a:r>
            <a:r>
              <a:rPr lang="en-US" altLang="ko-KR" sz="2000" smtClean="0">
                <a:latin typeface="HY중고딕" pitchFamily="18" charset="-127"/>
                <a:ea typeface="굴림체" pitchFamily="49" charset="-127"/>
              </a:rPr>
              <a:t>BUYPROD(</a:t>
            </a:r>
            <a:r>
              <a:rPr lang="ko-KR" altLang="en-US" sz="2000" smtClean="0">
                <a:latin typeface="HY중고딕" pitchFamily="18" charset="-127"/>
                <a:ea typeface="굴림체" pitchFamily="49" charset="-127"/>
              </a:rPr>
              <a:t>입고상품</a:t>
            </a:r>
            <a:r>
              <a:rPr lang="en-US" altLang="ko-KR" sz="2000" smtClean="0">
                <a:latin typeface="HY중고딕" pitchFamily="18" charset="-127"/>
                <a:ea typeface="굴림체" pitchFamily="49" charset="-127"/>
              </a:rPr>
              <a:t>)</a:t>
            </a:r>
            <a:r>
              <a:rPr lang="ko-KR" altLang="en-US" sz="2000" smtClean="0">
                <a:latin typeface="HY중고딕" pitchFamily="18" charset="-127"/>
                <a:ea typeface="굴림체" pitchFamily="49" charset="-127"/>
              </a:rPr>
              <a:t>테이블은 참조관계가 아니므로 </a:t>
            </a:r>
            <a:r>
              <a:rPr lang="en-US" altLang="ko-KR" sz="2000" smtClean="0">
                <a:latin typeface="HY중고딕" pitchFamily="18" charset="-127"/>
                <a:ea typeface="굴림체" pitchFamily="49" charset="-127"/>
              </a:rPr>
              <a:t>OUTER JOIN </a:t>
            </a:r>
            <a:r>
              <a:rPr lang="ko-KR" altLang="en-US" sz="2000" smtClean="0">
                <a:latin typeface="HY중고딕" pitchFamily="18" charset="-127"/>
                <a:ea typeface="굴림체" pitchFamily="49" charset="-127"/>
              </a:rPr>
              <a:t>안됨  </a:t>
            </a:r>
            <a:endParaRPr lang="ko-KR" altLang="en-US" sz="2000"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286723" name="Rectangle 1079"/>
          <p:cNvSpPr>
            <a:spLocks noChangeArrowheads="1"/>
          </p:cNvSpPr>
          <p:nvPr/>
        </p:nvSpPr>
        <p:spPr bwMode="blackWhite">
          <a:xfrm>
            <a:off x="1119188" y="600075"/>
            <a:ext cx="6427787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서브쿼리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(Subquery)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23" name="Rectangle 1079"/>
          <p:cNvSpPr>
            <a:spLocks noChangeArrowheads="1"/>
          </p:cNvSpPr>
          <p:nvPr/>
        </p:nvSpPr>
        <p:spPr bwMode="blackWhite">
          <a:xfrm>
            <a:off x="1119188" y="600075"/>
            <a:ext cx="6427787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서브쿼리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(Subquery)</a:t>
            </a:r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04356" y="1512243"/>
            <a:ext cx="3240360" cy="59744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848972" y="1656259"/>
            <a:ext cx="4788911" cy="58326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700435" y="1944291"/>
            <a:ext cx="156966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smtClean="0">
                <a:latin typeface="굴림체" pitchFamily="49" charset="-127"/>
                <a:ea typeface="굴림체" pitchFamily="49" charset="-127"/>
              </a:rPr>
              <a:t>테이블</a:t>
            </a:r>
            <a:endParaRPr lang="en-US" altLang="ko-KR" sz="3600" smtClean="0">
              <a:latin typeface="굴림체" pitchFamily="49" charset="-127"/>
              <a:ea typeface="굴림체" pitchFamily="49" charset="-127"/>
            </a:endParaRPr>
          </a:p>
          <a:p>
            <a:pPr algn="ctr"/>
            <a:r>
              <a:rPr lang="en-US" altLang="ko-KR" sz="3600" smtClean="0">
                <a:latin typeface="굴림체" pitchFamily="49" charset="-127"/>
                <a:ea typeface="굴림체" pitchFamily="49" charset="-127"/>
              </a:rPr>
              <a:t>A</a:t>
            </a:r>
            <a:endParaRPr lang="ko-KR" altLang="en-US" sz="3600"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317059" y="1944291"/>
            <a:ext cx="156966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smtClean="0">
                <a:latin typeface="굴림체" pitchFamily="49" charset="-127"/>
                <a:ea typeface="굴림체" pitchFamily="49" charset="-127"/>
              </a:rPr>
              <a:t>테이블</a:t>
            </a:r>
            <a:endParaRPr lang="en-US" altLang="ko-KR" sz="3600" smtClean="0">
              <a:latin typeface="굴림체" pitchFamily="49" charset="-127"/>
              <a:ea typeface="굴림체" pitchFamily="49" charset="-127"/>
            </a:endParaRPr>
          </a:p>
          <a:p>
            <a:pPr algn="ctr"/>
            <a:r>
              <a:rPr lang="en-US" altLang="ko-KR" sz="3600" smtClean="0">
                <a:latin typeface="굴림체" pitchFamily="49" charset="-127"/>
                <a:ea typeface="굴림체" pitchFamily="49" charset="-127"/>
              </a:rPr>
              <a:t>B</a:t>
            </a:r>
            <a:endParaRPr lang="ko-KR" altLang="en-US" sz="3600"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8" name="직사각형 7"/>
          <p:cNvSpPr/>
          <p:nvPr/>
        </p:nvSpPr>
        <p:spPr bwMode="auto">
          <a:xfrm>
            <a:off x="2232348" y="2736379"/>
            <a:ext cx="3384376" cy="504056"/>
          </a:xfrm>
          <a:prstGeom prst="rect">
            <a:avLst/>
          </a:prstGeom>
          <a:noFill/>
          <a:ln w="38100">
            <a:solidFill>
              <a:srgbClr val="FF0066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휴먼둥근고딕" pitchFamily="2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816524" y="7920955"/>
            <a:ext cx="606127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err="1" smtClean="0">
                <a:latin typeface="굴림체" pitchFamily="49" charset="-127"/>
                <a:ea typeface="굴림체" pitchFamily="49" charset="-127"/>
              </a:rPr>
              <a:t>A.buyer_id</a:t>
            </a:r>
            <a:r>
              <a:rPr lang="en-US" altLang="ko-KR" sz="3600" smtClean="0">
                <a:latin typeface="굴림체" pitchFamily="49" charset="-127"/>
                <a:ea typeface="굴림체" pitchFamily="49" charset="-127"/>
              </a:rPr>
              <a:t> = </a:t>
            </a:r>
            <a:r>
              <a:rPr lang="en-US" altLang="ko-KR" sz="3600" err="1" smtClean="0">
                <a:latin typeface="굴림체" pitchFamily="49" charset="-127"/>
                <a:ea typeface="굴림체" pitchFamily="49" charset="-127"/>
              </a:rPr>
              <a:t>B.buyer_id</a:t>
            </a:r>
            <a:r>
              <a:rPr lang="en-US" altLang="ko-KR" sz="3600" smtClean="0">
                <a:latin typeface="굴림체" pitchFamily="49" charset="-127"/>
                <a:ea typeface="굴림체" pitchFamily="49" charset="-127"/>
              </a:rPr>
              <a:t>(+)</a:t>
            </a:r>
          </a:p>
          <a:p>
            <a:endParaRPr lang="en-US" altLang="ko-KR" sz="3600" smtClean="0">
              <a:latin typeface="굴림체" pitchFamily="49" charset="-127"/>
              <a:ea typeface="굴림체" pitchFamily="49" charset="-127"/>
            </a:endParaRPr>
          </a:p>
          <a:p>
            <a:pPr algn="ctr"/>
            <a:r>
              <a:rPr lang="en-US" altLang="ko-KR" sz="3600" smtClean="0">
                <a:latin typeface="굴림체" pitchFamily="49" charset="-127"/>
                <a:ea typeface="굴림체" pitchFamily="49" charset="-127"/>
              </a:rPr>
              <a:t>OUTER JOIN!!</a:t>
            </a:r>
            <a:endParaRPr lang="ko-KR" altLang="en-US" sz="3600">
              <a:latin typeface="굴림체" pitchFamily="49" charset="-127"/>
              <a:ea typeface="굴림체" pitchFamily="49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148" name="Rectangle 4">
            <a:hlinkClick r:id="rId2"/>
          </p:cNvPr>
          <p:cNvSpPr>
            <a:spLocks noChangeArrowheads="1"/>
          </p:cNvSpPr>
          <p:nvPr/>
        </p:nvSpPr>
        <p:spPr bwMode="blackWhite">
          <a:xfrm>
            <a:off x="1119188" y="1204913"/>
            <a:ext cx="12091987" cy="9186862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모든 거래처의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2005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년도 거래처별 매출금액합계를 검색하시오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?</a:t>
            </a:r>
          </a:p>
          <a:p>
            <a:pPr defTabSz="282575"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 (Alias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는 거래처코드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 err="1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거래처명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매출금액합계 </a:t>
            </a:r>
            <a:r>
              <a:rPr lang="ko-KR" altLang="en-US" sz="2000" err="1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거래처명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순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)</a:t>
            </a:r>
          </a:p>
          <a:p>
            <a:pPr defTabSz="282575"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 (cart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테이블 이용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매출금액은 </a:t>
            </a:r>
            <a:r>
              <a:rPr lang="en-US" altLang="ko-KR" sz="2000" err="1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prod_sale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* </a:t>
            </a:r>
            <a:r>
              <a:rPr lang="en-US" altLang="ko-KR" sz="2000" err="1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cart_qty</a:t>
            </a:r>
            <a:r>
              <a:rPr lang="en-US" altLang="ko-KR" sz="2000" smtClean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)</a:t>
            </a:r>
          </a:p>
          <a:p>
            <a:pPr defTabSz="282575">
              <a:defRPr/>
            </a:pPr>
            <a:endParaRPr lang="en-US" altLang="ko-KR" sz="2000" smtClean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smtClean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 smtClean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--1) </a:t>
            </a:r>
            <a:r>
              <a:rPr lang="ko-KR" altLang="en-US" sz="2000" smtClean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거래처 리스트를 출력</a:t>
            </a:r>
            <a:r>
              <a:rPr lang="en-US" altLang="ko-KR" sz="2000" smtClean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(</a:t>
            </a:r>
            <a:r>
              <a:rPr lang="ko-KR" altLang="en-US" sz="2000" smtClean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중복제거</a:t>
            </a:r>
            <a:r>
              <a:rPr lang="en-US" altLang="ko-KR" sz="2000" smtClean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)</a:t>
            </a:r>
          </a:p>
          <a:p>
            <a:pPr defTabSz="282575">
              <a:defRPr/>
            </a:pPr>
            <a:r>
              <a:rPr lang="en-US" altLang="ko-KR" sz="2000" smtClean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--ALIAS : BUYER_ID, BUYER_NAME</a:t>
            </a:r>
          </a:p>
          <a:p>
            <a:pPr defTabSz="282575">
              <a:defRPr/>
            </a:pPr>
            <a:r>
              <a:rPr lang="en-US" altLang="ko-KR" sz="2000" smtClean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SELECT  BUYER_ID</a:t>
            </a:r>
          </a:p>
          <a:p>
            <a:pPr defTabSz="282575">
              <a:defRPr/>
            </a:pPr>
            <a:r>
              <a:rPr lang="en-US" altLang="ko-KR" sz="2000" smtClean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    ,  BUYER_NAME</a:t>
            </a:r>
          </a:p>
          <a:p>
            <a:pPr defTabSz="282575">
              <a:defRPr/>
            </a:pPr>
            <a:r>
              <a:rPr lang="en-US" altLang="ko-KR" sz="2000" smtClean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FROM     BUYER</a:t>
            </a:r>
          </a:p>
          <a:p>
            <a:pPr defTabSz="282575">
              <a:defRPr/>
            </a:pPr>
            <a:r>
              <a:rPr lang="en-US" altLang="ko-KR" sz="2000" smtClean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ORDER BY BUYER_ID ASC;</a:t>
            </a:r>
          </a:p>
          <a:p>
            <a:pPr defTabSz="282575">
              <a:defRPr/>
            </a:pPr>
            <a:endParaRPr lang="en-US" altLang="ko-KR" sz="2000" smtClean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smtClean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 smtClean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--2) </a:t>
            </a:r>
            <a:r>
              <a:rPr lang="ko-KR" altLang="en-US" sz="2000" smtClean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거래처별 매출금액합계</a:t>
            </a:r>
          </a:p>
          <a:p>
            <a:pPr defTabSz="282575">
              <a:defRPr/>
            </a:pPr>
            <a:r>
              <a:rPr lang="en-US" altLang="ko-KR" sz="2000" smtClean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--(Alias</a:t>
            </a:r>
            <a:r>
              <a:rPr lang="ko-KR" altLang="en-US" sz="2000" smtClean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는 </a:t>
            </a:r>
            <a:r>
              <a:rPr lang="en-US" altLang="ko-KR" sz="2000" smtClean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BUYER_ID, BUYER_NAME, SALE</a:t>
            </a:r>
            <a:r>
              <a:rPr lang="ko-KR" altLang="en-US" sz="2000" smtClean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 err="1" smtClean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거래처명</a:t>
            </a:r>
            <a:r>
              <a:rPr lang="ko-KR" altLang="en-US" sz="2000" smtClean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순</a:t>
            </a:r>
            <a:r>
              <a:rPr lang="en-US" altLang="ko-KR" sz="2000" smtClean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)</a:t>
            </a:r>
          </a:p>
          <a:p>
            <a:pPr defTabSz="282575">
              <a:defRPr/>
            </a:pPr>
            <a:r>
              <a:rPr lang="en-US" altLang="ko-KR" sz="2000" smtClean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--(cart </a:t>
            </a:r>
            <a:r>
              <a:rPr lang="ko-KR" altLang="en-US" sz="2000" smtClean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테이블 이용</a:t>
            </a:r>
            <a:r>
              <a:rPr lang="en-US" altLang="ko-KR" sz="2000" smtClean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 smtClean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매출금액은 </a:t>
            </a:r>
            <a:r>
              <a:rPr lang="en-US" altLang="ko-KR" sz="2000" err="1" smtClean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prod_sale</a:t>
            </a:r>
            <a:r>
              <a:rPr lang="en-US" altLang="ko-KR" sz="2000" smtClean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* </a:t>
            </a:r>
            <a:r>
              <a:rPr lang="en-US" altLang="ko-KR" sz="2000" err="1" smtClean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cart_qty</a:t>
            </a:r>
            <a:r>
              <a:rPr lang="en-US" altLang="ko-KR" sz="2000" smtClean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)</a:t>
            </a:r>
          </a:p>
          <a:p>
            <a:pPr defTabSz="282575">
              <a:defRPr/>
            </a:pPr>
            <a:r>
              <a:rPr lang="en-US" altLang="ko-KR" sz="2000" smtClean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SELECT BUYER_ID</a:t>
            </a:r>
          </a:p>
          <a:p>
            <a:pPr defTabSz="282575">
              <a:defRPr/>
            </a:pPr>
            <a:r>
              <a:rPr lang="en-US" altLang="ko-KR" sz="2000" smtClean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   ,  BUYER_NAME</a:t>
            </a:r>
          </a:p>
          <a:p>
            <a:pPr defTabSz="282575">
              <a:defRPr/>
            </a:pPr>
            <a:r>
              <a:rPr lang="en-US" altLang="ko-KR" sz="2000" smtClean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   ,  SUM(PROD_SALE*CART_QTY) SALE</a:t>
            </a:r>
          </a:p>
          <a:p>
            <a:pPr defTabSz="282575">
              <a:defRPr/>
            </a:pPr>
            <a:r>
              <a:rPr lang="en-US" altLang="ko-KR" sz="2000" smtClean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FROM   PROD , BUYER, CART</a:t>
            </a:r>
          </a:p>
          <a:p>
            <a:pPr defTabSz="282575">
              <a:defRPr/>
            </a:pPr>
            <a:r>
              <a:rPr lang="en-US" altLang="ko-KR" sz="2000" smtClean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WHERE BUYER_ID= </a:t>
            </a:r>
            <a:r>
              <a:rPr lang="en-US" altLang="ko-KR" sz="2000" err="1" smtClean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prod_buyer</a:t>
            </a:r>
            <a:r>
              <a:rPr lang="en-US" altLang="ko-KR" sz="2000" smtClean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</a:t>
            </a:r>
          </a:p>
          <a:p>
            <a:pPr defTabSz="282575">
              <a:defRPr/>
            </a:pPr>
            <a:r>
              <a:rPr lang="en-US" altLang="ko-KR" sz="2000" smtClean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AND   PROD_ID=CART_PROD</a:t>
            </a:r>
          </a:p>
          <a:p>
            <a:pPr defTabSz="282575">
              <a:defRPr/>
            </a:pPr>
            <a:r>
              <a:rPr lang="en-US" altLang="ko-KR" sz="2000" smtClean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AND   SUBSTR(CART_NO,0,4) = '2005'</a:t>
            </a:r>
          </a:p>
          <a:p>
            <a:pPr defTabSz="282575">
              <a:defRPr/>
            </a:pPr>
            <a:r>
              <a:rPr lang="en-US" altLang="ko-KR" sz="2000" smtClean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--AND   CART_NO LIKE '2005%'</a:t>
            </a:r>
          </a:p>
          <a:p>
            <a:pPr defTabSz="282575">
              <a:defRPr/>
            </a:pPr>
            <a:r>
              <a:rPr lang="en-US" altLang="ko-KR" sz="2000" smtClean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GROUP BY BUYER_ID, BUYER_NAME</a:t>
            </a:r>
          </a:p>
          <a:p>
            <a:pPr defTabSz="282575">
              <a:defRPr/>
            </a:pPr>
            <a:r>
              <a:rPr lang="en-US" altLang="ko-KR" sz="2000" smtClean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ORDER BY BUYER_ID ASC;</a:t>
            </a:r>
          </a:p>
        </p:txBody>
      </p:sp>
      <p:sp>
        <p:nvSpPr>
          <p:cNvPr id="287747" name="Rectangle 7"/>
          <p:cNvSpPr>
            <a:spLocks noChangeArrowheads="1"/>
          </p:cNvSpPr>
          <p:nvPr/>
        </p:nvSpPr>
        <p:spPr bwMode="blackWhite">
          <a:xfrm>
            <a:off x="1119188" y="600075"/>
            <a:ext cx="6427787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서브쿼리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(Subquery)</a:t>
            </a:r>
          </a:p>
        </p:txBody>
      </p:sp>
      <p:pic>
        <p:nvPicPr>
          <p:cNvPr id="3072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915412" y="1471585"/>
            <a:ext cx="2928958" cy="4212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26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915411" y="5829303"/>
            <a:ext cx="3774083" cy="40005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TextBox 8"/>
          <p:cNvSpPr txBox="1"/>
          <p:nvPr/>
        </p:nvSpPr>
        <p:spPr>
          <a:xfrm>
            <a:off x="11630056" y="2900345"/>
            <a:ext cx="761747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mtClean="0"/>
              <a:t>TBL1</a:t>
            </a:r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12201560" y="6900873"/>
            <a:ext cx="761747" cy="369332"/>
          </a:xfrm>
          <a:prstGeom prst="rect">
            <a:avLst/>
          </a:prstGeom>
          <a:noFill/>
          <a:ln>
            <a:solidFill>
              <a:srgbClr val="FF0066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mtClean="0"/>
              <a:t>TBL2</a:t>
            </a:r>
            <a:endParaRPr lang="ko-KR" altLang="en-US"/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148" name="Rectangle 4">
            <a:hlinkClick r:id="rId2"/>
          </p:cNvPr>
          <p:cNvSpPr>
            <a:spLocks noChangeArrowheads="1"/>
          </p:cNvSpPr>
          <p:nvPr/>
        </p:nvSpPr>
        <p:spPr bwMode="blackWhite">
          <a:xfrm>
            <a:off x="1119188" y="1204913"/>
            <a:ext cx="12091987" cy="9186862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모든 거래처의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2005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년도 거래처별 매출금액합계를 검색하시오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?</a:t>
            </a:r>
          </a:p>
          <a:p>
            <a:pPr defTabSz="282575"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 (Alias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는 거래처코드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 err="1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거래처명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매출금액합계 </a:t>
            </a:r>
            <a:r>
              <a:rPr lang="ko-KR" altLang="en-US" sz="2000" err="1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거래처명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순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)</a:t>
            </a:r>
          </a:p>
          <a:p>
            <a:pPr defTabSz="282575"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 (cart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테이블 이용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매출금액은 </a:t>
            </a:r>
            <a:r>
              <a:rPr lang="en-US" altLang="ko-KR" sz="2000" err="1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prod_sale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* </a:t>
            </a:r>
            <a:r>
              <a:rPr lang="en-US" altLang="ko-KR" sz="2000" err="1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cart_qty</a:t>
            </a:r>
            <a:r>
              <a:rPr lang="en-US" altLang="ko-KR" sz="2000" smtClean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)</a:t>
            </a:r>
          </a:p>
          <a:p>
            <a:pPr defTabSz="282575">
              <a:defRPr/>
            </a:pPr>
            <a:endParaRPr lang="en-US" altLang="ko-KR" sz="2000" smtClean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smtClean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smtClean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lvl="1"/>
            <a:r>
              <a:rPr lang="en-US" altLang="ko-KR" sz="2000" b="0" smtClean="0">
                <a:solidFill>
                  <a:srgbClr val="FF0066"/>
                </a:solidFill>
                <a:latin typeface="굴림체" pitchFamily="49" charset="-127"/>
                <a:ea typeface="굴림체" pitchFamily="49" charset="-127"/>
              </a:rPr>
              <a:t>SELECT      TBL1.BUYER_ID         AS "</a:t>
            </a:r>
            <a:r>
              <a:rPr lang="ko-KR" altLang="en-US" sz="2000" b="0" smtClean="0">
                <a:solidFill>
                  <a:srgbClr val="FF0066"/>
                </a:solidFill>
                <a:latin typeface="굴림체" pitchFamily="49" charset="-127"/>
                <a:ea typeface="굴림체" pitchFamily="49" charset="-127"/>
              </a:rPr>
              <a:t>거래처코드</a:t>
            </a:r>
            <a:r>
              <a:rPr lang="en-US" altLang="ko-KR" sz="2000" b="0" smtClean="0">
                <a:solidFill>
                  <a:srgbClr val="FF0066"/>
                </a:solidFill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 b="0" smtClean="0">
              <a:solidFill>
                <a:srgbClr val="FF0066"/>
              </a:solidFill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2000" b="0" smtClean="0">
                <a:solidFill>
                  <a:srgbClr val="FF0066"/>
                </a:solidFill>
                <a:latin typeface="굴림체" pitchFamily="49" charset="-127"/>
                <a:ea typeface="굴림체" pitchFamily="49" charset="-127"/>
              </a:rPr>
              <a:t>     ,      TBL1.BUYER_NAME       AS "</a:t>
            </a:r>
            <a:r>
              <a:rPr lang="ko-KR" altLang="en-US" sz="2000" b="0" err="1" smtClean="0">
                <a:solidFill>
                  <a:srgbClr val="FF0066"/>
                </a:solidFill>
                <a:latin typeface="굴림체" pitchFamily="49" charset="-127"/>
                <a:ea typeface="굴림체" pitchFamily="49" charset="-127"/>
              </a:rPr>
              <a:t>거래처명</a:t>
            </a:r>
            <a:r>
              <a:rPr lang="en-US" altLang="ko-KR" sz="2000" b="0" smtClean="0">
                <a:solidFill>
                  <a:srgbClr val="FF0066"/>
                </a:solidFill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 b="0" smtClean="0">
              <a:solidFill>
                <a:srgbClr val="FF0066"/>
              </a:solidFill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2000" b="0" smtClean="0">
                <a:solidFill>
                  <a:srgbClr val="FF0066"/>
                </a:solidFill>
                <a:latin typeface="굴림체" pitchFamily="49" charset="-127"/>
                <a:ea typeface="굴림체" pitchFamily="49" charset="-127"/>
              </a:rPr>
              <a:t>     ,      NVL(TBL2.SALE,0)      AS "</a:t>
            </a:r>
            <a:r>
              <a:rPr lang="ko-KR" altLang="en-US" sz="2000" b="0" smtClean="0">
                <a:solidFill>
                  <a:srgbClr val="FF0066"/>
                </a:solidFill>
                <a:latin typeface="굴림체" pitchFamily="49" charset="-127"/>
                <a:ea typeface="굴림체" pitchFamily="49" charset="-127"/>
              </a:rPr>
              <a:t>매출금액합계</a:t>
            </a:r>
            <a:r>
              <a:rPr lang="en-US" altLang="ko-KR" sz="2000" b="0" smtClean="0">
                <a:solidFill>
                  <a:srgbClr val="FF0066"/>
                </a:solidFill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 b="0" smtClean="0">
              <a:solidFill>
                <a:srgbClr val="FF0066"/>
              </a:solidFill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2000" b="0" smtClean="0">
                <a:solidFill>
                  <a:srgbClr val="FF0066"/>
                </a:solidFill>
                <a:latin typeface="굴림체" pitchFamily="49" charset="-127"/>
                <a:ea typeface="굴림체" pitchFamily="49" charset="-127"/>
              </a:rPr>
              <a:t>FROM</a:t>
            </a:r>
          </a:p>
          <a:p>
            <a:pPr lvl="1"/>
            <a:r>
              <a:rPr lang="en-US" altLang="ko-KR" sz="2000" b="0" smtClean="0">
                <a:solidFill>
                  <a:srgbClr val="FF0066"/>
                </a:solidFill>
                <a:latin typeface="굴림체" pitchFamily="49" charset="-127"/>
                <a:ea typeface="굴림체" pitchFamily="49" charset="-127"/>
              </a:rPr>
              <a:t>(</a:t>
            </a:r>
            <a:endParaRPr lang="ko-KR" altLang="en-US" sz="2000" b="0" smtClean="0">
              <a:solidFill>
                <a:srgbClr val="FF0066"/>
              </a:solidFill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2000" b="0" smtClean="0">
                <a:solidFill>
                  <a:srgbClr val="FF0066"/>
                </a:solidFill>
                <a:latin typeface="굴림체" pitchFamily="49" charset="-127"/>
                <a:ea typeface="굴림체" pitchFamily="49" charset="-127"/>
              </a:rPr>
              <a:t>        SELECT DISTINCT BUYER_ID</a:t>
            </a:r>
          </a:p>
          <a:p>
            <a:pPr lvl="1"/>
            <a:r>
              <a:rPr lang="en-US" altLang="ko-KR" sz="2000" b="0" smtClean="0">
                <a:solidFill>
                  <a:srgbClr val="FF0066"/>
                </a:solidFill>
                <a:latin typeface="굴림체" pitchFamily="49" charset="-127"/>
                <a:ea typeface="굴림체" pitchFamily="49" charset="-127"/>
              </a:rPr>
              <a:t>             , BUYER_NAME</a:t>
            </a:r>
          </a:p>
          <a:p>
            <a:pPr lvl="1"/>
            <a:r>
              <a:rPr lang="en-US" altLang="ko-KR" sz="2000" b="0" smtClean="0">
                <a:solidFill>
                  <a:srgbClr val="FF0066"/>
                </a:solidFill>
                <a:latin typeface="굴림체" pitchFamily="49" charset="-127"/>
                <a:ea typeface="굴림체" pitchFamily="49" charset="-127"/>
              </a:rPr>
              <a:t>        FROM   BUYER</a:t>
            </a:r>
          </a:p>
          <a:p>
            <a:pPr lvl="1"/>
            <a:r>
              <a:rPr lang="en-US" altLang="ko-KR" sz="2000" b="0" smtClean="0">
                <a:solidFill>
                  <a:srgbClr val="FF0066"/>
                </a:solidFill>
                <a:latin typeface="굴림체" pitchFamily="49" charset="-127"/>
                <a:ea typeface="굴림체" pitchFamily="49" charset="-127"/>
              </a:rPr>
              <a:t>) TBL1,</a:t>
            </a:r>
          </a:p>
          <a:p>
            <a:pPr lvl="1"/>
            <a:r>
              <a:rPr lang="en-US" altLang="ko-KR" sz="2000" b="0" smtClean="0">
                <a:solidFill>
                  <a:srgbClr val="FF0066"/>
                </a:solidFill>
                <a:latin typeface="굴림체" pitchFamily="49" charset="-127"/>
                <a:ea typeface="굴림체" pitchFamily="49" charset="-127"/>
              </a:rPr>
              <a:t>(</a:t>
            </a:r>
            <a:endParaRPr lang="ko-KR" altLang="en-US" sz="2000" b="0" smtClean="0">
              <a:solidFill>
                <a:srgbClr val="FF0066"/>
              </a:solidFill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2000" b="0" smtClean="0">
                <a:solidFill>
                  <a:srgbClr val="FF0066"/>
                </a:solidFill>
                <a:latin typeface="굴림체" pitchFamily="49" charset="-127"/>
                <a:ea typeface="굴림체" pitchFamily="49" charset="-127"/>
              </a:rPr>
              <a:t>        SELECT   BUYER_ID</a:t>
            </a:r>
          </a:p>
          <a:p>
            <a:pPr lvl="1"/>
            <a:r>
              <a:rPr lang="en-US" altLang="ko-KR" sz="2000" b="0" smtClean="0">
                <a:solidFill>
                  <a:srgbClr val="FF0066"/>
                </a:solidFill>
                <a:latin typeface="굴림체" pitchFamily="49" charset="-127"/>
                <a:ea typeface="굴림체" pitchFamily="49" charset="-127"/>
              </a:rPr>
              <a:t>             ,   BUYER_NAME</a:t>
            </a:r>
          </a:p>
          <a:p>
            <a:pPr lvl="1"/>
            <a:r>
              <a:rPr lang="en-US" altLang="ko-KR" sz="2000" b="0" smtClean="0">
                <a:solidFill>
                  <a:srgbClr val="FF0066"/>
                </a:solidFill>
                <a:latin typeface="굴림체" pitchFamily="49" charset="-127"/>
                <a:ea typeface="굴림체" pitchFamily="49" charset="-127"/>
              </a:rPr>
              <a:t>             ,   SUM(PROD.PROD_SALE * CART.CART_QTY) AS SALE</a:t>
            </a:r>
          </a:p>
          <a:p>
            <a:pPr lvl="1"/>
            <a:r>
              <a:rPr lang="en-US" altLang="ko-KR" sz="2000" b="0" smtClean="0">
                <a:solidFill>
                  <a:srgbClr val="FF0066"/>
                </a:solidFill>
                <a:latin typeface="굴림체" pitchFamily="49" charset="-127"/>
                <a:ea typeface="굴림체" pitchFamily="49" charset="-127"/>
              </a:rPr>
              <a:t>        FROM     BUYER, CART, PROD</a:t>
            </a:r>
          </a:p>
          <a:p>
            <a:pPr lvl="1"/>
            <a:r>
              <a:rPr lang="en-US" altLang="ko-KR" sz="2000" b="0" smtClean="0">
                <a:solidFill>
                  <a:srgbClr val="FF0066"/>
                </a:solidFill>
                <a:latin typeface="굴림체" pitchFamily="49" charset="-127"/>
                <a:ea typeface="굴림체" pitchFamily="49" charset="-127"/>
              </a:rPr>
              <a:t>        WHERE    BUYER.BUYER_ID = PROD.PROD_BUYER</a:t>
            </a:r>
          </a:p>
          <a:p>
            <a:pPr lvl="1"/>
            <a:r>
              <a:rPr lang="en-US" altLang="ko-KR" sz="2000" b="0" smtClean="0">
                <a:solidFill>
                  <a:srgbClr val="FF0066"/>
                </a:solidFill>
                <a:latin typeface="굴림체" pitchFamily="49" charset="-127"/>
                <a:ea typeface="굴림체" pitchFamily="49" charset="-127"/>
              </a:rPr>
              <a:t>        AND      CART.CART_PROD = PROD.PROD_ID</a:t>
            </a:r>
          </a:p>
          <a:p>
            <a:pPr lvl="1"/>
            <a:r>
              <a:rPr lang="en-US" altLang="ko-KR" sz="2000" b="0" smtClean="0">
                <a:solidFill>
                  <a:srgbClr val="FF0066"/>
                </a:solidFill>
                <a:latin typeface="굴림체" pitchFamily="49" charset="-127"/>
                <a:ea typeface="굴림체" pitchFamily="49" charset="-127"/>
              </a:rPr>
              <a:t>        AND      SUBSTR(CART.CART_NO,0,4)='2005'</a:t>
            </a:r>
          </a:p>
          <a:p>
            <a:pPr lvl="1"/>
            <a:r>
              <a:rPr lang="en-US" altLang="ko-KR" sz="2000" b="0" smtClean="0">
                <a:solidFill>
                  <a:srgbClr val="FF0066"/>
                </a:solidFill>
                <a:latin typeface="굴림체" pitchFamily="49" charset="-127"/>
                <a:ea typeface="굴림체" pitchFamily="49" charset="-127"/>
              </a:rPr>
              <a:t>        GROUP BY BUYER_ID</a:t>
            </a:r>
          </a:p>
          <a:p>
            <a:pPr lvl="1"/>
            <a:r>
              <a:rPr lang="en-US" altLang="ko-KR" sz="2000" b="0" smtClean="0">
                <a:solidFill>
                  <a:srgbClr val="FF0066"/>
                </a:solidFill>
                <a:latin typeface="굴림체" pitchFamily="49" charset="-127"/>
                <a:ea typeface="굴림체" pitchFamily="49" charset="-127"/>
              </a:rPr>
              <a:t>             ,   BUYER_NAME</a:t>
            </a:r>
          </a:p>
          <a:p>
            <a:pPr lvl="1"/>
            <a:r>
              <a:rPr lang="en-US" altLang="ko-KR" sz="2000" b="0" smtClean="0">
                <a:solidFill>
                  <a:srgbClr val="FF0066"/>
                </a:solidFill>
                <a:latin typeface="굴림체" pitchFamily="49" charset="-127"/>
                <a:ea typeface="굴림체" pitchFamily="49" charset="-127"/>
              </a:rPr>
              <a:t>) TBL2</a:t>
            </a:r>
          </a:p>
          <a:p>
            <a:pPr lvl="1"/>
            <a:r>
              <a:rPr lang="en-US" altLang="ko-KR" sz="2000" b="0" smtClean="0">
                <a:solidFill>
                  <a:srgbClr val="FF0066"/>
                </a:solidFill>
                <a:latin typeface="굴림체" pitchFamily="49" charset="-127"/>
                <a:ea typeface="굴림체" pitchFamily="49" charset="-127"/>
              </a:rPr>
              <a:t>WHERE      TBL1.BUYER_ID = TBL2.BUYER_ID(+)</a:t>
            </a:r>
          </a:p>
          <a:p>
            <a:pPr lvl="1"/>
            <a:r>
              <a:rPr lang="en-US" altLang="ko-KR" sz="2000" b="0" smtClean="0">
                <a:solidFill>
                  <a:srgbClr val="FF0066"/>
                </a:solidFill>
                <a:latin typeface="굴림체" pitchFamily="49" charset="-127"/>
                <a:ea typeface="굴림체" pitchFamily="49" charset="-127"/>
              </a:rPr>
              <a:t>ORDER BY   TBL1.BUYER_NAME ASC;</a:t>
            </a:r>
            <a:endParaRPr lang="en-US" altLang="ko-KR" sz="2000" b="0">
              <a:solidFill>
                <a:srgbClr val="FF0066"/>
              </a:solidFill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287747" name="Rectangle 7"/>
          <p:cNvSpPr>
            <a:spLocks noChangeArrowheads="1"/>
          </p:cNvSpPr>
          <p:nvPr/>
        </p:nvSpPr>
        <p:spPr bwMode="blackWhite">
          <a:xfrm>
            <a:off x="1119188" y="600075"/>
            <a:ext cx="6427787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서브쿼리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(Subquery)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747" name="Rectangle 7"/>
          <p:cNvSpPr>
            <a:spLocks noChangeArrowheads="1"/>
          </p:cNvSpPr>
          <p:nvPr/>
        </p:nvSpPr>
        <p:spPr bwMode="blackWhite">
          <a:xfrm>
            <a:off x="1119188" y="600075"/>
            <a:ext cx="6427787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서브쿼리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(Subquery)</a:t>
            </a:r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40360" y="1872283"/>
            <a:ext cx="3132348" cy="562313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3379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028992" y="1944291"/>
            <a:ext cx="4356484" cy="545507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700435" y="1944291"/>
            <a:ext cx="156966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smtClean="0">
                <a:latin typeface="굴림체" pitchFamily="49" charset="-127"/>
                <a:ea typeface="굴림체" pitchFamily="49" charset="-127"/>
              </a:rPr>
              <a:t>테이블</a:t>
            </a:r>
            <a:endParaRPr lang="en-US" altLang="ko-KR" sz="3600" smtClean="0">
              <a:latin typeface="굴림체" pitchFamily="49" charset="-127"/>
              <a:ea typeface="굴림체" pitchFamily="49" charset="-127"/>
            </a:endParaRPr>
          </a:p>
          <a:p>
            <a:pPr algn="ctr"/>
            <a:r>
              <a:rPr lang="en-US" altLang="ko-KR" sz="3600" smtClean="0">
                <a:latin typeface="굴림체" pitchFamily="49" charset="-127"/>
                <a:ea typeface="굴림체" pitchFamily="49" charset="-127"/>
              </a:rPr>
              <a:t>A</a:t>
            </a:r>
            <a:endParaRPr lang="ko-KR" altLang="en-US" sz="3600"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317059" y="1944291"/>
            <a:ext cx="156966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smtClean="0">
                <a:latin typeface="굴림체" pitchFamily="49" charset="-127"/>
                <a:ea typeface="굴림체" pitchFamily="49" charset="-127"/>
              </a:rPr>
              <a:t>테이블</a:t>
            </a:r>
            <a:endParaRPr lang="en-US" altLang="ko-KR" sz="3600" smtClean="0">
              <a:latin typeface="굴림체" pitchFamily="49" charset="-127"/>
              <a:ea typeface="굴림체" pitchFamily="49" charset="-127"/>
            </a:endParaRPr>
          </a:p>
          <a:p>
            <a:pPr algn="ctr"/>
            <a:r>
              <a:rPr lang="en-US" altLang="ko-KR" sz="3600" smtClean="0">
                <a:latin typeface="굴림체" pitchFamily="49" charset="-127"/>
                <a:ea typeface="굴림체" pitchFamily="49" charset="-127"/>
              </a:rPr>
              <a:t>B</a:t>
            </a:r>
            <a:endParaRPr lang="ko-KR" altLang="en-US" sz="3600"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8" name="직사각형 7"/>
          <p:cNvSpPr/>
          <p:nvPr/>
        </p:nvSpPr>
        <p:spPr bwMode="auto">
          <a:xfrm>
            <a:off x="2232348" y="3016198"/>
            <a:ext cx="3384376" cy="504056"/>
          </a:xfrm>
          <a:prstGeom prst="rect">
            <a:avLst/>
          </a:prstGeom>
          <a:noFill/>
          <a:ln w="38100">
            <a:solidFill>
              <a:srgbClr val="FF0066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휴먼둥근고딕" pitchFamily="2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816524" y="7920955"/>
            <a:ext cx="606127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err="1" smtClean="0">
                <a:latin typeface="굴림체" pitchFamily="49" charset="-127"/>
                <a:ea typeface="굴림체" pitchFamily="49" charset="-127"/>
              </a:rPr>
              <a:t>A.buyer_id</a:t>
            </a:r>
            <a:r>
              <a:rPr lang="en-US" altLang="ko-KR" sz="3600" smtClean="0">
                <a:latin typeface="굴림체" pitchFamily="49" charset="-127"/>
                <a:ea typeface="굴림체" pitchFamily="49" charset="-127"/>
              </a:rPr>
              <a:t> = </a:t>
            </a:r>
            <a:r>
              <a:rPr lang="en-US" altLang="ko-KR" sz="3600" err="1" smtClean="0">
                <a:latin typeface="굴림체" pitchFamily="49" charset="-127"/>
                <a:ea typeface="굴림체" pitchFamily="49" charset="-127"/>
              </a:rPr>
              <a:t>B.buyer_id</a:t>
            </a:r>
            <a:r>
              <a:rPr lang="en-US" altLang="ko-KR" sz="3600" smtClean="0">
                <a:latin typeface="굴림체" pitchFamily="49" charset="-127"/>
                <a:ea typeface="굴림체" pitchFamily="49" charset="-127"/>
              </a:rPr>
              <a:t>(+)</a:t>
            </a:r>
          </a:p>
          <a:p>
            <a:endParaRPr lang="en-US" altLang="ko-KR" sz="3600" smtClean="0">
              <a:latin typeface="굴림체" pitchFamily="49" charset="-127"/>
              <a:ea typeface="굴림체" pitchFamily="49" charset="-127"/>
            </a:endParaRPr>
          </a:p>
          <a:p>
            <a:pPr algn="ctr"/>
            <a:r>
              <a:rPr lang="en-US" altLang="ko-KR" sz="3600" smtClean="0">
                <a:latin typeface="굴림체" pitchFamily="49" charset="-127"/>
                <a:ea typeface="굴림체" pitchFamily="49" charset="-127"/>
              </a:rPr>
              <a:t>OUTER JOIN!!</a:t>
            </a:r>
            <a:endParaRPr lang="ko-KR" altLang="en-US" sz="3600">
              <a:latin typeface="굴림체" pitchFamily="49" charset="-127"/>
              <a:ea typeface="굴림체" pitchFamily="49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9027" name="Rectangle 3">
            <a:hlinkClick r:id="rId2"/>
          </p:cNvPr>
          <p:cNvSpPr>
            <a:spLocks noChangeArrowheads="1"/>
          </p:cNvSpPr>
          <p:nvPr/>
        </p:nvSpPr>
        <p:spPr bwMode="blackWhite">
          <a:xfrm>
            <a:off x="1119188" y="1317625"/>
            <a:ext cx="12091987" cy="9074150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defRPr/>
            </a:pPr>
            <a:r>
              <a:rPr lang="en-US" altLang="ko-KR" sz="1600" b="0" smtClean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--P.169</a:t>
            </a:r>
          </a:p>
          <a:p>
            <a:pPr defTabSz="282575">
              <a:defRPr/>
            </a:pPr>
            <a:r>
              <a:rPr lang="en-US" altLang="ko-KR" sz="1600" b="0" smtClean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--</a:t>
            </a:r>
            <a:r>
              <a:rPr lang="ko-KR" altLang="en-US" sz="1600" b="0" smtClean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모든 거래처의 </a:t>
            </a:r>
            <a:r>
              <a:rPr lang="en-US" altLang="ko-KR" sz="1600" b="0" smtClean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2005</a:t>
            </a:r>
            <a:r>
              <a:rPr lang="ko-KR" altLang="en-US" sz="1600" b="0" smtClean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년도 거래처별 매입금액합계</a:t>
            </a:r>
            <a:r>
              <a:rPr lang="en-US" altLang="ko-KR" sz="1600" b="0" smtClean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1600" b="0" smtClean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매출금액합계를  검색하시오 </a:t>
            </a:r>
            <a:r>
              <a:rPr lang="en-US" altLang="ko-KR" sz="1600" b="0" smtClean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? </a:t>
            </a:r>
          </a:p>
          <a:p>
            <a:pPr defTabSz="282575">
              <a:defRPr/>
            </a:pPr>
            <a:r>
              <a:rPr lang="en-US" altLang="ko-KR" sz="1600" b="0" smtClean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--(Alias</a:t>
            </a:r>
            <a:r>
              <a:rPr lang="ko-KR" altLang="en-US" sz="1600" b="0" smtClean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는 거래처코드</a:t>
            </a:r>
            <a:r>
              <a:rPr lang="en-US" altLang="ko-KR" sz="1600" b="0" smtClean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1600" b="0" err="1" smtClean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거래처명</a:t>
            </a:r>
            <a:r>
              <a:rPr lang="en-US" altLang="ko-KR" sz="1600" b="0" smtClean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1600" b="0" smtClean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매입금액합계</a:t>
            </a:r>
            <a:r>
              <a:rPr lang="en-US" altLang="ko-KR" sz="1600" b="0" smtClean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1600" b="0" smtClean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매출금액합계  </a:t>
            </a:r>
            <a:r>
              <a:rPr lang="ko-KR" altLang="en-US" sz="1600" b="0" err="1" smtClean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거래처명</a:t>
            </a:r>
            <a:r>
              <a:rPr lang="ko-KR" altLang="en-US" sz="1600" b="0" smtClean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 순으로 검색</a:t>
            </a:r>
            <a:r>
              <a:rPr lang="en-US" altLang="ko-KR" sz="1600" b="0" smtClean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)</a:t>
            </a:r>
          </a:p>
          <a:p>
            <a:pPr defTabSz="282575">
              <a:defRPr/>
            </a:pPr>
            <a:r>
              <a:rPr lang="en-US" altLang="ko-KR" sz="1600" b="0" smtClean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--</a:t>
            </a:r>
            <a:r>
              <a:rPr lang="en-US" altLang="ko-KR" sz="1600" b="0" err="1" smtClean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Subquery</a:t>
            </a:r>
            <a:r>
              <a:rPr lang="ko-KR" altLang="en-US" sz="1600" b="0" smtClean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와 </a:t>
            </a:r>
            <a:r>
              <a:rPr lang="en-US" altLang="ko-KR" sz="1600" b="0" smtClean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OUTER JOIN</a:t>
            </a:r>
            <a:r>
              <a:rPr lang="ko-KR" altLang="en-US" sz="1600" b="0" smtClean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을 이용하여 거래처 모두 조회</a:t>
            </a:r>
          </a:p>
          <a:p>
            <a:pPr defTabSz="282575">
              <a:defRPr/>
            </a:pPr>
            <a:r>
              <a:rPr lang="en-US" altLang="ko-KR" sz="1600" b="0" smtClean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--1) </a:t>
            </a:r>
            <a:r>
              <a:rPr lang="ko-KR" altLang="en-US" sz="1600" b="0" smtClean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거래처 리스트를 출력</a:t>
            </a:r>
            <a:r>
              <a:rPr lang="en-US" altLang="ko-KR" sz="1600" b="0" smtClean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(</a:t>
            </a:r>
            <a:r>
              <a:rPr lang="ko-KR" altLang="en-US" sz="1600" b="0" smtClean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중복제거</a:t>
            </a:r>
            <a:r>
              <a:rPr lang="en-US" altLang="ko-KR" sz="1600" b="0" smtClean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) =&gt; TBL1</a:t>
            </a:r>
          </a:p>
          <a:p>
            <a:pPr defTabSz="282575">
              <a:defRPr/>
            </a:pPr>
            <a:r>
              <a:rPr lang="en-US" altLang="ko-KR" sz="1600" b="0" smtClean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--ALIAS : BUYER_ID, BUYER_NAME</a:t>
            </a:r>
          </a:p>
          <a:p>
            <a:pPr defTabSz="282575">
              <a:defRPr/>
            </a:pPr>
            <a:r>
              <a:rPr lang="en-US" altLang="ko-KR" sz="1600" b="0" smtClean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select </a:t>
            </a:r>
            <a:r>
              <a:rPr lang="en-US" altLang="ko-KR" sz="1600" b="0" err="1" smtClean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buyer_id</a:t>
            </a:r>
            <a:r>
              <a:rPr lang="en-US" altLang="ko-KR" sz="1600" b="0" smtClean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 </a:t>
            </a:r>
          </a:p>
          <a:p>
            <a:pPr defTabSz="282575">
              <a:defRPr/>
            </a:pPr>
            <a:r>
              <a:rPr lang="en-US" altLang="ko-KR" sz="1600" b="0" smtClean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      , </a:t>
            </a:r>
            <a:r>
              <a:rPr lang="en-US" altLang="ko-KR" sz="1600" b="0" err="1" smtClean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buyer_name</a:t>
            </a:r>
            <a:endParaRPr lang="en-US" altLang="ko-KR" sz="1600" b="0" smtClean="0">
              <a:solidFill>
                <a:srgbClr val="663300"/>
              </a:solidFill>
              <a:latin typeface="굴림체" pitchFamily="49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1600" b="0" smtClean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from buyer;</a:t>
            </a:r>
          </a:p>
          <a:p>
            <a:pPr defTabSz="282575">
              <a:defRPr/>
            </a:pPr>
            <a:endParaRPr lang="en-US" altLang="ko-KR" sz="1600" b="0" smtClean="0">
              <a:solidFill>
                <a:srgbClr val="663300"/>
              </a:solidFill>
              <a:latin typeface="굴림체" pitchFamily="49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1600" b="0" smtClean="0">
              <a:solidFill>
                <a:srgbClr val="663300"/>
              </a:solidFill>
              <a:latin typeface="굴림체" pitchFamily="49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1600" b="0" smtClean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--2) </a:t>
            </a:r>
            <a:r>
              <a:rPr lang="ko-KR" altLang="en-US" sz="1600" b="0" smtClean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거래처별 매입금액합계</a:t>
            </a:r>
          </a:p>
          <a:p>
            <a:pPr defTabSz="282575">
              <a:defRPr/>
            </a:pPr>
            <a:r>
              <a:rPr lang="en-US" altLang="ko-KR" sz="1600" b="0" smtClean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--(Alias</a:t>
            </a:r>
            <a:r>
              <a:rPr lang="ko-KR" altLang="en-US" sz="1600" b="0" smtClean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는 거래처코드</a:t>
            </a:r>
            <a:r>
              <a:rPr lang="en-US" altLang="ko-KR" sz="1600" b="0" smtClean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1600" b="0" err="1" smtClean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거래처명</a:t>
            </a:r>
            <a:r>
              <a:rPr lang="en-US" altLang="ko-KR" sz="1600" b="0" smtClean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1600" b="0" smtClean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매입금액합계</a:t>
            </a:r>
            <a:r>
              <a:rPr lang="en-US" altLang="ko-KR" sz="1600" b="0" smtClean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) =&gt; TBL2</a:t>
            </a:r>
          </a:p>
          <a:p>
            <a:pPr defTabSz="282575">
              <a:defRPr/>
            </a:pPr>
            <a:r>
              <a:rPr lang="en-US" altLang="ko-KR" sz="1600" b="0" smtClean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--(cart </a:t>
            </a:r>
            <a:r>
              <a:rPr lang="ko-KR" altLang="en-US" sz="1600" b="0" smtClean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테이블 이용</a:t>
            </a:r>
            <a:r>
              <a:rPr lang="en-US" altLang="ko-KR" sz="1600" b="0" smtClean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1600" b="0" smtClean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매입금액은 </a:t>
            </a:r>
            <a:r>
              <a:rPr lang="en-US" altLang="ko-KR" sz="1600" b="0" err="1" smtClean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buy_cost</a:t>
            </a:r>
            <a:r>
              <a:rPr lang="en-US" altLang="ko-KR" sz="1600" b="0" smtClean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 * </a:t>
            </a:r>
            <a:r>
              <a:rPr lang="en-US" altLang="ko-KR" sz="1600" b="0" err="1" smtClean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buy_qty</a:t>
            </a:r>
            <a:r>
              <a:rPr lang="en-US" altLang="ko-KR" sz="1600" b="0" smtClean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)</a:t>
            </a:r>
          </a:p>
          <a:p>
            <a:pPr defTabSz="282575">
              <a:defRPr/>
            </a:pPr>
            <a:r>
              <a:rPr lang="en-US" altLang="ko-KR" sz="1600" b="0" smtClean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select </a:t>
            </a:r>
            <a:r>
              <a:rPr lang="en-US" altLang="ko-KR" sz="1600" b="0" err="1" smtClean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buyer_id</a:t>
            </a:r>
            <a:endParaRPr lang="en-US" altLang="ko-KR" sz="1600" b="0" smtClean="0">
              <a:solidFill>
                <a:srgbClr val="663300"/>
              </a:solidFill>
              <a:latin typeface="굴림체" pitchFamily="49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1600" b="0" smtClean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      , </a:t>
            </a:r>
            <a:r>
              <a:rPr lang="en-US" altLang="ko-KR" sz="1600" b="0" err="1" smtClean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buyer_name</a:t>
            </a:r>
            <a:endParaRPr lang="en-US" altLang="ko-KR" sz="1600" b="0" smtClean="0">
              <a:solidFill>
                <a:srgbClr val="663300"/>
              </a:solidFill>
              <a:latin typeface="굴림체" pitchFamily="49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1600" b="0" smtClean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      , sum(</a:t>
            </a:r>
            <a:r>
              <a:rPr lang="en-US" altLang="ko-KR" sz="1600" b="0" err="1" smtClean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prod_cost</a:t>
            </a:r>
            <a:r>
              <a:rPr lang="en-US" altLang="ko-KR" sz="1600" b="0" smtClean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 * </a:t>
            </a:r>
            <a:r>
              <a:rPr lang="en-US" altLang="ko-KR" sz="1600" b="0" err="1" smtClean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cart_qty</a:t>
            </a:r>
            <a:r>
              <a:rPr lang="en-US" altLang="ko-KR" sz="1600" b="0" smtClean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) </a:t>
            </a:r>
            <a:r>
              <a:rPr lang="en-US" altLang="ko-KR" sz="1600" b="0" err="1" smtClean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in_amt</a:t>
            </a:r>
            <a:endParaRPr lang="en-US" altLang="ko-KR" sz="1600" b="0" smtClean="0">
              <a:solidFill>
                <a:srgbClr val="663300"/>
              </a:solidFill>
              <a:latin typeface="굴림체" pitchFamily="49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1600" b="0" smtClean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from   buyer, prod, cart</a:t>
            </a:r>
          </a:p>
          <a:p>
            <a:pPr defTabSz="282575">
              <a:defRPr/>
            </a:pPr>
            <a:r>
              <a:rPr lang="en-US" altLang="ko-KR" sz="1600" b="0" smtClean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where  </a:t>
            </a:r>
            <a:r>
              <a:rPr lang="en-US" altLang="ko-KR" sz="1600" b="0" err="1" smtClean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buyer_id</a:t>
            </a:r>
            <a:r>
              <a:rPr lang="en-US" altLang="ko-KR" sz="1600" b="0" smtClean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 = </a:t>
            </a:r>
            <a:r>
              <a:rPr lang="en-US" altLang="ko-KR" sz="1600" b="0" err="1" smtClean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prod_buyer</a:t>
            </a:r>
            <a:endParaRPr lang="en-US" altLang="ko-KR" sz="1600" b="0" smtClean="0">
              <a:solidFill>
                <a:srgbClr val="663300"/>
              </a:solidFill>
              <a:latin typeface="굴림체" pitchFamily="49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1600" b="0" smtClean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and    </a:t>
            </a:r>
            <a:r>
              <a:rPr lang="en-US" altLang="ko-KR" sz="1600" b="0" err="1" smtClean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prod_id</a:t>
            </a:r>
            <a:r>
              <a:rPr lang="en-US" altLang="ko-KR" sz="1600" b="0" smtClean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 = </a:t>
            </a:r>
            <a:r>
              <a:rPr lang="en-US" altLang="ko-KR" sz="1600" b="0" err="1" smtClean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cart_prod</a:t>
            </a:r>
            <a:endParaRPr lang="en-US" altLang="ko-KR" sz="1600" b="0" smtClean="0">
              <a:solidFill>
                <a:srgbClr val="663300"/>
              </a:solidFill>
              <a:latin typeface="굴림체" pitchFamily="49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1600" b="0" smtClean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group by </a:t>
            </a:r>
            <a:r>
              <a:rPr lang="en-US" altLang="ko-KR" sz="1600" b="0" err="1" smtClean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buyer_id</a:t>
            </a:r>
            <a:endParaRPr lang="en-US" altLang="ko-KR" sz="1600" b="0" smtClean="0">
              <a:solidFill>
                <a:srgbClr val="663300"/>
              </a:solidFill>
              <a:latin typeface="굴림체" pitchFamily="49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1600" b="0" smtClean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      , </a:t>
            </a:r>
            <a:r>
              <a:rPr lang="en-US" altLang="ko-KR" sz="1600" b="0" err="1" smtClean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buyer_name</a:t>
            </a:r>
            <a:r>
              <a:rPr lang="en-US" altLang="ko-KR" sz="1600" b="0" smtClean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;</a:t>
            </a:r>
          </a:p>
          <a:p>
            <a:pPr defTabSz="282575">
              <a:defRPr/>
            </a:pPr>
            <a:r>
              <a:rPr lang="en-US" altLang="ko-KR" sz="1600" b="0" smtClean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    </a:t>
            </a:r>
          </a:p>
          <a:p>
            <a:pPr defTabSz="282575">
              <a:defRPr/>
            </a:pPr>
            <a:endParaRPr lang="en-US" altLang="ko-KR" sz="1600" b="0" smtClean="0">
              <a:solidFill>
                <a:srgbClr val="663300"/>
              </a:solidFill>
              <a:latin typeface="굴림체" pitchFamily="49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1600" b="0" smtClean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--3) </a:t>
            </a:r>
            <a:r>
              <a:rPr lang="ko-KR" altLang="en-US" sz="1600" b="0" smtClean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거래처별 매출금액합계</a:t>
            </a:r>
          </a:p>
          <a:p>
            <a:pPr defTabSz="282575">
              <a:defRPr/>
            </a:pPr>
            <a:r>
              <a:rPr lang="en-US" altLang="ko-KR" sz="1600" b="0" smtClean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--(Alias</a:t>
            </a:r>
            <a:r>
              <a:rPr lang="ko-KR" altLang="en-US" sz="1600" b="0" smtClean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는 거래처코드</a:t>
            </a:r>
            <a:r>
              <a:rPr lang="en-US" altLang="ko-KR" sz="1600" b="0" smtClean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1600" b="0" err="1" smtClean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거래처명</a:t>
            </a:r>
            <a:r>
              <a:rPr lang="en-US" altLang="ko-KR" sz="1600" b="0" smtClean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1600" b="0" smtClean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매출금액합계</a:t>
            </a:r>
            <a:r>
              <a:rPr lang="en-US" altLang="ko-KR" sz="1600" b="0" smtClean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) =&gt; TBL3</a:t>
            </a:r>
          </a:p>
          <a:p>
            <a:pPr defTabSz="282575">
              <a:defRPr/>
            </a:pPr>
            <a:r>
              <a:rPr lang="en-US" altLang="ko-KR" sz="1600" b="0" smtClean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--(cart </a:t>
            </a:r>
            <a:r>
              <a:rPr lang="ko-KR" altLang="en-US" sz="1600" b="0" smtClean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테이블 이용</a:t>
            </a:r>
            <a:r>
              <a:rPr lang="en-US" altLang="ko-KR" sz="1600" b="0" smtClean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1600" b="0" smtClean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매출금액은 </a:t>
            </a:r>
            <a:r>
              <a:rPr lang="en-US" altLang="ko-KR" sz="1600" b="0" err="1" smtClean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prod_sale</a:t>
            </a:r>
            <a:r>
              <a:rPr lang="en-US" altLang="ko-KR" sz="1600" b="0" smtClean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 * </a:t>
            </a:r>
            <a:r>
              <a:rPr lang="en-US" altLang="ko-KR" sz="1600" b="0" err="1" smtClean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cart_qty</a:t>
            </a:r>
            <a:r>
              <a:rPr lang="en-US" altLang="ko-KR" sz="1600" b="0" smtClean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)</a:t>
            </a:r>
          </a:p>
          <a:p>
            <a:pPr defTabSz="282575">
              <a:defRPr/>
            </a:pPr>
            <a:r>
              <a:rPr lang="en-US" altLang="ko-KR" sz="1600" b="0" smtClean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select  </a:t>
            </a:r>
            <a:r>
              <a:rPr lang="en-US" altLang="ko-KR" sz="1600" b="0" err="1" smtClean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buyer_id</a:t>
            </a:r>
            <a:endParaRPr lang="en-US" altLang="ko-KR" sz="1600" b="0" smtClean="0">
              <a:solidFill>
                <a:srgbClr val="663300"/>
              </a:solidFill>
              <a:latin typeface="굴림체" pitchFamily="49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1600" b="0" smtClean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      ,  </a:t>
            </a:r>
            <a:r>
              <a:rPr lang="en-US" altLang="ko-KR" sz="1600" b="0" err="1" smtClean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buyer_name</a:t>
            </a:r>
            <a:endParaRPr lang="en-US" altLang="ko-KR" sz="1600" b="0" smtClean="0">
              <a:solidFill>
                <a:srgbClr val="663300"/>
              </a:solidFill>
              <a:latin typeface="굴림체" pitchFamily="49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1600" b="0" smtClean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      ,  sum(</a:t>
            </a:r>
            <a:r>
              <a:rPr lang="en-US" altLang="ko-KR" sz="1600" b="0" err="1" smtClean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prod_sale</a:t>
            </a:r>
            <a:r>
              <a:rPr lang="en-US" altLang="ko-KR" sz="1600" b="0" smtClean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 * </a:t>
            </a:r>
            <a:r>
              <a:rPr lang="en-US" altLang="ko-KR" sz="1600" b="0" err="1" smtClean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cart_qty</a:t>
            </a:r>
            <a:r>
              <a:rPr lang="en-US" altLang="ko-KR" sz="1600" b="0" smtClean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) sale</a:t>
            </a:r>
          </a:p>
          <a:p>
            <a:pPr defTabSz="282575">
              <a:defRPr/>
            </a:pPr>
            <a:r>
              <a:rPr lang="en-US" altLang="ko-KR" sz="1600" b="0" smtClean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from     buyer, prod, cart</a:t>
            </a:r>
          </a:p>
          <a:p>
            <a:pPr defTabSz="282575">
              <a:defRPr/>
            </a:pPr>
            <a:r>
              <a:rPr lang="en-US" altLang="ko-KR" sz="1600" b="0" smtClean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where    </a:t>
            </a:r>
            <a:r>
              <a:rPr lang="en-US" altLang="ko-KR" sz="1600" b="0" err="1" smtClean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buyer_id</a:t>
            </a:r>
            <a:r>
              <a:rPr lang="en-US" altLang="ko-KR" sz="1600" b="0" smtClean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 = </a:t>
            </a:r>
            <a:r>
              <a:rPr lang="en-US" altLang="ko-KR" sz="1600" b="0" err="1" smtClean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prod_buyer</a:t>
            </a:r>
            <a:endParaRPr lang="en-US" altLang="ko-KR" sz="1600" b="0" smtClean="0">
              <a:solidFill>
                <a:srgbClr val="663300"/>
              </a:solidFill>
              <a:latin typeface="굴림체" pitchFamily="49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1600" b="0" smtClean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and      </a:t>
            </a:r>
            <a:r>
              <a:rPr lang="en-US" altLang="ko-KR" sz="1600" b="0" err="1" smtClean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prod_id</a:t>
            </a:r>
            <a:r>
              <a:rPr lang="en-US" altLang="ko-KR" sz="1600" b="0" smtClean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 = </a:t>
            </a:r>
            <a:r>
              <a:rPr lang="en-US" altLang="ko-KR" sz="1600" b="0" err="1" smtClean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cart_prod</a:t>
            </a:r>
            <a:endParaRPr lang="en-US" altLang="ko-KR" sz="1600" b="0" smtClean="0">
              <a:solidFill>
                <a:srgbClr val="663300"/>
              </a:solidFill>
              <a:latin typeface="굴림체" pitchFamily="49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1600" b="0" smtClean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group by </a:t>
            </a:r>
            <a:r>
              <a:rPr lang="en-US" altLang="ko-KR" sz="1600" b="0" err="1" smtClean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buyer_id</a:t>
            </a:r>
            <a:endParaRPr lang="en-US" altLang="ko-KR" sz="1600" b="0" smtClean="0">
              <a:solidFill>
                <a:srgbClr val="663300"/>
              </a:solidFill>
              <a:latin typeface="굴림체" pitchFamily="49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1600" b="0" smtClean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        , </a:t>
            </a:r>
            <a:r>
              <a:rPr lang="en-US" altLang="ko-KR" sz="1600" b="0" err="1" smtClean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buyer_name</a:t>
            </a:r>
            <a:r>
              <a:rPr lang="en-US" altLang="ko-KR" sz="1600" b="0" smtClean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;</a:t>
            </a:r>
            <a:endParaRPr lang="en-US" altLang="ko-KR" sz="1600" b="0">
              <a:solidFill>
                <a:srgbClr val="FF0066"/>
              </a:solidFill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288771" name="Rectangle 4"/>
          <p:cNvSpPr>
            <a:spLocks noChangeArrowheads="1"/>
          </p:cNvSpPr>
          <p:nvPr/>
        </p:nvSpPr>
        <p:spPr bwMode="blackWhite">
          <a:xfrm>
            <a:off x="1119188" y="600075"/>
            <a:ext cx="6427787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서브쿼리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(Subquery)</a:t>
            </a:r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577164" y="1185833"/>
            <a:ext cx="2154130" cy="31432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174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577164" y="4471981"/>
            <a:ext cx="2922711" cy="2857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1748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9577164" y="7451284"/>
            <a:ext cx="2786082" cy="28738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ChangeArrowheads="1"/>
          </p:cNvSpPr>
          <p:nvPr/>
        </p:nvSpPr>
        <p:spPr bwMode="auto">
          <a:xfrm>
            <a:off x="1079500" y="1204913"/>
            <a:ext cx="11642725" cy="1439862"/>
          </a:xfrm>
          <a:prstGeom prst="rect">
            <a:avLst/>
          </a:prstGeom>
          <a:gradFill rotWithShape="0">
            <a:gsLst>
              <a:gs pos="0">
                <a:srgbClr val="CCFFFF"/>
              </a:gs>
              <a:gs pos="100000">
                <a:schemeClr val="bg1"/>
              </a:gs>
            </a:gsLst>
            <a:lin ang="5400000" scaled="1"/>
          </a:gradFill>
          <a:ln w="9525">
            <a:solidFill>
              <a:schemeClr val="accent2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/>
          <a:p>
            <a:pPr>
              <a:defRPr/>
            </a:pPr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제 </a:t>
            </a:r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1 </a:t>
            </a:r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장 데이터베이스 기본 개념</a:t>
            </a:r>
          </a:p>
        </p:txBody>
      </p:sp>
      <p:sp>
        <p:nvSpPr>
          <p:cNvPr id="35843" name="Rectangle 3"/>
          <p:cNvSpPr>
            <a:spLocks noChangeArrowheads="1"/>
          </p:cNvSpPr>
          <p:nvPr/>
        </p:nvSpPr>
        <p:spPr bwMode="auto">
          <a:xfrm>
            <a:off x="2400300" y="4684713"/>
            <a:ext cx="9121775" cy="720725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rgbClr val="FFFF99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/>
          <a:p>
            <a:pPr>
              <a:defRPr/>
            </a:pPr>
            <a:r>
              <a:rPr lang="en-US" altLang="ko-KR" sz="2000">
                <a:solidFill>
                  <a:srgbClr val="A50021"/>
                </a:solidFill>
                <a:latin typeface="HY중고딕" pitchFamily="18" charset="-127"/>
                <a:ea typeface="HY중고딕" pitchFamily="18" charset="-127"/>
              </a:rPr>
              <a:t>2. </a:t>
            </a:r>
            <a:r>
              <a:rPr lang="ko-KR" altLang="en-US" sz="2000">
                <a:solidFill>
                  <a:srgbClr val="A50021"/>
                </a:solidFill>
                <a:latin typeface="HY중고딕" pitchFamily="18" charset="-127"/>
                <a:ea typeface="HY중고딕" pitchFamily="18" charset="-127"/>
              </a:rPr>
              <a:t>데이터베이스 정의</a:t>
            </a:r>
          </a:p>
        </p:txBody>
      </p:sp>
      <p:sp>
        <p:nvSpPr>
          <p:cNvPr id="35844" name="Rectangle 4"/>
          <p:cNvSpPr>
            <a:spLocks noChangeArrowheads="1"/>
          </p:cNvSpPr>
          <p:nvPr/>
        </p:nvSpPr>
        <p:spPr bwMode="auto">
          <a:xfrm>
            <a:off x="2400300" y="6005513"/>
            <a:ext cx="9121775" cy="719137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rgbClr val="FFFF99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/>
          <a:p>
            <a:pPr>
              <a:defRPr/>
            </a:pPr>
            <a:r>
              <a:rPr lang="en-US" altLang="ko-KR" sz="2000" dirty="0">
                <a:solidFill>
                  <a:srgbClr val="A50021"/>
                </a:solidFill>
                <a:latin typeface="HY중고딕" pitchFamily="18" charset="-127"/>
                <a:ea typeface="HY중고딕" pitchFamily="18" charset="-127"/>
              </a:rPr>
              <a:t>3. </a:t>
            </a:r>
            <a:r>
              <a:rPr lang="ko-KR" altLang="en-US" sz="2000" dirty="0">
                <a:solidFill>
                  <a:srgbClr val="A50021"/>
                </a:solidFill>
                <a:latin typeface="HY중고딕" pitchFamily="18" charset="-127"/>
                <a:ea typeface="HY중고딕" pitchFamily="18" charset="-127"/>
              </a:rPr>
              <a:t>데이터 처리 시스템</a:t>
            </a:r>
          </a:p>
        </p:txBody>
      </p:sp>
      <p:sp>
        <p:nvSpPr>
          <p:cNvPr id="35845" name="Rectangle 5"/>
          <p:cNvSpPr>
            <a:spLocks noChangeArrowheads="1"/>
          </p:cNvSpPr>
          <p:nvPr/>
        </p:nvSpPr>
        <p:spPr bwMode="auto">
          <a:xfrm>
            <a:off x="2400300" y="7324725"/>
            <a:ext cx="9121775" cy="720725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rgbClr val="FFFF99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/>
          <a:p>
            <a:pPr>
              <a:defRPr/>
            </a:pPr>
            <a:r>
              <a:rPr lang="en-US" altLang="ko-KR" sz="2000">
                <a:solidFill>
                  <a:srgbClr val="A50021"/>
                </a:solidFill>
                <a:latin typeface="HY중고딕" pitchFamily="18" charset="-127"/>
                <a:ea typeface="HY중고딕" pitchFamily="18" charset="-127"/>
              </a:rPr>
              <a:t>4. </a:t>
            </a:r>
            <a:r>
              <a:rPr lang="ko-KR" altLang="en-US" sz="2000">
                <a:solidFill>
                  <a:srgbClr val="A50021"/>
                </a:solidFill>
                <a:latin typeface="HY중고딕" pitchFamily="18" charset="-127"/>
                <a:ea typeface="HY중고딕" pitchFamily="18" charset="-127"/>
              </a:rPr>
              <a:t>파일 관리 시스템 </a:t>
            </a:r>
            <a:r>
              <a:rPr lang="en-US" altLang="ko-KR" sz="2000">
                <a:solidFill>
                  <a:srgbClr val="A50021"/>
                </a:solidFill>
                <a:latin typeface="HY중고딕" pitchFamily="18" charset="-127"/>
                <a:ea typeface="HY중고딕" pitchFamily="18" charset="-127"/>
              </a:rPr>
              <a:t>vs. </a:t>
            </a:r>
            <a:r>
              <a:rPr lang="ko-KR" altLang="en-US" sz="2000">
                <a:solidFill>
                  <a:srgbClr val="A50021"/>
                </a:solidFill>
                <a:latin typeface="HY중고딕" pitchFamily="18" charset="-127"/>
                <a:ea typeface="HY중고딕" pitchFamily="18" charset="-127"/>
              </a:rPr>
              <a:t>데이터베이스 관리 시스템</a:t>
            </a:r>
            <a:endParaRPr lang="ko-KR" altLang="en-US" sz="2000">
              <a:solidFill>
                <a:srgbClr val="003366"/>
              </a:solidFill>
              <a:latin typeface="HY중고딕" pitchFamily="18" charset="-127"/>
              <a:ea typeface="HY중고딕" pitchFamily="18" charset="-127"/>
            </a:endParaRPr>
          </a:p>
        </p:txBody>
      </p:sp>
      <p:sp>
        <p:nvSpPr>
          <p:cNvPr id="35846" name="Rectangle 6"/>
          <p:cNvSpPr>
            <a:spLocks noChangeArrowheads="1"/>
          </p:cNvSpPr>
          <p:nvPr/>
        </p:nvSpPr>
        <p:spPr bwMode="auto">
          <a:xfrm>
            <a:off x="2400300" y="8645525"/>
            <a:ext cx="9121775" cy="719138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rgbClr val="FFFF99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/>
          <a:p>
            <a:pPr>
              <a:defRPr/>
            </a:pPr>
            <a:r>
              <a:rPr lang="en-US" altLang="ko-KR" sz="2000">
                <a:solidFill>
                  <a:srgbClr val="A50021"/>
                </a:solidFill>
                <a:latin typeface="HY중고딕" pitchFamily="18" charset="-127"/>
                <a:ea typeface="HY중고딕" pitchFamily="18" charset="-127"/>
              </a:rPr>
              <a:t>5. </a:t>
            </a:r>
            <a:r>
              <a:rPr lang="ko-KR" altLang="en-US" sz="2000">
                <a:solidFill>
                  <a:srgbClr val="A50021"/>
                </a:solidFill>
                <a:latin typeface="HY중고딕" pitchFamily="18" charset="-127"/>
                <a:ea typeface="HY중고딕" pitchFamily="18" charset="-127"/>
              </a:rPr>
              <a:t>데이터베이스 시스템 역사</a:t>
            </a:r>
            <a:endParaRPr lang="ko-KR" altLang="en-US" sz="2000">
              <a:solidFill>
                <a:srgbClr val="003366"/>
              </a:solidFill>
              <a:latin typeface="HY중고딕" pitchFamily="18" charset="-127"/>
              <a:ea typeface="HY중고딕" pitchFamily="18" charset="-127"/>
            </a:endParaRPr>
          </a:p>
        </p:txBody>
      </p:sp>
      <p:sp>
        <p:nvSpPr>
          <p:cNvPr id="35847" name="Rectangle 7"/>
          <p:cNvSpPr>
            <a:spLocks noChangeArrowheads="1"/>
          </p:cNvSpPr>
          <p:nvPr/>
        </p:nvSpPr>
        <p:spPr bwMode="auto">
          <a:xfrm>
            <a:off x="2400300" y="3363913"/>
            <a:ext cx="9121775" cy="720725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rgbClr val="FFFF99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/>
          <a:p>
            <a:pPr>
              <a:defRPr/>
            </a:pPr>
            <a:r>
              <a:rPr lang="en-US" altLang="ko-KR" sz="2000">
                <a:solidFill>
                  <a:srgbClr val="A50021"/>
                </a:solidFill>
                <a:latin typeface="HY중고딕" pitchFamily="18" charset="-127"/>
                <a:ea typeface="HY중고딕" pitchFamily="18" charset="-127"/>
              </a:rPr>
              <a:t>1. </a:t>
            </a:r>
            <a:r>
              <a:rPr lang="ko-KR" altLang="en-US" sz="2000">
                <a:solidFill>
                  <a:srgbClr val="A50021"/>
                </a:solidFill>
                <a:latin typeface="HY중고딕" pitchFamily="18" charset="-127"/>
                <a:ea typeface="HY중고딕" pitchFamily="18" charset="-127"/>
              </a:rPr>
              <a:t>개요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3"/>
          <p:cNvSpPr>
            <a:spLocks noChangeArrowheads="1"/>
          </p:cNvSpPr>
          <p:nvPr/>
        </p:nvSpPr>
        <p:spPr bwMode="auto">
          <a:xfrm>
            <a:off x="479425" y="936625"/>
            <a:ext cx="13374688" cy="8928100"/>
          </a:xfrm>
          <a:prstGeom prst="rect">
            <a:avLst/>
          </a:prstGeom>
          <a:noFill/>
          <a:ln w="38100" cmpd="dbl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marL="720725" lvl="1" indent="-263525">
              <a:lnSpc>
                <a:spcPct val="140000"/>
              </a:lnSpc>
              <a:buFont typeface="Wingdings" pitchFamily="2" charset="2"/>
              <a:buBlip>
                <a:blip r:embed="rId2"/>
              </a:buBlip>
            </a:pPr>
            <a:r>
              <a:rPr lang="en-US" altLang="ko-KR" sz="2800">
                <a:solidFill>
                  <a:srgbClr val="333399"/>
                </a:solidFill>
                <a:latin typeface="HY중고딕" pitchFamily="18" charset="-127"/>
                <a:ea typeface="HY중고딕" pitchFamily="18" charset="-127"/>
              </a:rPr>
              <a:t> </a:t>
            </a:r>
            <a:r>
              <a:rPr lang="ko-KR" altLang="en-US" sz="2800">
                <a:solidFill>
                  <a:srgbClr val="333399"/>
                </a:solidFill>
                <a:latin typeface="HY중고딕" pitchFamily="18" charset="-127"/>
                <a:ea typeface="HY중고딕" pitchFamily="18" charset="-127"/>
              </a:rPr>
              <a:t>도메인 </a:t>
            </a:r>
            <a:r>
              <a:rPr lang="en-US" altLang="ko-KR" sz="2800">
                <a:solidFill>
                  <a:srgbClr val="333399"/>
                </a:solidFill>
                <a:latin typeface="HY중고딕" pitchFamily="18" charset="-127"/>
                <a:ea typeface="HY중고딕" pitchFamily="18" charset="-127"/>
              </a:rPr>
              <a:t>(domain)</a:t>
            </a:r>
            <a:endParaRPr lang="en-US" altLang="ko-KR" sz="2800">
              <a:latin typeface="HY중고딕" pitchFamily="18" charset="-127"/>
              <a:ea typeface="HY중고딕" pitchFamily="18" charset="-127"/>
            </a:endParaRPr>
          </a:p>
          <a:p>
            <a:pPr marL="1163638" lvl="2" indent="-173038">
              <a:lnSpc>
                <a:spcPct val="140000"/>
              </a:lnSpc>
              <a:buFont typeface="Wingdings" pitchFamily="2" charset="2"/>
              <a:buChar char="§"/>
            </a:pP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각각의 속성들이 가질 수 있는 값들의 집합</a:t>
            </a:r>
          </a:p>
          <a:p>
            <a:pPr marL="1163638" lvl="2" indent="-173038">
              <a:lnSpc>
                <a:spcPct val="140000"/>
              </a:lnSpc>
              <a:buFont typeface="Wingdings" pitchFamily="2" charset="2"/>
              <a:buChar char="§"/>
            </a:pP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필요 이유</a:t>
            </a:r>
          </a:p>
          <a:p>
            <a:pPr marL="1519238" lvl="3" indent="-147638">
              <a:lnSpc>
                <a:spcPct val="140000"/>
              </a:lnSpc>
              <a:buFont typeface="Wingdings" pitchFamily="2" charset="2"/>
              <a:buChar char="ü"/>
            </a:pP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저장되는 데이터 값들이 본래 의도했던 값들만 저장되고 관리되도록 하는데 있음</a:t>
            </a: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. </a:t>
            </a: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예</a:t>
            </a: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)‘</a:t>
            </a: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성별’이라는 속성이 있다면 이 속성이 가질 수 있는 값은</a:t>
            </a: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{</a:t>
            </a: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남</a:t>
            </a: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,</a:t>
            </a: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여</a:t>
            </a: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}.</a:t>
            </a:r>
          </a:p>
          <a:p>
            <a:pPr marL="1519238" lvl="3" indent="-147638">
              <a:lnSpc>
                <a:spcPct val="140000"/>
              </a:lnSpc>
              <a:buFont typeface="Wingdings" pitchFamily="2" charset="2"/>
              <a:buChar char="ü"/>
            </a:pP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데이터베이스 설계자는 성별의 도메인으로 ‘</a:t>
            </a: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Gender</a:t>
            </a: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를 정의하고 그 값으로 </a:t>
            </a: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{</a:t>
            </a: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남</a:t>
            </a: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,</a:t>
            </a: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여</a:t>
            </a: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}</a:t>
            </a: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를 지정</a:t>
            </a:r>
          </a:p>
          <a:p>
            <a:pPr marL="1519238" lvl="3" indent="-147638">
              <a:lnSpc>
                <a:spcPct val="140000"/>
              </a:lnSpc>
              <a:buFont typeface="Wingdings" pitchFamily="2" charset="2"/>
              <a:buChar char="ü"/>
            </a:pP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‘성별’이라는 속성은 ‘</a:t>
            </a: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Gender' </a:t>
            </a: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도메인에 있는 값만을 가질 수 있다고 지정 </a:t>
            </a: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: </a:t>
            </a: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사용자들이 남</a:t>
            </a: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, </a:t>
            </a: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여 이외의 값을 입력하는 것을 </a:t>
            </a: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DBMS</a:t>
            </a: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가 방지</a:t>
            </a:r>
          </a:p>
          <a:p>
            <a:pPr marL="1163638" lvl="2" indent="-173038">
              <a:lnSpc>
                <a:spcPct val="140000"/>
              </a:lnSpc>
              <a:buFont typeface="Wingdings" pitchFamily="2" charset="2"/>
              <a:buChar char="§"/>
            </a:pP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도메인의 이름은 속성 이름과 같거나 다를 수 있음</a:t>
            </a:r>
          </a:p>
          <a:p>
            <a:pPr marL="1163638" lvl="2" indent="-173038">
              <a:lnSpc>
                <a:spcPct val="140000"/>
              </a:lnSpc>
              <a:buFont typeface="Wingdings" pitchFamily="2" charset="2"/>
              <a:buChar char="§"/>
            </a:pP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현실적으로 도메인을 구현하는 것은 어러움 </a:t>
            </a: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(ex: </a:t>
            </a: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이름</a:t>
            </a: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, </a:t>
            </a: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주소</a:t>
            </a: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) : </a:t>
            </a: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대부분의 </a:t>
            </a: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DBMS </a:t>
            </a: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제품에서는 사용자 정의 데이터 타입을 사용</a:t>
            </a: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. Ex) </a:t>
            </a: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데이터 타입과 길이를 미리 지정</a:t>
            </a: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, </a:t>
            </a: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데이터 값의 범위를 지정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9027" name="Rectangle 3">
            <a:hlinkClick r:id="rId2"/>
          </p:cNvPr>
          <p:cNvSpPr>
            <a:spLocks noChangeArrowheads="1"/>
          </p:cNvSpPr>
          <p:nvPr/>
        </p:nvSpPr>
        <p:spPr bwMode="blackWhite">
          <a:xfrm>
            <a:off x="1119188" y="1317625"/>
            <a:ext cx="12091987" cy="9074150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defRPr/>
            </a:pPr>
            <a:r>
              <a:rPr lang="en-US" altLang="ko-KR" sz="1400" b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- </a:t>
            </a:r>
            <a:r>
              <a:rPr lang="ko-KR" altLang="en-US" sz="1400" b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모든 거래처의 </a:t>
            </a:r>
            <a:r>
              <a:rPr lang="en-US" altLang="ko-KR" sz="1400" b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2005</a:t>
            </a:r>
            <a:r>
              <a:rPr lang="ko-KR" altLang="en-US" sz="1400" b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년도 거래처별 매입금액합계</a:t>
            </a:r>
            <a:r>
              <a:rPr lang="en-US" altLang="ko-KR" sz="1400" b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1400" b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매출금액합계를  검색하시오 </a:t>
            </a:r>
            <a:r>
              <a:rPr lang="en-US" altLang="ko-KR" sz="1400" b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? </a:t>
            </a:r>
          </a:p>
          <a:p>
            <a:pPr defTabSz="282575">
              <a:defRPr/>
            </a:pPr>
            <a:r>
              <a:rPr lang="en-US" altLang="ko-KR" sz="1400" b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 (Alias</a:t>
            </a:r>
            <a:r>
              <a:rPr lang="ko-KR" altLang="en-US" sz="1400" b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는 거래처코드</a:t>
            </a:r>
            <a:r>
              <a:rPr lang="en-US" altLang="ko-KR" sz="1400" b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1400" b="0" err="1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거래처명</a:t>
            </a:r>
            <a:r>
              <a:rPr lang="en-US" altLang="ko-KR" sz="1400" b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1400" b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매입금액합계</a:t>
            </a:r>
            <a:r>
              <a:rPr lang="en-US" altLang="ko-KR" sz="1400" b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1400" b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매출금액합계  </a:t>
            </a:r>
            <a:r>
              <a:rPr lang="ko-KR" altLang="en-US" sz="1400" b="0" err="1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거래처명</a:t>
            </a:r>
            <a:r>
              <a:rPr lang="ko-KR" altLang="en-US" sz="1400" b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 순으로 검색</a:t>
            </a:r>
            <a:r>
              <a:rPr lang="en-US" altLang="ko-KR" sz="1400" b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)</a:t>
            </a:r>
          </a:p>
          <a:p>
            <a:pPr defTabSz="282575">
              <a:defRPr/>
            </a:pPr>
            <a:r>
              <a:rPr lang="en-US" altLang="ko-KR" sz="1400" b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   </a:t>
            </a:r>
            <a:r>
              <a:rPr lang="en-US" altLang="ko-KR" sz="1400" b="0" err="1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Subquery</a:t>
            </a:r>
            <a:r>
              <a:rPr lang="ko-KR" altLang="en-US" sz="1400" b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와 </a:t>
            </a:r>
            <a:r>
              <a:rPr lang="en-US" altLang="ko-KR" sz="1400" b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OUTER JOIN</a:t>
            </a:r>
            <a:r>
              <a:rPr lang="ko-KR" altLang="en-US" sz="1400" b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을 이용하여 거래처 모두 </a:t>
            </a:r>
            <a:r>
              <a:rPr lang="ko-KR" altLang="en-US" sz="1400" b="0" smtClean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조회</a:t>
            </a:r>
            <a:endParaRPr lang="en-US" altLang="ko-KR" sz="1400" b="0" smtClean="0">
              <a:solidFill>
                <a:srgbClr val="663300"/>
              </a:solidFill>
              <a:latin typeface="굴림체" pitchFamily="49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1400" b="0" smtClean="0">
              <a:solidFill>
                <a:srgbClr val="663300"/>
              </a:solidFill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1400" b="0" smtClean="0">
                <a:solidFill>
                  <a:srgbClr val="FF0066"/>
                </a:solidFill>
                <a:latin typeface="굴림체" pitchFamily="49" charset="-127"/>
                <a:ea typeface="굴림체" pitchFamily="49" charset="-127"/>
              </a:rPr>
              <a:t>SELECT        TBL1.BUYER_ID       AS “</a:t>
            </a:r>
            <a:r>
              <a:rPr lang="ko-KR" altLang="en-US" sz="1400" b="0" smtClean="0">
                <a:solidFill>
                  <a:srgbClr val="FF0066"/>
                </a:solidFill>
                <a:latin typeface="굴림체" pitchFamily="49" charset="-127"/>
                <a:ea typeface="굴림체" pitchFamily="49" charset="-127"/>
              </a:rPr>
              <a:t>거래처코드</a:t>
            </a:r>
            <a:r>
              <a:rPr lang="en-US" altLang="ko-KR" sz="1400" b="0" smtClean="0">
                <a:solidFill>
                  <a:srgbClr val="FF0066"/>
                </a:solidFill>
                <a:latin typeface="굴림체" pitchFamily="49" charset="-127"/>
                <a:ea typeface="굴림체" pitchFamily="49" charset="-127"/>
              </a:rPr>
              <a:t>”</a:t>
            </a:r>
            <a:endParaRPr lang="ko-KR" altLang="en-US" sz="1400" b="0" smtClean="0">
              <a:solidFill>
                <a:srgbClr val="FF0066"/>
              </a:solidFill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1400" b="0" smtClean="0">
                <a:solidFill>
                  <a:srgbClr val="FF0066"/>
                </a:solidFill>
                <a:latin typeface="굴림체" pitchFamily="49" charset="-127"/>
                <a:ea typeface="굴림체" pitchFamily="49" charset="-127"/>
              </a:rPr>
              <a:t>     ,        TBL2.BUYER_NAME     AS “</a:t>
            </a:r>
            <a:r>
              <a:rPr lang="ko-KR" altLang="en-US" sz="1400" b="0" err="1" smtClean="0">
                <a:solidFill>
                  <a:srgbClr val="FF0066"/>
                </a:solidFill>
                <a:latin typeface="굴림체" pitchFamily="49" charset="-127"/>
                <a:ea typeface="굴림체" pitchFamily="49" charset="-127"/>
              </a:rPr>
              <a:t>거래처명</a:t>
            </a:r>
            <a:r>
              <a:rPr lang="en-US" altLang="ko-KR" sz="1400" b="0" smtClean="0">
                <a:solidFill>
                  <a:srgbClr val="FF0066"/>
                </a:solidFill>
                <a:latin typeface="굴림체" pitchFamily="49" charset="-127"/>
                <a:ea typeface="굴림체" pitchFamily="49" charset="-127"/>
              </a:rPr>
              <a:t>”</a:t>
            </a:r>
            <a:endParaRPr lang="ko-KR" altLang="en-US" sz="1400" b="0" smtClean="0">
              <a:solidFill>
                <a:srgbClr val="FF0066"/>
              </a:solidFill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1400" b="0" smtClean="0">
                <a:solidFill>
                  <a:srgbClr val="FF0066"/>
                </a:solidFill>
                <a:latin typeface="굴림체" pitchFamily="49" charset="-127"/>
                <a:ea typeface="굴림체" pitchFamily="49" charset="-127"/>
              </a:rPr>
              <a:t>     ,        NVL(TBL2.IN_AMT, 0) AS “</a:t>
            </a:r>
            <a:r>
              <a:rPr lang="ko-KR" altLang="en-US" sz="1400" b="0" smtClean="0">
                <a:solidFill>
                  <a:srgbClr val="FF0066"/>
                </a:solidFill>
                <a:latin typeface="굴림체" pitchFamily="49" charset="-127"/>
                <a:ea typeface="굴림체" pitchFamily="49" charset="-127"/>
              </a:rPr>
              <a:t>매입합계</a:t>
            </a:r>
            <a:r>
              <a:rPr lang="en-US" altLang="ko-KR" sz="1400" b="0" smtClean="0">
                <a:solidFill>
                  <a:srgbClr val="FF0066"/>
                </a:solidFill>
                <a:latin typeface="굴림체" pitchFamily="49" charset="-127"/>
                <a:ea typeface="굴림체" pitchFamily="49" charset="-127"/>
              </a:rPr>
              <a:t>”</a:t>
            </a:r>
            <a:endParaRPr lang="ko-KR" altLang="en-US" sz="1400" b="0" smtClean="0">
              <a:solidFill>
                <a:srgbClr val="FF0066"/>
              </a:solidFill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1400" b="0" smtClean="0">
                <a:solidFill>
                  <a:srgbClr val="FF0066"/>
                </a:solidFill>
                <a:latin typeface="굴림체" pitchFamily="49" charset="-127"/>
                <a:ea typeface="굴림체" pitchFamily="49" charset="-127"/>
              </a:rPr>
              <a:t>     ,        NVL(TBL3.SALE,   0) AS “</a:t>
            </a:r>
            <a:r>
              <a:rPr lang="ko-KR" altLang="en-US" sz="1400" b="0" smtClean="0">
                <a:solidFill>
                  <a:srgbClr val="FF0066"/>
                </a:solidFill>
                <a:latin typeface="굴림체" pitchFamily="49" charset="-127"/>
                <a:ea typeface="굴림체" pitchFamily="49" charset="-127"/>
              </a:rPr>
              <a:t>매출합계</a:t>
            </a:r>
            <a:r>
              <a:rPr lang="en-US" altLang="ko-KR" sz="1400" b="0" smtClean="0">
                <a:solidFill>
                  <a:srgbClr val="FF0066"/>
                </a:solidFill>
                <a:latin typeface="굴림체" pitchFamily="49" charset="-127"/>
                <a:ea typeface="굴림체" pitchFamily="49" charset="-127"/>
              </a:rPr>
              <a:t>”</a:t>
            </a:r>
            <a:endParaRPr lang="ko-KR" altLang="en-US" sz="1400" b="0" smtClean="0">
              <a:solidFill>
                <a:srgbClr val="FF0066"/>
              </a:solidFill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1400" b="0" smtClean="0">
                <a:solidFill>
                  <a:srgbClr val="FF0066"/>
                </a:solidFill>
                <a:latin typeface="굴림체" pitchFamily="49" charset="-127"/>
                <a:ea typeface="굴림체" pitchFamily="49" charset="-127"/>
              </a:rPr>
              <a:t>FROM       </a:t>
            </a:r>
          </a:p>
          <a:p>
            <a:pPr lvl="1"/>
            <a:r>
              <a:rPr lang="en-US" altLang="ko-KR" sz="1400" b="0" smtClean="0">
                <a:solidFill>
                  <a:srgbClr val="FF0066"/>
                </a:solidFill>
                <a:latin typeface="굴림체" pitchFamily="49" charset="-127"/>
                <a:ea typeface="굴림체" pitchFamily="49" charset="-127"/>
              </a:rPr>
              <a:t>    (    SELECT   DISTINCT BUYER_ID</a:t>
            </a:r>
          </a:p>
          <a:p>
            <a:pPr lvl="1"/>
            <a:r>
              <a:rPr lang="en-US" altLang="ko-KR" sz="1400" b="0" smtClean="0">
                <a:solidFill>
                  <a:srgbClr val="FF0066"/>
                </a:solidFill>
                <a:latin typeface="굴림체" pitchFamily="49" charset="-127"/>
                <a:ea typeface="굴림체" pitchFamily="49" charset="-127"/>
              </a:rPr>
              <a:t>              ,   BUYER_NAME</a:t>
            </a:r>
          </a:p>
          <a:p>
            <a:pPr lvl="1"/>
            <a:r>
              <a:rPr lang="en-US" altLang="ko-KR" sz="1400" b="0" smtClean="0">
                <a:solidFill>
                  <a:srgbClr val="FF0066"/>
                </a:solidFill>
                <a:latin typeface="굴림체" pitchFamily="49" charset="-127"/>
                <a:ea typeface="굴림체" pitchFamily="49" charset="-127"/>
              </a:rPr>
              <a:t>         FROM     BUYER </a:t>
            </a:r>
          </a:p>
          <a:p>
            <a:pPr lvl="1"/>
            <a:r>
              <a:rPr lang="en-US" altLang="ko-KR" sz="1400" b="0" smtClean="0">
                <a:solidFill>
                  <a:srgbClr val="FF0066"/>
                </a:solidFill>
                <a:latin typeface="굴림체" pitchFamily="49" charset="-127"/>
                <a:ea typeface="굴림체" pitchFamily="49" charset="-127"/>
              </a:rPr>
              <a:t>    ) TBL1,</a:t>
            </a:r>
          </a:p>
          <a:p>
            <a:pPr lvl="1"/>
            <a:r>
              <a:rPr lang="ko-KR" altLang="en-US" sz="1400" b="0" smtClean="0">
                <a:solidFill>
                  <a:srgbClr val="FF0066"/>
                </a:solidFill>
                <a:latin typeface="굴림체" pitchFamily="49" charset="-127"/>
                <a:ea typeface="굴림체" pitchFamily="49" charset="-127"/>
              </a:rPr>
              <a:t>    </a:t>
            </a:r>
            <a:r>
              <a:rPr lang="en-US" altLang="ko-KR" sz="1400" b="0" smtClean="0">
                <a:solidFill>
                  <a:srgbClr val="FF0066"/>
                </a:solidFill>
                <a:latin typeface="굴림체" pitchFamily="49" charset="-127"/>
                <a:ea typeface="굴림체" pitchFamily="49" charset="-127"/>
              </a:rPr>
              <a:t>(</a:t>
            </a:r>
            <a:r>
              <a:rPr lang="ko-KR" altLang="en-US" sz="1400" b="0" smtClean="0">
                <a:solidFill>
                  <a:srgbClr val="FF0066"/>
                </a:solidFill>
                <a:latin typeface="굴림체" pitchFamily="49" charset="-127"/>
                <a:ea typeface="굴림체" pitchFamily="49" charset="-127"/>
              </a:rPr>
              <a:t> </a:t>
            </a:r>
          </a:p>
          <a:p>
            <a:pPr lvl="1"/>
            <a:r>
              <a:rPr lang="en-US" altLang="ko-KR" sz="1400" b="0" smtClean="0">
                <a:solidFill>
                  <a:srgbClr val="FF0066"/>
                </a:solidFill>
                <a:latin typeface="굴림체" pitchFamily="49" charset="-127"/>
                <a:ea typeface="굴림체" pitchFamily="49" charset="-127"/>
              </a:rPr>
              <a:t>        SELECT   BUYER_ID</a:t>
            </a:r>
          </a:p>
          <a:p>
            <a:pPr lvl="1"/>
            <a:r>
              <a:rPr lang="en-US" altLang="ko-KR" sz="1400" b="0" smtClean="0">
                <a:solidFill>
                  <a:srgbClr val="FF0066"/>
                </a:solidFill>
                <a:latin typeface="굴림체" pitchFamily="49" charset="-127"/>
                <a:ea typeface="굴림체" pitchFamily="49" charset="-127"/>
              </a:rPr>
              <a:t>             ,   BUYER_NAME</a:t>
            </a:r>
          </a:p>
          <a:p>
            <a:pPr lvl="1"/>
            <a:r>
              <a:rPr lang="en-US" altLang="ko-KR" sz="1400" b="0" smtClean="0">
                <a:solidFill>
                  <a:srgbClr val="FF0066"/>
                </a:solidFill>
                <a:latin typeface="굴림체" pitchFamily="49" charset="-127"/>
                <a:ea typeface="굴림체" pitchFamily="49" charset="-127"/>
              </a:rPr>
              <a:t>             ,   SUM( BUY_COST * BUY_QTY) IN_AMT</a:t>
            </a:r>
          </a:p>
          <a:p>
            <a:pPr lvl="1"/>
            <a:r>
              <a:rPr lang="en-US" altLang="ko-KR" sz="1400" b="0" smtClean="0">
                <a:solidFill>
                  <a:srgbClr val="FF0066"/>
                </a:solidFill>
                <a:latin typeface="굴림체" pitchFamily="49" charset="-127"/>
                <a:ea typeface="굴림체" pitchFamily="49" charset="-127"/>
              </a:rPr>
              <a:t>        FROM     BUYPROD, BUYER, PROD</a:t>
            </a:r>
          </a:p>
          <a:p>
            <a:pPr lvl="1"/>
            <a:r>
              <a:rPr lang="en-US" altLang="ko-KR" sz="1400" b="0" smtClean="0">
                <a:solidFill>
                  <a:srgbClr val="FF0066"/>
                </a:solidFill>
                <a:latin typeface="굴림체" pitchFamily="49" charset="-127"/>
                <a:ea typeface="굴림체" pitchFamily="49" charset="-127"/>
              </a:rPr>
              <a:t>        WHERE    BUY_DATE BETWEEN '2005-01-01' AND '2005-12-31'</a:t>
            </a:r>
          </a:p>
          <a:p>
            <a:pPr lvl="1"/>
            <a:r>
              <a:rPr lang="en-US" altLang="ko-KR" sz="1400" b="0" smtClean="0">
                <a:solidFill>
                  <a:srgbClr val="FF0066"/>
                </a:solidFill>
                <a:latin typeface="굴림체" pitchFamily="49" charset="-127"/>
                <a:ea typeface="굴림체" pitchFamily="49" charset="-127"/>
              </a:rPr>
              <a:t>        AND      BUY_PROD = PROD_ID</a:t>
            </a:r>
          </a:p>
          <a:p>
            <a:pPr lvl="1"/>
            <a:r>
              <a:rPr lang="en-US" altLang="ko-KR" sz="1400" b="0" smtClean="0">
                <a:solidFill>
                  <a:srgbClr val="FF0066"/>
                </a:solidFill>
                <a:latin typeface="굴림체" pitchFamily="49" charset="-127"/>
                <a:ea typeface="굴림체" pitchFamily="49" charset="-127"/>
              </a:rPr>
              <a:t>        AND      BUYER_ID = PROD_BUYER</a:t>
            </a:r>
          </a:p>
          <a:p>
            <a:pPr lvl="1"/>
            <a:r>
              <a:rPr lang="en-US" altLang="ko-KR" sz="1400" b="0" smtClean="0">
                <a:solidFill>
                  <a:srgbClr val="FF0066"/>
                </a:solidFill>
                <a:latin typeface="굴림체" pitchFamily="49" charset="-127"/>
                <a:ea typeface="굴림체" pitchFamily="49" charset="-127"/>
              </a:rPr>
              <a:t>        GROUP BY BUYER_ID</a:t>
            </a:r>
          </a:p>
          <a:p>
            <a:pPr lvl="1"/>
            <a:r>
              <a:rPr lang="en-US" altLang="ko-KR" sz="1400" b="0" smtClean="0">
                <a:solidFill>
                  <a:srgbClr val="FF0066"/>
                </a:solidFill>
                <a:latin typeface="굴림체" pitchFamily="49" charset="-127"/>
                <a:ea typeface="굴림체" pitchFamily="49" charset="-127"/>
              </a:rPr>
              <a:t>             ,   BUYER_NAME </a:t>
            </a:r>
          </a:p>
          <a:p>
            <a:pPr lvl="1"/>
            <a:r>
              <a:rPr lang="en-US" altLang="ko-KR" sz="1400" b="0" smtClean="0">
                <a:solidFill>
                  <a:srgbClr val="FF0066"/>
                </a:solidFill>
                <a:latin typeface="굴림체" pitchFamily="49" charset="-127"/>
                <a:ea typeface="굴림체" pitchFamily="49" charset="-127"/>
              </a:rPr>
              <a:t>        ORDER BY BUYER_ID ASC </a:t>
            </a:r>
          </a:p>
          <a:p>
            <a:pPr lvl="1"/>
            <a:r>
              <a:rPr lang="en-US" altLang="ko-KR" sz="1400" b="0" smtClean="0">
                <a:solidFill>
                  <a:srgbClr val="FF0066"/>
                </a:solidFill>
                <a:latin typeface="굴림체" pitchFamily="49" charset="-127"/>
                <a:ea typeface="굴림체" pitchFamily="49" charset="-127"/>
              </a:rPr>
              <a:t>    ) TBL2,</a:t>
            </a:r>
          </a:p>
          <a:p>
            <a:pPr lvl="1"/>
            <a:r>
              <a:rPr lang="en-US" altLang="ko-KR" sz="1400" b="0" smtClean="0">
                <a:solidFill>
                  <a:srgbClr val="FF0066"/>
                </a:solidFill>
                <a:latin typeface="굴림체" pitchFamily="49" charset="-127"/>
                <a:ea typeface="굴림체" pitchFamily="49" charset="-127"/>
              </a:rPr>
              <a:t>(</a:t>
            </a:r>
            <a:endParaRPr lang="ko-KR" altLang="en-US" sz="1400" b="0" smtClean="0">
              <a:solidFill>
                <a:srgbClr val="FF0066"/>
              </a:solidFill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1400" b="0" smtClean="0">
                <a:solidFill>
                  <a:srgbClr val="FF0066"/>
                </a:solidFill>
                <a:latin typeface="굴림체" pitchFamily="49" charset="-127"/>
                <a:ea typeface="굴림체" pitchFamily="49" charset="-127"/>
              </a:rPr>
              <a:t>        SELECT   BUYER_ID</a:t>
            </a:r>
          </a:p>
          <a:p>
            <a:pPr lvl="1"/>
            <a:r>
              <a:rPr lang="en-US" altLang="ko-KR" sz="1400" b="0" smtClean="0">
                <a:solidFill>
                  <a:srgbClr val="FF0066"/>
                </a:solidFill>
                <a:latin typeface="굴림체" pitchFamily="49" charset="-127"/>
                <a:ea typeface="굴림체" pitchFamily="49" charset="-127"/>
              </a:rPr>
              <a:t>             ,   BUYER_NAME</a:t>
            </a:r>
          </a:p>
          <a:p>
            <a:pPr lvl="1"/>
            <a:r>
              <a:rPr lang="en-US" altLang="ko-KR" sz="1400" b="0" smtClean="0">
                <a:solidFill>
                  <a:srgbClr val="FF0066"/>
                </a:solidFill>
                <a:latin typeface="굴림체" pitchFamily="49" charset="-127"/>
                <a:ea typeface="굴림체" pitchFamily="49" charset="-127"/>
              </a:rPr>
              <a:t>             ,   SUM(PROD.PROD_SALE * CART.CART_QTY) AS SALE</a:t>
            </a:r>
          </a:p>
          <a:p>
            <a:pPr lvl="1"/>
            <a:r>
              <a:rPr lang="en-US" altLang="ko-KR" sz="1400" b="0" smtClean="0">
                <a:solidFill>
                  <a:srgbClr val="FF0066"/>
                </a:solidFill>
                <a:latin typeface="굴림체" pitchFamily="49" charset="-127"/>
                <a:ea typeface="굴림체" pitchFamily="49" charset="-127"/>
              </a:rPr>
              <a:t>        FROM     BUYER, CART, PROD</a:t>
            </a:r>
          </a:p>
          <a:p>
            <a:pPr lvl="1"/>
            <a:r>
              <a:rPr lang="en-US" altLang="ko-KR" sz="1400" b="0" smtClean="0">
                <a:solidFill>
                  <a:srgbClr val="FF0066"/>
                </a:solidFill>
                <a:latin typeface="굴림체" pitchFamily="49" charset="-127"/>
                <a:ea typeface="굴림체" pitchFamily="49" charset="-127"/>
              </a:rPr>
              <a:t>        WHERE    BUYER.BUYER_ID = PROD.PROD_BUYER</a:t>
            </a:r>
          </a:p>
          <a:p>
            <a:pPr lvl="1"/>
            <a:r>
              <a:rPr lang="en-US" altLang="ko-KR" sz="1400" b="0" smtClean="0">
                <a:solidFill>
                  <a:srgbClr val="FF0066"/>
                </a:solidFill>
                <a:latin typeface="굴림체" pitchFamily="49" charset="-127"/>
                <a:ea typeface="굴림체" pitchFamily="49" charset="-127"/>
              </a:rPr>
              <a:t>        AND      CART.CART_PROD = PROD.PROD_ID</a:t>
            </a:r>
          </a:p>
          <a:p>
            <a:pPr lvl="1"/>
            <a:r>
              <a:rPr lang="en-US" altLang="ko-KR" sz="1400" b="0" smtClean="0">
                <a:solidFill>
                  <a:srgbClr val="FF0066"/>
                </a:solidFill>
                <a:latin typeface="굴림체" pitchFamily="49" charset="-127"/>
                <a:ea typeface="굴림체" pitchFamily="49" charset="-127"/>
              </a:rPr>
              <a:t>        AND      SUBSTR(CART.CART_NO,0,4)='2005'</a:t>
            </a:r>
          </a:p>
          <a:p>
            <a:pPr lvl="1"/>
            <a:r>
              <a:rPr lang="en-US" altLang="ko-KR" sz="1400" b="0" smtClean="0">
                <a:solidFill>
                  <a:srgbClr val="FF0066"/>
                </a:solidFill>
                <a:latin typeface="굴림체" pitchFamily="49" charset="-127"/>
                <a:ea typeface="굴림체" pitchFamily="49" charset="-127"/>
              </a:rPr>
              <a:t>        GROUP BY BUYER_ID</a:t>
            </a:r>
          </a:p>
          <a:p>
            <a:pPr lvl="1"/>
            <a:r>
              <a:rPr lang="en-US" altLang="ko-KR" sz="1400" b="0" smtClean="0">
                <a:solidFill>
                  <a:srgbClr val="FF0066"/>
                </a:solidFill>
                <a:latin typeface="굴림체" pitchFamily="49" charset="-127"/>
                <a:ea typeface="굴림체" pitchFamily="49" charset="-127"/>
              </a:rPr>
              <a:t>             ,   BUYER_NAME</a:t>
            </a:r>
          </a:p>
          <a:p>
            <a:pPr lvl="1"/>
            <a:r>
              <a:rPr lang="en-US" altLang="ko-KR" sz="1400" b="0" smtClean="0">
                <a:solidFill>
                  <a:srgbClr val="FF0066"/>
                </a:solidFill>
                <a:latin typeface="굴림체" pitchFamily="49" charset="-127"/>
                <a:ea typeface="굴림체" pitchFamily="49" charset="-127"/>
              </a:rPr>
              <a:t>) TBL3</a:t>
            </a:r>
          </a:p>
          <a:p>
            <a:pPr lvl="1"/>
            <a:r>
              <a:rPr lang="en-US" altLang="ko-KR" sz="1400" b="0" smtClean="0">
                <a:solidFill>
                  <a:srgbClr val="FF0066"/>
                </a:solidFill>
                <a:latin typeface="굴림체" pitchFamily="49" charset="-127"/>
                <a:ea typeface="굴림체" pitchFamily="49" charset="-127"/>
              </a:rPr>
              <a:t>WHERE         TBL1.BUYER_ID = TBL2.BUYER_ID(+)</a:t>
            </a:r>
          </a:p>
          <a:p>
            <a:pPr lvl="1"/>
            <a:r>
              <a:rPr lang="en-US" altLang="ko-KR" sz="1400" b="0" smtClean="0">
                <a:solidFill>
                  <a:srgbClr val="FF0066"/>
                </a:solidFill>
                <a:latin typeface="굴림체" pitchFamily="49" charset="-127"/>
                <a:ea typeface="굴림체" pitchFamily="49" charset="-127"/>
              </a:rPr>
              <a:t>AND           TBL2.BUYER_ID = TBL3.BUYER_ID(+)</a:t>
            </a:r>
          </a:p>
          <a:p>
            <a:pPr lvl="1"/>
            <a:r>
              <a:rPr lang="en-US" altLang="ko-KR" sz="1400" b="0" smtClean="0">
                <a:solidFill>
                  <a:srgbClr val="FF0066"/>
                </a:solidFill>
                <a:latin typeface="굴림체" pitchFamily="49" charset="-127"/>
                <a:ea typeface="굴림체" pitchFamily="49" charset="-127"/>
              </a:rPr>
              <a:t>ORDER BY      TBL1.BUYER_NAME;</a:t>
            </a:r>
            <a:endParaRPr lang="en-US" altLang="ko-KR" sz="1400" b="0">
              <a:solidFill>
                <a:srgbClr val="FF0066"/>
              </a:solidFill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288771" name="Rectangle 4"/>
          <p:cNvSpPr>
            <a:spLocks noChangeArrowheads="1"/>
          </p:cNvSpPr>
          <p:nvPr/>
        </p:nvSpPr>
        <p:spPr bwMode="blackWhite">
          <a:xfrm>
            <a:off x="1119188" y="600075"/>
            <a:ext cx="6427787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서브쿼리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(Subquery)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174" name="Rectangle 6"/>
          <p:cNvSpPr>
            <a:spLocks noChangeArrowheads="1"/>
          </p:cNvSpPr>
          <p:nvPr/>
        </p:nvSpPr>
        <p:spPr bwMode="blackWhite">
          <a:xfrm>
            <a:off x="1108075" y="5640388"/>
            <a:ext cx="12091988" cy="4143375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회원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Table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에서 회원주소 지역이 거래처주소 </a:t>
            </a:r>
            <a:r>
              <a:rPr lang="ko-KR" altLang="en-US" sz="2000" smtClean="0">
                <a:latin typeface="HY중고딕" pitchFamily="18" charset="-127"/>
                <a:ea typeface="굴림체" pitchFamily="49" charset="-127"/>
              </a:rPr>
              <a:t>지역 중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하나이면  선택</a:t>
            </a:r>
          </a:p>
          <a:p>
            <a:pPr defTabSz="282575">
              <a:buFont typeface="Wingdings" pitchFamily="2" charset="2"/>
              <a:buNone/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 검색하시오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?  (Alias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는 회원명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지역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)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SELECT MEMBER.MEM_NAME  AS "</a:t>
            </a:r>
            <a:r>
              <a:rPr lang="ko-KR" altLang="en-US" sz="2000" b="0" err="1" smtClean="0">
                <a:latin typeface="굴림체" pitchFamily="49" charset="-127"/>
                <a:ea typeface="굴림체" pitchFamily="49" charset="-127"/>
              </a:rPr>
              <a:t>회원명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 b="0" smtClean="0"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, MEMBER.MEM_ADDR1 AS "</a:t>
            </a:r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지역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 b="0" smtClean="0"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FROM   MEMBER 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WHERE  SUBSTR(MEM_ADDR1, 1, 2)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IN 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(</a:t>
            </a:r>
            <a:endParaRPr lang="ko-KR" altLang="en-US" sz="2000" b="0" smtClean="0"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SELECT DISTINCT SUBSTR(BUYER_ADD1, 1, 2) 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FROM   BUYER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);</a:t>
            </a:r>
            <a:endParaRPr lang="en-US" altLang="ko-KR" sz="2000" b="0"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1031175" name="Rectangle 7"/>
          <p:cNvSpPr>
            <a:spLocks noChangeArrowheads="1"/>
          </p:cNvSpPr>
          <p:nvPr/>
        </p:nvSpPr>
        <p:spPr bwMode="blackWhite">
          <a:xfrm>
            <a:off x="1123950" y="1200150"/>
            <a:ext cx="12091988" cy="4321175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1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 err="1" smtClean="0">
                <a:latin typeface="HY중고딕" pitchFamily="18" charset="-127"/>
                <a:ea typeface="굴림체" pitchFamily="49" charset="-127"/>
              </a:rPr>
              <a:t>다중행</a:t>
            </a:r>
            <a:r>
              <a:rPr lang="ko-KR" altLang="en-US" sz="2000" smtClean="0">
                <a:latin typeface="HY중고딕" pitchFamily="18" charset="-127"/>
                <a:ea typeface="굴림체" pitchFamily="49" charset="-127"/>
              </a:rPr>
              <a:t> 서브쿼리란 </a:t>
            </a:r>
            <a:r>
              <a:rPr lang="en-US" altLang="ko-KR" sz="2000" err="1" smtClean="0">
                <a:latin typeface="HY중고딕" pitchFamily="18" charset="-127"/>
                <a:ea typeface="굴림체" pitchFamily="49" charset="-127"/>
              </a:rPr>
              <a:t>Subquery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의 결과가  여러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Row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로 나오는 것을 말한다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.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Char char="l"/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사용가능 연산자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:  IN, ANY, ALL, EXISTS</a:t>
            </a:r>
            <a:endParaRPr lang="en-US" altLang="ko-KR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10000"/>
              </a:lnSpc>
              <a:buFont typeface="Wingdings" pitchFamily="2" charset="2"/>
              <a:buNone/>
              <a:defRPr/>
            </a:pPr>
            <a:endParaRPr lang="en-US" altLang="ko-KR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10000"/>
              </a:lnSpc>
              <a:buFont typeface="Wingdings" pitchFamily="2" charset="2"/>
              <a:buNone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 SELECT column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명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, column1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명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…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None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    FROM  table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명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None/>
              <a:defRPr/>
            </a:pP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  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WHERE column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명 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IN  ( SELECT column2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명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…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None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                                                FROM  table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명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None/>
              <a:defRPr/>
            </a:pP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                                             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WHERE </a:t>
            </a:r>
            <a:r>
              <a:rPr lang="ko-KR" altLang="en-US" sz="2000" err="1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조건식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 smtClean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);</a:t>
            </a:r>
            <a:endParaRPr lang="en-US" altLang="ko-KR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290820" name="Rectangle 8"/>
          <p:cNvSpPr>
            <a:spLocks noChangeArrowheads="1"/>
          </p:cNvSpPr>
          <p:nvPr/>
        </p:nvSpPr>
        <p:spPr bwMode="blackWhite">
          <a:xfrm>
            <a:off x="1119188" y="600075"/>
            <a:ext cx="6427787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서브쿼리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(Subquery)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22" name="Rectangle 2"/>
          <p:cNvSpPr>
            <a:spLocks noChangeArrowheads="1"/>
          </p:cNvSpPr>
          <p:nvPr/>
        </p:nvSpPr>
        <p:spPr bwMode="blackWhite">
          <a:xfrm>
            <a:off x="1108075" y="4391025"/>
            <a:ext cx="12091988" cy="5954713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직업이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'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공무원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'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인 사람들의 마일리지를 검색하여 최소한 그들 중 </a:t>
            </a:r>
            <a:br>
              <a:rPr lang="ko-KR" altLang="en-US" sz="2000">
                <a:latin typeface="HY중고딕" pitchFamily="18" charset="-127"/>
                <a:ea typeface="굴림체" pitchFamily="49" charset="-127"/>
              </a:rPr>
            </a:b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 어느 </a:t>
            </a:r>
            <a:r>
              <a:rPr lang="ko-KR" altLang="en-US" sz="2000" err="1">
                <a:latin typeface="HY중고딕" pitchFamily="18" charset="-127"/>
                <a:ea typeface="굴림체" pitchFamily="49" charset="-127"/>
              </a:rPr>
              <a:t>한사람보다는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 err="1">
                <a:latin typeface="HY중고딕" pitchFamily="18" charset="-127"/>
                <a:ea typeface="굴림체" pitchFamily="49" charset="-127"/>
              </a:rPr>
              <a:t>마일리지가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큰 사람들을 출력하시오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. </a:t>
            </a:r>
          </a:p>
          <a:p>
            <a:pPr defTabSz="282575">
              <a:buFont typeface="Wingdings" pitchFamily="2" charset="2"/>
              <a:buNone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단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직업이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'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공무원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'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인 사람은 제외하고 검색하시오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? </a:t>
            </a:r>
          </a:p>
          <a:p>
            <a:pPr defTabSz="282575">
              <a:buFont typeface="Wingdings" pitchFamily="2" charset="2"/>
              <a:buNone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(Alias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는 회원명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직업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 err="1">
                <a:latin typeface="HY중고딕" pitchFamily="18" charset="-127"/>
                <a:ea typeface="굴림체" pitchFamily="49" charset="-127"/>
              </a:rPr>
              <a:t>마일리지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)</a:t>
            </a:r>
          </a:p>
          <a:p>
            <a:pPr defTabSz="282575">
              <a:buFont typeface="Wingdings" pitchFamily="2" charset="2"/>
              <a:buNone/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SELECT  MEMBER.MEM_NAME    AS "</a:t>
            </a:r>
            <a:r>
              <a:rPr lang="ko-KR" altLang="en-US" sz="2000" b="0" err="1" smtClean="0">
                <a:latin typeface="굴림체" pitchFamily="49" charset="-127"/>
                <a:ea typeface="굴림체" pitchFamily="49" charset="-127"/>
              </a:rPr>
              <a:t>회원명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 b="0" smtClean="0"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,  MEMBER.MEM_JOB     AS "</a:t>
            </a:r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직업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 b="0" smtClean="0"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,  MEMBER.MEM_MILEAGE AS "</a:t>
            </a:r>
            <a:r>
              <a:rPr lang="ko-KR" altLang="en-US" sz="2000" b="0" err="1" smtClean="0">
                <a:latin typeface="굴림체" pitchFamily="49" charset="-127"/>
                <a:ea typeface="굴림체" pitchFamily="49" charset="-127"/>
              </a:rPr>
              <a:t>마일리지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 b="0" smtClean="0"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FROM    MEMBER 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WHERE   MEMBER.MEM_JOB &lt;&gt; '</a:t>
            </a:r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공무원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'</a:t>
            </a:r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 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AND     MEMBER.MEM_MILEAGE &gt; ANY (SELECT  MEMBER.MEM_MILEAGE 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                             FROM    MEMBER  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                             WHERE   MEMBER.MEM_JOB = '</a:t>
            </a:r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공무원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');</a:t>
            </a:r>
            <a:endParaRPr lang="en-US" altLang="ko-KR" sz="2000" b="0"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1413123" name="Rectangle 3"/>
          <p:cNvSpPr>
            <a:spLocks noChangeArrowheads="1"/>
          </p:cNvSpPr>
          <p:nvPr/>
        </p:nvSpPr>
        <p:spPr bwMode="blackWhite">
          <a:xfrm>
            <a:off x="1123950" y="1312863"/>
            <a:ext cx="12091988" cy="2952750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1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 ANY, ALL 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은 비교 연산자와 조합된다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.( </a:t>
            </a:r>
            <a:r>
              <a:rPr lang="en-US" altLang="ko-KR">
                <a:latin typeface="굴림체" pitchFamily="49" charset="-127"/>
                <a:ea typeface="굴림체" pitchFamily="49" charset="-127"/>
              </a:rPr>
              <a:t>=, &lt;&gt;, &gt;, &gt;=, &lt;, &lt;= )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 ANY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는 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OR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의 개념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어떤 것이라도 맞으면 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TRUE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 ALL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은 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AND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의 개념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모두 만족해야만  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TRUE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 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비교 연산자 다음에 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ANY 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또는 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ALL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을 기술하고 서브쿼리 사용</a:t>
            </a:r>
            <a:endParaRPr lang="ko-KR" altLang="en-US" sz="2000">
              <a:solidFill>
                <a:srgbClr val="800000"/>
              </a:solidFill>
              <a:latin typeface="굴림체" pitchFamily="49" charset="-127"/>
              <a:ea typeface="굴림체" pitchFamily="49" charset="-127"/>
            </a:endParaRPr>
          </a:p>
          <a:p>
            <a:pPr defTabSz="282575">
              <a:lnSpc>
                <a:spcPct val="110000"/>
              </a:lnSpc>
              <a:buFont typeface="Wingdings" pitchFamily="2" charset="2"/>
              <a:buNone/>
              <a:defRPr/>
            </a:pPr>
            <a:r>
              <a:rPr lang="ko-KR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  </a:t>
            </a:r>
          </a:p>
        </p:txBody>
      </p:sp>
      <p:sp>
        <p:nvSpPr>
          <p:cNvPr id="291844" name="Rectangle 4"/>
          <p:cNvSpPr>
            <a:spLocks noChangeArrowheads="1"/>
          </p:cNvSpPr>
          <p:nvPr/>
        </p:nvSpPr>
        <p:spPr bwMode="blackWhite">
          <a:xfrm>
            <a:off x="1119188" y="600075"/>
            <a:ext cx="6427787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서브쿼리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(Subquery)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4146" name="Rectangle 2"/>
          <p:cNvSpPr>
            <a:spLocks noChangeArrowheads="1"/>
          </p:cNvSpPr>
          <p:nvPr/>
        </p:nvSpPr>
        <p:spPr bwMode="blackWhite">
          <a:xfrm>
            <a:off x="1108075" y="1317625"/>
            <a:ext cx="12091988" cy="6238875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직업이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'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공무원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'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인 사람들의 마일리지를 검색하여 최소한 </a:t>
            </a:r>
            <a:br>
              <a:rPr lang="ko-KR" altLang="en-US" sz="2000">
                <a:latin typeface="HY중고딕" pitchFamily="18" charset="-127"/>
                <a:ea typeface="굴림체" pitchFamily="49" charset="-127"/>
              </a:rPr>
            </a:b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 그들 보다는 </a:t>
            </a:r>
            <a:r>
              <a:rPr lang="ko-KR" altLang="en-US" sz="2000" err="1">
                <a:latin typeface="HY중고딕" pitchFamily="18" charset="-127"/>
                <a:ea typeface="굴림체" pitchFamily="49" charset="-127"/>
              </a:rPr>
              <a:t>마일리지가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큰 사람들을 출력하시오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. </a:t>
            </a:r>
          </a:p>
          <a:p>
            <a:pPr defTabSz="282575">
              <a:buFont typeface="Wingdings" pitchFamily="2" charset="2"/>
              <a:buNone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단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직업이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'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공무원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'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인 사람은 제외하고 검색하시오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? </a:t>
            </a:r>
          </a:p>
          <a:p>
            <a:pPr defTabSz="282575">
              <a:buFont typeface="Wingdings" pitchFamily="2" charset="2"/>
              <a:buNone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(Alias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는 회원명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직업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 err="1">
                <a:latin typeface="HY중고딕" pitchFamily="18" charset="-127"/>
                <a:ea typeface="굴림체" pitchFamily="49" charset="-127"/>
              </a:rPr>
              <a:t>마일리지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)</a:t>
            </a:r>
          </a:p>
          <a:p>
            <a:pPr defTabSz="282575">
              <a:buFont typeface="Wingdings" pitchFamily="2" charset="2"/>
              <a:buNone/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SELECT  MEMBER.MEM_NAME    AS "</a:t>
            </a:r>
            <a:r>
              <a:rPr lang="ko-KR" altLang="en-US" sz="2000" b="0" err="1" smtClean="0">
                <a:latin typeface="굴림체" pitchFamily="49" charset="-127"/>
                <a:ea typeface="굴림체" pitchFamily="49" charset="-127"/>
              </a:rPr>
              <a:t>회원명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 b="0" smtClean="0"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,  MEMBER.MEM_JOB     AS "</a:t>
            </a:r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직업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 b="0" smtClean="0"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,  MEMBER.MEM_MILEAGE AS "</a:t>
            </a:r>
            <a:r>
              <a:rPr lang="ko-KR" altLang="en-US" sz="2000" b="0" err="1" smtClean="0">
                <a:latin typeface="굴림체" pitchFamily="49" charset="-127"/>
                <a:ea typeface="굴림체" pitchFamily="49" charset="-127"/>
              </a:rPr>
              <a:t>마일리지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 b="0" smtClean="0"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FROM    MEMBER 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WHERE   MEMBER.MEM_JOB &lt;&gt; '</a:t>
            </a:r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공무원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'</a:t>
            </a:r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 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AND     MEMBER.MEM_MILEAGE &gt; ALL (SELECT  MEMBER.MEM_MILEAGE 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                             FROM    MEMBER  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                             WHERE   MEMBER.MEM_JOB = '</a:t>
            </a:r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공무원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');</a:t>
            </a:r>
            <a:endParaRPr lang="en-US" altLang="ko-KR" sz="2000" b="0"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292867" name="Rectangle 4"/>
          <p:cNvSpPr>
            <a:spLocks noChangeArrowheads="1"/>
          </p:cNvSpPr>
          <p:nvPr/>
        </p:nvSpPr>
        <p:spPr bwMode="blackWhite">
          <a:xfrm>
            <a:off x="1119188" y="600075"/>
            <a:ext cx="6427787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서브쿼리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(Subquery)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831" name="Rectangle 7"/>
          <p:cNvSpPr>
            <a:spLocks noChangeArrowheads="1"/>
          </p:cNvSpPr>
          <p:nvPr/>
        </p:nvSpPr>
        <p:spPr bwMode="blackWhite">
          <a:xfrm>
            <a:off x="1119188" y="1282700"/>
            <a:ext cx="12091987" cy="1962150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1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여러 테이블의 내용을  한 테이블처럼 조회하는 기능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None/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UNION / UNION ALL / INTERSECT / MINUS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None/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중요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: Select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문의 </a:t>
            </a:r>
            <a:r>
              <a:rPr lang="ko-KR" altLang="en-US" sz="2000" err="1">
                <a:latin typeface="HY중고딕" pitchFamily="18" charset="-127"/>
                <a:ea typeface="굴림체" pitchFamily="49" charset="-127"/>
              </a:rPr>
              <a:t>컬럼들의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DATA TYPE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과 컬럼수는 동일</a:t>
            </a:r>
          </a:p>
        </p:txBody>
      </p:sp>
      <p:sp>
        <p:nvSpPr>
          <p:cNvPr id="293891" name="Rectangle 8">
            <a:hlinkClick r:id="rId2" action="ppaction://hlinksldjump"/>
          </p:cNvPr>
          <p:cNvSpPr>
            <a:spLocks noChangeArrowheads="1"/>
          </p:cNvSpPr>
          <p:nvPr/>
        </p:nvSpPr>
        <p:spPr bwMode="blackWhite">
          <a:xfrm>
            <a:off x="1179513" y="3473450"/>
            <a:ext cx="3200400" cy="2589213"/>
          </a:xfrm>
          <a:prstGeom prst="rect">
            <a:avLst/>
          </a:prstGeom>
          <a:solidFill>
            <a:srgbClr val="E2ECF4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eaLnBrk="0" latinLnBrk="0" hangingPunct="0">
              <a:spcBef>
                <a:spcPct val="20000"/>
              </a:spcBef>
            </a:pP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   A    B</a:t>
            </a:r>
            <a:endParaRPr lang="en-US" altLang="ko-KR" sz="3200">
              <a:latin typeface="HY중고딕" pitchFamily="18" charset="-127"/>
              <a:ea typeface="굴림체" pitchFamily="49" charset="-127"/>
            </a:endParaRPr>
          </a:p>
          <a:p>
            <a:pPr eaLnBrk="0" latinLnBrk="0" hangingPunct="0">
              <a:spcBef>
                <a:spcPct val="20000"/>
              </a:spcBef>
            </a:pPr>
            <a:endParaRPr lang="en-US" altLang="ko-KR" sz="3200">
              <a:latin typeface="HY중고딕" pitchFamily="18" charset="-127"/>
              <a:ea typeface="굴림체" pitchFamily="49" charset="-127"/>
            </a:endParaRPr>
          </a:p>
          <a:p>
            <a:pPr eaLnBrk="0" latinLnBrk="0" hangingPunct="0">
              <a:spcBef>
                <a:spcPct val="20000"/>
              </a:spcBef>
            </a:pPr>
            <a:endParaRPr lang="en-US" altLang="ko-KR" sz="3200"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293892" name="Oval 9"/>
          <p:cNvSpPr>
            <a:spLocks noChangeArrowheads="1"/>
          </p:cNvSpPr>
          <p:nvPr/>
        </p:nvSpPr>
        <p:spPr bwMode="auto">
          <a:xfrm>
            <a:off x="1658938" y="4540250"/>
            <a:ext cx="1281112" cy="1317625"/>
          </a:xfrm>
          <a:prstGeom prst="ellipse">
            <a:avLst/>
          </a:prstGeom>
          <a:solidFill>
            <a:srgbClr val="E2ECF4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en-US">
              <a:latin typeface="HY중고딕" pitchFamily="18" charset="-127"/>
            </a:endParaRPr>
          </a:p>
        </p:txBody>
      </p:sp>
      <p:sp>
        <p:nvSpPr>
          <p:cNvPr id="293893" name="Oval 10"/>
          <p:cNvSpPr>
            <a:spLocks noChangeArrowheads="1"/>
          </p:cNvSpPr>
          <p:nvPr/>
        </p:nvSpPr>
        <p:spPr bwMode="auto">
          <a:xfrm>
            <a:off x="2460625" y="4540250"/>
            <a:ext cx="1281113" cy="1317625"/>
          </a:xfrm>
          <a:prstGeom prst="ellipse">
            <a:avLst/>
          </a:prstGeom>
          <a:solidFill>
            <a:srgbClr val="E2ECF4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en-US">
              <a:latin typeface="HY중고딕" pitchFamily="18" charset="-127"/>
            </a:endParaRPr>
          </a:p>
        </p:txBody>
      </p:sp>
      <p:sp>
        <p:nvSpPr>
          <p:cNvPr id="293894" name="Rectangle 11">
            <a:hlinkClick r:id="rId2" action="ppaction://hlinksldjump"/>
          </p:cNvPr>
          <p:cNvSpPr>
            <a:spLocks noChangeArrowheads="1"/>
          </p:cNvSpPr>
          <p:nvPr/>
        </p:nvSpPr>
        <p:spPr bwMode="blackWhite">
          <a:xfrm>
            <a:off x="4449763" y="3473450"/>
            <a:ext cx="4189412" cy="6600825"/>
          </a:xfrm>
          <a:prstGeom prst="rect">
            <a:avLst/>
          </a:prstGeom>
          <a:solidFill>
            <a:srgbClr val="E2ECF4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eaLnBrk="0" latinLnBrk="0" hangingPunct="0">
              <a:lnSpc>
                <a:spcPct val="150000"/>
              </a:lnSpc>
              <a:spcBef>
                <a:spcPct val="20000"/>
              </a:spcBef>
            </a:pPr>
            <a:r>
              <a:rPr lang="en-US" altLang="ko-KR">
                <a:latin typeface="HY중고딕" pitchFamily="18" charset="-127"/>
                <a:ea typeface="굴림체" pitchFamily="49" charset="-127"/>
              </a:rPr>
              <a:t> A  Union  B</a:t>
            </a:r>
            <a:endParaRPr lang="en-US" altLang="ko-KR" sz="1400">
              <a:latin typeface="HY중고딕" pitchFamily="18" charset="-127"/>
              <a:ea typeface="굴림체" pitchFamily="49" charset="-127"/>
            </a:endParaRPr>
          </a:p>
          <a:p>
            <a:pPr eaLnBrk="0" latinLnBrk="0" hangingPunct="0">
              <a:lnSpc>
                <a:spcPct val="90000"/>
              </a:lnSpc>
              <a:spcBef>
                <a:spcPct val="20000"/>
              </a:spcBef>
            </a:pPr>
            <a:r>
              <a:rPr lang="en-US" altLang="ko-KR" sz="1400">
                <a:latin typeface="HY중고딕" pitchFamily="18" charset="-127"/>
                <a:ea typeface="굴림체" pitchFamily="49" charset="-127"/>
              </a:rPr>
              <a:t>   (</a:t>
            </a:r>
            <a:r>
              <a:rPr lang="ko-KR" altLang="en-US" sz="1400">
                <a:latin typeface="HY중고딕" pitchFamily="18" charset="-127"/>
                <a:ea typeface="굴림체" pitchFamily="49" charset="-127"/>
              </a:rPr>
              <a:t>모든 자료조회지만</a:t>
            </a:r>
          </a:p>
          <a:p>
            <a:pPr eaLnBrk="0" latinLnBrk="0" hangingPunct="0">
              <a:lnSpc>
                <a:spcPct val="90000"/>
              </a:lnSpc>
              <a:spcBef>
                <a:spcPct val="20000"/>
              </a:spcBef>
            </a:pPr>
            <a:r>
              <a:rPr lang="ko-KR" altLang="en-US" sz="1400">
                <a:latin typeface="HY중고딕" pitchFamily="18" charset="-127"/>
                <a:ea typeface="굴림체" pitchFamily="49" charset="-127"/>
              </a:rPr>
              <a:t>    중복자료는 한번만</a:t>
            </a:r>
            <a:r>
              <a:rPr lang="en-US" altLang="ko-KR" sz="1400">
                <a:latin typeface="HY중고딕" pitchFamily="18" charset="-127"/>
                <a:ea typeface="굴림체" pitchFamily="49" charset="-127"/>
              </a:rPr>
              <a:t>)</a:t>
            </a:r>
          </a:p>
          <a:p>
            <a:pPr eaLnBrk="0" latinLnBrk="0" hangingPunct="0">
              <a:lnSpc>
                <a:spcPct val="90000"/>
              </a:lnSpc>
              <a:spcBef>
                <a:spcPct val="20000"/>
              </a:spcBef>
            </a:pPr>
            <a:endParaRPr lang="en-US" altLang="ko-KR" sz="1400">
              <a:latin typeface="HY중고딕" pitchFamily="18" charset="-127"/>
              <a:ea typeface="굴림체" pitchFamily="49" charset="-127"/>
            </a:endParaRPr>
          </a:p>
          <a:p>
            <a:pPr eaLnBrk="0" latinLnBrk="0" hangingPunct="0">
              <a:lnSpc>
                <a:spcPct val="90000"/>
              </a:lnSpc>
              <a:spcBef>
                <a:spcPct val="20000"/>
              </a:spcBef>
            </a:pPr>
            <a:r>
              <a:rPr lang="en-US" altLang="ko-KR">
                <a:latin typeface="HY중고딕" pitchFamily="18" charset="-127"/>
                <a:ea typeface="굴림체" pitchFamily="49" charset="-127"/>
              </a:rPr>
              <a:t> A  Union All  B</a:t>
            </a:r>
            <a:endParaRPr lang="en-US" altLang="ko-KR" sz="1600">
              <a:latin typeface="HY중고딕" pitchFamily="18" charset="-127"/>
              <a:ea typeface="굴림체" pitchFamily="49" charset="-127"/>
            </a:endParaRPr>
          </a:p>
          <a:p>
            <a:pPr eaLnBrk="0" latinLnBrk="0" hangingPunct="0">
              <a:lnSpc>
                <a:spcPct val="90000"/>
              </a:lnSpc>
              <a:spcBef>
                <a:spcPct val="20000"/>
              </a:spcBef>
            </a:pPr>
            <a:r>
              <a:rPr lang="en-US" altLang="ko-KR" sz="1400">
                <a:latin typeface="HY중고딕" pitchFamily="18" charset="-127"/>
                <a:ea typeface="굴림체" pitchFamily="49" charset="-127"/>
              </a:rPr>
              <a:t>     (</a:t>
            </a:r>
            <a:r>
              <a:rPr lang="ko-KR" altLang="en-US" sz="1400">
                <a:latin typeface="HY중고딕" pitchFamily="18" charset="-127"/>
                <a:ea typeface="굴림체" pitchFamily="49" charset="-127"/>
              </a:rPr>
              <a:t>모든 자료 조회</a:t>
            </a:r>
            <a:r>
              <a:rPr lang="en-US" altLang="ko-KR" sz="1400">
                <a:latin typeface="HY중고딕" pitchFamily="18" charset="-127"/>
                <a:ea typeface="굴림체" pitchFamily="49" charset="-127"/>
              </a:rPr>
              <a:t>)</a:t>
            </a:r>
          </a:p>
          <a:p>
            <a:pPr eaLnBrk="0" latinLnBrk="0" hangingPunct="0">
              <a:lnSpc>
                <a:spcPct val="90000"/>
              </a:lnSpc>
              <a:spcBef>
                <a:spcPct val="20000"/>
              </a:spcBef>
            </a:pPr>
            <a:endParaRPr lang="en-US" altLang="ko-KR" sz="1400">
              <a:latin typeface="HY중고딕" pitchFamily="18" charset="-127"/>
              <a:ea typeface="굴림체" pitchFamily="49" charset="-127"/>
            </a:endParaRPr>
          </a:p>
          <a:p>
            <a:pPr eaLnBrk="0" latinLnBrk="0" hangingPunct="0">
              <a:lnSpc>
                <a:spcPct val="90000"/>
              </a:lnSpc>
              <a:spcBef>
                <a:spcPct val="20000"/>
              </a:spcBef>
            </a:pPr>
            <a:r>
              <a:rPr lang="en-US" altLang="ko-KR">
                <a:latin typeface="HY중고딕" pitchFamily="18" charset="-127"/>
                <a:ea typeface="굴림체" pitchFamily="49" charset="-127"/>
              </a:rPr>
              <a:t> A  Intersect  B</a:t>
            </a:r>
          </a:p>
          <a:p>
            <a:pPr eaLnBrk="0" latinLnBrk="0" hangingPunct="0">
              <a:lnSpc>
                <a:spcPct val="90000"/>
              </a:lnSpc>
              <a:spcBef>
                <a:spcPct val="20000"/>
              </a:spcBef>
            </a:pPr>
            <a:r>
              <a:rPr lang="en-US" altLang="ko-KR" sz="1400">
                <a:latin typeface="HY중고딕" pitchFamily="18" charset="-127"/>
                <a:ea typeface="굴림체" pitchFamily="49" charset="-127"/>
              </a:rPr>
              <a:t>  (</a:t>
            </a:r>
            <a:r>
              <a:rPr lang="ko-KR" altLang="en-US" sz="1400">
                <a:latin typeface="HY중고딕" pitchFamily="18" charset="-127"/>
                <a:ea typeface="굴림체" pitchFamily="49" charset="-127"/>
              </a:rPr>
              <a:t>동일한 자료만 조회</a:t>
            </a:r>
            <a:r>
              <a:rPr lang="en-US" altLang="ko-KR" sz="1400">
                <a:latin typeface="HY중고딕" pitchFamily="18" charset="-127"/>
                <a:ea typeface="굴림체" pitchFamily="49" charset="-127"/>
              </a:rPr>
              <a:t>)</a:t>
            </a:r>
          </a:p>
          <a:p>
            <a:pPr eaLnBrk="0" latinLnBrk="0" hangingPunct="0">
              <a:lnSpc>
                <a:spcPct val="90000"/>
              </a:lnSpc>
              <a:spcBef>
                <a:spcPct val="20000"/>
              </a:spcBef>
            </a:pPr>
            <a:endParaRPr lang="en-US" altLang="ko-KR" sz="1400">
              <a:latin typeface="HY중고딕" pitchFamily="18" charset="-127"/>
              <a:ea typeface="굴림체" pitchFamily="49" charset="-127"/>
            </a:endParaRPr>
          </a:p>
          <a:p>
            <a:pPr eaLnBrk="0" latinLnBrk="0" hangingPunct="0">
              <a:lnSpc>
                <a:spcPct val="90000"/>
              </a:lnSpc>
              <a:spcBef>
                <a:spcPct val="20000"/>
              </a:spcBef>
            </a:pPr>
            <a:endParaRPr lang="en-US" altLang="ko-KR">
              <a:latin typeface="HY중고딕" pitchFamily="18" charset="-127"/>
              <a:ea typeface="굴림체" pitchFamily="49" charset="-127"/>
            </a:endParaRPr>
          </a:p>
          <a:p>
            <a:pPr eaLnBrk="0" latinLnBrk="0" hangingPunct="0">
              <a:lnSpc>
                <a:spcPct val="90000"/>
              </a:lnSpc>
              <a:spcBef>
                <a:spcPct val="20000"/>
              </a:spcBef>
            </a:pPr>
            <a:r>
              <a:rPr lang="en-US" altLang="ko-KR">
                <a:latin typeface="HY중고딕" pitchFamily="18" charset="-127"/>
                <a:ea typeface="굴림체" pitchFamily="49" charset="-127"/>
              </a:rPr>
              <a:t> A  Minus  B</a:t>
            </a:r>
          </a:p>
          <a:p>
            <a:pPr eaLnBrk="0" latinLnBrk="0" hangingPunct="0">
              <a:lnSpc>
                <a:spcPct val="90000"/>
              </a:lnSpc>
              <a:spcBef>
                <a:spcPct val="20000"/>
              </a:spcBef>
            </a:pPr>
            <a:r>
              <a:rPr lang="en-US" altLang="ko-KR" sz="1400">
                <a:latin typeface="HY중고딕" pitchFamily="18" charset="-127"/>
                <a:ea typeface="굴림체" pitchFamily="49" charset="-127"/>
              </a:rPr>
              <a:t>   (</a:t>
            </a:r>
            <a:r>
              <a:rPr lang="ko-KR" altLang="en-US" sz="1400">
                <a:latin typeface="HY중고딕" pitchFamily="18" charset="-127"/>
                <a:ea typeface="굴림체" pitchFamily="49" charset="-127"/>
              </a:rPr>
              <a:t>동일자료를 제외한</a:t>
            </a:r>
          </a:p>
          <a:p>
            <a:pPr eaLnBrk="0" latinLnBrk="0" hangingPunct="0">
              <a:lnSpc>
                <a:spcPct val="90000"/>
              </a:lnSpc>
              <a:spcBef>
                <a:spcPct val="20000"/>
              </a:spcBef>
            </a:pPr>
            <a:r>
              <a:rPr lang="ko-KR" altLang="en-US" sz="1400">
                <a:latin typeface="HY중고딕" pitchFamily="18" charset="-127"/>
                <a:ea typeface="굴림체" pitchFamily="49" charset="-127"/>
              </a:rPr>
              <a:t>    자료 조회</a:t>
            </a:r>
            <a:r>
              <a:rPr lang="en-US" altLang="ko-KR" sz="1400">
                <a:latin typeface="HY중고딕" pitchFamily="18" charset="-127"/>
                <a:ea typeface="굴림체" pitchFamily="49" charset="-127"/>
              </a:rPr>
              <a:t>)</a:t>
            </a:r>
          </a:p>
        </p:txBody>
      </p:sp>
      <p:sp>
        <p:nvSpPr>
          <p:cNvPr id="293895" name="Rectangle 12">
            <a:hlinkClick r:id="rId2" action="ppaction://hlinksldjump"/>
          </p:cNvPr>
          <p:cNvSpPr>
            <a:spLocks noChangeArrowheads="1"/>
          </p:cNvSpPr>
          <p:nvPr/>
        </p:nvSpPr>
        <p:spPr bwMode="blackWhite">
          <a:xfrm>
            <a:off x="8610600" y="3473450"/>
            <a:ext cx="4672013" cy="6600825"/>
          </a:xfrm>
          <a:prstGeom prst="rect">
            <a:avLst/>
          </a:prstGeom>
          <a:solidFill>
            <a:srgbClr val="E2ECF4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eaLnBrk="0" latinLnBrk="0" hangingPunct="0">
              <a:spcBef>
                <a:spcPct val="20000"/>
              </a:spcBef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</a:p>
        </p:txBody>
      </p:sp>
      <p:sp>
        <p:nvSpPr>
          <p:cNvPr id="293896" name="Oval 13"/>
          <p:cNvSpPr>
            <a:spLocks noChangeArrowheads="1"/>
          </p:cNvSpPr>
          <p:nvPr/>
        </p:nvSpPr>
        <p:spPr bwMode="auto">
          <a:xfrm>
            <a:off x="9510713" y="4073525"/>
            <a:ext cx="960437" cy="1079500"/>
          </a:xfrm>
          <a:prstGeom prst="ellipse">
            <a:avLst/>
          </a:prstGeom>
          <a:solidFill>
            <a:schemeClr val="bg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en-US">
              <a:latin typeface="HY중고딕" pitchFamily="18" charset="-127"/>
            </a:endParaRPr>
          </a:p>
        </p:txBody>
      </p:sp>
      <p:sp>
        <p:nvSpPr>
          <p:cNvPr id="293897" name="Oval 14"/>
          <p:cNvSpPr>
            <a:spLocks noChangeArrowheads="1"/>
          </p:cNvSpPr>
          <p:nvPr/>
        </p:nvSpPr>
        <p:spPr bwMode="auto">
          <a:xfrm>
            <a:off x="8931275" y="4073525"/>
            <a:ext cx="960438" cy="1079500"/>
          </a:xfrm>
          <a:prstGeom prst="ellipse">
            <a:avLst/>
          </a:prstGeom>
          <a:solidFill>
            <a:schemeClr val="bg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en-US">
              <a:latin typeface="HY중고딕" pitchFamily="18" charset="-127"/>
            </a:endParaRPr>
          </a:p>
        </p:txBody>
      </p:sp>
      <p:sp>
        <p:nvSpPr>
          <p:cNvPr id="293898" name="Oval 15"/>
          <p:cNvSpPr>
            <a:spLocks noChangeArrowheads="1"/>
          </p:cNvSpPr>
          <p:nvPr/>
        </p:nvSpPr>
        <p:spPr bwMode="auto">
          <a:xfrm>
            <a:off x="8931275" y="5632450"/>
            <a:ext cx="960438" cy="1081088"/>
          </a:xfrm>
          <a:prstGeom prst="ellipse">
            <a:avLst/>
          </a:prstGeom>
          <a:solidFill>
            <a:schemeClr val="bg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en-US">
              <a:latin typeface="HY중고딕" pitchFamily="18" charset="-127"/>
            </a:endParaRPr>
          </a:p>
        </p:txBody>
      </p:sp>
      <p:sp>
        <p:nvSpPr>
          <p:cNvPr id="293899" name="Oval 16"/>
          <p:cNvSpPr>
            <a:spLocks noChangeArrowheads="1"/>
          </p:cNvSpPr>
          <p:nvPr/>
        </p:nvSpPr>
        <p:spPr bwMode="auto">
          <a:xfrm>
            <a:off x="9510713" y="5632450"/>
            <a:ext cx="960437" cy="1081088"/>
          </a:xfrm>
          <a:prstGeom prst="ellipse">
            <a:avLst/>
          </a:prstGeom>
          <a:solidFill>
            <a:schemeClr val="bg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en-US">
              <a:latin typeface="HY중고딕" pitchFamily="18" charset="-127"/>
            </a:endParaRPr>
          </a:p>
        </p:txBody>
      </p:sp>
      <p:sp>
        <p:nvSpPr>
          <p:cNvPr id="293900" name="Oval 17"/>
          <p:cNvSpPr>
            <a:spLocks noChangeArrowheads="1"/>
          </p:cNvSpPr>
          <p:nvPr/>
        </p:nvSpPr>
        <p:spPr bwMode="auto">
          <a:xfrm>
            <a:off x="8931275" y="6953250"/>
            <a:ext cx="960438" cy="1079500"/>
          </a:xfrm>
          <a:prstGeom prst="ellipse">
            <a:avLst/>
          </a:prstGeom>
          <a:solidFill>
            <a:srgbClr val="E2ECF4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en-US">
              <a:latin typeface="HY중고딕" pitchFamily="18" charset="-127"/>
            </a:endParaRPr>
          </a:p>
        </p:txBody>
      </p:sp>
      <p:sp>
        <p:nvSpPr>
          <p:cNvPr id="293901" name="Oval 18"/>
          <p:cNvSpPr>
            <a:spLocks noChangeArrowheads="1"/>
          </p:cNvSpPr>
          <p:nvPr/>
        </p:nvSpPr>
        <p:spPr bwMode="auto">
          <a:xfrm>
            <a:off x="9510713" y="6953250"/>
            <a:ext cx="960437" cy="1079500"/>
          </a:xfrm>
          <a:prstGeom prst="ellipse">
            <a:avLst/>
          </a:prstGeom>
          <a:solidFill>
            <a:srgbClr val="E2ECF4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en-US">
              <a:latin typeface="HY중고딕" pitchFamily="18" charset="-127"/>
            </a:endParaRPr>
          </a:p>
        </p:txBody>
      </p:sp>
      <p:sp>
        <p:nvSpPr>
          <p:cNvPr id="293902" name="Oval 21"/>
          <p:cNvSpPr>
            <a:spLocks noChangeArrowheads="1"/>
          </p:cNvSpPr>
          <p:nvPr/>
        </p:nvSpPr>
        <p:spPr bwMode="auto">
          <a:xfrm>
            <a:off x="12611100" y="5632450"/>
            <a:ext cx="360363" cy="1081088"/>
          </a:xfrm>
          <a:prstGeom prst="ellipse">
            <a:avLst/>
          </a:prstGeom>
          <a:solidFill>
            <a:schemeClr val="bg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en-US">
              <a:latin typeface="HY중고딕" pitchFamily="18" charset="-127"/>
            </a:endParaRPr>
          </a:p>
        </p:txBody>
      </p:sp>
      <p:sp>
        <p:nvSpPr>
          <p:cNvPr id="293903" name="Oval 20"/>
          <p:cNvSpPr>
            <a:spLocks noChangeArrowheads="1"/>
          </p:cNvSpPr>
          <p:nvPr/>
        </p:nvSpPr>
        <p:spPr bwMode="auto">
          <a:xfrm>
            <a:off x="8931275" y="8632825"/>
            <a:ext cx="960438" cy="1081088"/>
          </a:xfrm>
          <a:prstGeom prst="ellipse">
            <a:avLst/>
          </a:prstGeom>
          <a:solidFill>
            <a:schemeClr val="bg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en-US">
              <a:latin typeface="HY중고딕" pitchFamily="18" charset="-127"/>
            </a:endParaRPr>
          </a:p>
        </p:txBody>
      </p:sp>
      <p:sp>
        <p:nvSpPr>
          <p:cNvPr id="293904" name="Line 22"/>
          <p:cNvSpPr>
            <a:spLocks noChangeShapeType="1"/>
          </p:cNvSpPr>
          <p:nvPr/>
        </p:nvSpPr>
        <p:spPr bwMode="auto">
          <a:xfrm>
            <a:off x="11331575" y="6173788"/>
            <a:ext cx="600075" cy="15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93905" name="Line 23"/>
          <p:cNvSpPr>
            <a:spLocks noChangeShapeType="1"/>
          </p:cNvSpPr>
          <p:nvPr/>
        </p:nvSpPr>
        <p:spPr bwMode="auto">
          <a:xfrm>
            <a:off x="11650663" y="5956300"/>
            <a:ext cx="4762" cy="431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93906" name="Oval 24"/>
          <p:cNvSpPr>
            <a:spLocks noChangeArrowheads="1"/>
          </p:cNvSpPr>
          <p:nvPr/>
        </p:nvSpPr>
        <p:spPr bwMode="auto">
          <a:xfrm>
            <a:off x="9510713" y="7056438"/>
            <a:ext cx="360362" cy="862012"/>
          </a:xfrm>
          <a:prstGeom prst="ellipse">
            <a:avLst/>
          </a:prstGeom>
          <a:solidFill>
            <a:schemeClr val="bg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en-US">
              <a:latin typeface="HY중고딕" pitchFamily="18" charset="-127"/>
            </a:endParaRPr>
          </a:p>
        </p:txBody>
      </p:sp>
      <p:sp>
        <p:nvSpPr>
          <p:cNvPr id="293907" name="Rectangle 25">
            <a:hlinkClick r:id="rId2" action="ppaction://hlinksldjump"/>
          </p:cNvPr>
          <p:cNvSpPr>
            <a:spLocks noChangeArrowheads="1"/>
          </p:cNvSpPr>
          <p:nvPr/>
        </p:nvSpPr>
        <p:spPr bwMode="blackWhite">
          <a:xfrm>
            <a:off x="1179513" y="6061075"/>
            <a:ext cx="3200400" cy="4013200"/>
          </a:xfrm>
          <a:prstGeom prst="rect">
            <a:avLst/>
          </a:prstGeom>
          <a:solidFill>
            <a:srgbClr val="E2ECF4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eaLnBrk="0" latinLnBrk="0" hangingPunct="0">
              <a:spcBef>
                <a:spcPct val="20000"/>
              </a:spcBef>
            </a:pPr>
            <a:r>
              <a:rPr lang="en-US" altLang="ko-KR" sz="1600">
                <a:latin typeface="HY중고딕" pitchFamily="18" charset="-127"/>
                <a:ea typeface="굴림체" pitchFamily="49" charset="-127"/>
              </a:rPr>
              <a:t>1) </a:t>
            </a:r>
            <a:r>
              <a:rPr lang="ko-KR" altLang="en-US" sz="1600">
                <a:latin typeface="HY중고딕" pitchFamily="18" charset="-127"/>
                <a:ea typeface="굴림체" pitchFamily="49" charset="-127"/>
              </a:rPr>
              <a:t>일반</a:t>
            </a:r>
          </a:p>
          <a:p>
            <a:pPr eaLnBrk="0" latinLnBrk="0" hangingPunct="0">
              <a:spcBef>
                <a:spcPct val="20000"/>
              </a:spcBef>
            </a:pPr>
            <a:r>
              <a:rPr lang="en-US" altLang="ko-KR" sz="1600">
                <a:latin typeface="HY중고딕" pitchFamily="18" charset="-127"/>
                <a:ea typeface="굴림체" pitchFamily="49" charset="-127"/>
              </a:rPr>
              <a:t>2) UNION</a:t>
            </a:r>
          </a:p>
          <a:p>
            <a:pPr eaLnBrk="0" latinLnBrk="0" hangingPunct="0">
              <a:spcBef>
                <a:spcPct val="20000"/>
              </a:spcBef>
            </a:pPr>
            <a:r>
              <a:rPr lang="en-US" altLang="ko-KR" sz="1600">
                <a:latin typeface="HY중고딕" pitchFamily="18" charset="-127"/>
                <a:ea typeface="굴림체" pitchFamily="49" charset="-127"/>
              </a:rPr>
              <a:t>3) UNION ALL</a:t>
            </a:r>
          </a:p>
          <a:p>
            <a:pPr eaLnBrk="0" latinLnBrk="0" hangingPunct="0">
              <a:spcBef>
                <a:spcPct val="20000"/>
              </a:spcBef>
            </a:pPr>
            <a:r>
              <a:rPr lang="en-US" altLang="ko-KR" sz="1600">
                <a:latin typeface="HY중고딕" pitchFamily="18" charset="-127"/>
              </a:rPr>
              <a:t>4) INTERCEPT</a:t>
            </a:r>
          </a:p>
          <a:p>
            <a:pPr eaLnBrk="0" latinLnBrk="0" hangingPunct="0">
              <a:spcBef>
                <a:spcPct val="20000"/>
              </a:spcBef>
            </a:pPr>
            <a:r>
              <a:rPr lang="en-US" altLang="ko-KR" sz="1600">
                <a:latin typeface="HY중고딕" pitchFamily="18" charset="-127"/>
              </a:rPr>
              <a:t>5) MINUS</a:t>
            </a:r>
            <a:endParaRPr lang="en-US" altLang="ko-KR" sz="1600">
              <a:latin typeface="HY중고딕" pitchFamily="18" charset="-127"/>
              <a:ea typeface="굴림체" pitchFamily="49" charset="-127"/>
            </a:endParaRPr>
          </a:p>
          <a:p>
            <a:pPr eaLnBrk="0" latinLnBrk="0" hangingPunct="0">
              <a:spcBef>
                <a:spcPct val="20000"/>
              </a:spcBef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eaLnBrk="0" latinLnBrk="0" hangingPunct="0">
              <a:spcBef>
                <a:spcPct val="20000"/>
              </a:spcBef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eaLnBrk="0" latinLnBrk="0" hangingPunct="0">
              <a:spcBef>
                <a:spcPct val="20000"/>
              </a:spcBef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293908" name="Oval 19"/>
          <p:cNvSpPr>
            <a:spLocks noChangeArrowheads="1"/>
          </p:cNvSpPr>
          <p:nvPr/>
        </p:nvSpPr>
        <p:spPr bwMode="auto">
          <a:xfrm>
            <a:off x="9510713" y="8632825"/>
            <a:ext cx="960437" cy="1081088"/>
          </a:xfrm>
          <a:prstGeom prst="ellipse">
            <a:avLst/>
          </a:prstGeom>
          <a:solidFill>
            <a:srgbClr val="E2ECF4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en-US">
              <a:latin typeface="HY중고딕" pitchFamily="18" charset="-127"/>
            </a:endParaRPr>
          </a:p>
        </p:txBody>
      </p:sp>
      <p:sp>
        <p:nvSpPr>
          <p:cNvPr id="293909" name="Oval 34"/>
          <p:cNvSpPr>
            <a:spLocks noChangeArrowheads="1"/>
          </p:cNvSpPr>
          <p:nvPr/>
        </p:nvSpPr>
        <p:spPr bwMode="auto">
          <a:xfrm>
            <a:off x="9526588" y="8731250"/>
            <a:ext cx="360362" cy="862013"/>
          </a:xfrm>
          <a:prstGeom prst="ellipse">
            <a:avLst/>
          </a:prstGeom>
          <a:solidFill>
            <a:srgbClr val="E2ECF4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en-US">
              <a:latin typeface="HY중고딕" pitchFamily="18" charset="-127"/>
            </a:endParaRPr>
          </a:p>
        </p:txBody>
      </p:sp>
      <p:sp>
        <p:nvSpPr>
          <p:cNvPr id="293910" name="Rectangle 35"/>
          <p:cNvSpPr>
            <a:spLocks noChangeArrowheads="1"/>
          </p:cNvSpPr>
          <p:nvPr/>
        </p:nvSpPr>
        <p:spPr bwMode="blackWhite">
          <a:xfrm>
            <a:off x="1119188" y="600075"/>
            <a:ext cx="6427787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SET (</a:t>
            </a: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집합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)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214" name="Rectangle 22"/>
          <p:cNvSpPr>
            <a:spLocks noChangeArrowheads="1"/>
          </p:cNvSpPr>
          <p:nvPr/>
        </p:nvSpPr>
        <p:spPr bwMode="blackWhite">
          <a:xfrm>
            <a:off x="1117600" y="1320800"/>
            <a:ext cx="12090400" cy="9001125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1.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일반적인 조회</a:t>
            </a:r>
          </a:p>
          <a:p>
            <a:pPr defTabSz="282575">
              <a:lnSpc>
                <a:spcPct val="60000"/>
              </a:lnSpc>
              <a:defRPr/>
            </a:pPr>
            <a:endParaRPr lang="ko-KR" altLang="en-US" sz="2000">
              <a:latin typeface="HY중고딕" pitchFamily="18" charset="-127"/>
              <a:ea typeface="굴림체" pitchFamily="49" charset="-127"/>
            </a:endParaRP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SELECT   MEMBER.MEM_NAME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,   MEMBER.MEM_JOB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,   MEMBER.MEM_MILEAGE 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FROM     MEMBER 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WHERE    MEMBER.MEM_MILEAGE &gt; 4000;</a:t>
            </a:r>
          </a:p>
          <a:p>
            <a:pPr lvl="1"/>
            <a:endParaRPr lang="ko-KR" altLang="en-US" sz="2000" b="0" smtClean="0"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SELECT   MEM_NAME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,   MEM_JOB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,   MEM_MILEAGE 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FROM     MEMBER 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WHERE    MEM_JOB = '</a:t>
            </a:r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자영업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';</a:t>
            </a:r>
            <a:endParaRPr lang="en-US" altLang="ko-KR" sz="2000" b="0">
              <a:latin typeface="굴림체" pitchFamily="49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2. UNION</a:t>
            </a:r>
          </a:p>
          <a:p>
            <a:pPr defTabSz="282575">
              <a:lnSpc>
                <a:spcPct val="60000"/>
              </a:lnSpc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SELECT   MEMBER.MEM_NAME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,   MEMBER.MEM_JOB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,   MEMBER.MEM_MILEAGE 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FROM     MEMBER 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WHERE    MEMBER.MEM_MILEAGE &gt; 4000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UNION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SELECT   MEM_NAME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,   MEM_JOB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,   MEM_MILEAGE 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FROM     MEMBER 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WHERE    MEM_JOB = '</a:t>
            </a:r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자영업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';</a:t>
            </a:r>
            <a:endParaRPr lang="ko-KR" altLang="en-US" sz="2000" b="0" smtClean="0"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294915" name="Rectangle 24"/>
          <p:cNvSpPr>
            <a:spLocks noChangeArrowheads="1"/>
          </p:cNvSpPr>
          <p:nvPr/>
        </p:nvSpPr>
        <p:spPr bwMode="blackWhite">
          <a:xfrm>
            <a:off x="1119188" y="600075"/>
            <a:ext cx="6427787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SET (</a:t>
            </a: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집합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)</a:t>
            </a:r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272908" y="5976739"/>
            <a:ext cx="5804774" cy="367240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035" name="Rectangle 3"/>
          <p:cNvSpPr>
            <a:spLocks noChangeArrowheads="1"/>
          </p:cNvSpPr>
          <p:nvPr/>
        </p:nvSpPr>
        <p:spPr bwMode="blackWhite">
          <a:xfrm>
            <a:off x="1119188" y="1282700"/>
            <a:ext cx="12091987" cy="5253038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10000"/>
              </a:lnSpc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3. UNION ALL</a:t>
            </a:r>
          </a:p>
          <a:p>
            <a:pPr defTabSz="282575">
              <a:lnSpc>
                <a:spcPct val="110000"/>
              </a:lnSpc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SELECT   MEM_NAME</a:t>
            </a: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     ,   MEM_JOB</a:t>
            </a: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     ,   MEM_MILEAGE </a:t>
            </a: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FROM     MEMBER </a:t>
            </a: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WHERE    MEM_MILEAGE &gt; 4000</a:t>
            </a: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UNION ALL</a:t>
            </a: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SELECT   MEM_NAME</a:t>
            </a: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     ,   MEM_JOB</a:t>
            </a: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     ,   MEM_MILEAGE </a:t>
            </a: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FROM     MEMBER </a:t>
            </a: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WHERE    MEM_JOB = '</a:t>
            </a:r>
            <a:r>
              <a:rPr lang="ko-KR" altLang="en-US" sz="2200" b="0" smtClean="0">
                <a:latin typeface="굴림체" pitchFamily="49" charset="-127"/>
                <a:ea typeface="굴림체" pitchFamily="49" charset="-127"/>
              </a:rPr>
              <a:t>자영업</a:t>
            </a:r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'</a:t>
            </a:r>
            <a:endParaRPr lang="ko-KR" altLang="en-US" sz="2200" b="0" smtClean="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ORDER BY MEM_NAME ASC;</a:t>
            </a:r>
            <a:endParaRPr lang="en-US" altLang="ko-KR" sz="2200" b="0"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295939" name="Rectangle 27"/>
          <p:cNvSpPr>
            <a:spLocks noChangeArrowheads="1"/>
          </p:cNvSpPr>
          <p:nvPr/>
        </p:nvSpPr>
        <p:spPr bwMode="blackWhite">
          <a:xfrm>
            <a:off x="1119188" y="600075"/>
            <a:ext cx="6427787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SET (</a:t>
            </a: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집합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)</a:t>
            </a:r>
          </a:p>
        </p:txBody>
      </p:sp>
      <p:sp>
        <p:nvSpPr>
          <p:cNvPr id="940060" name="Rectangle 28"/>
          <p:cNvSpPr>
            <a:spLocks noChangeArrowheads="1"/>
          </p:cNvSpPr>
          <p:nvPr/>
        </p:nvSpPr>
        <p:spPr bwMode="blackWhite">
          <a:xfrm>
            <a:off x="1123950" y="6870700"/>
            <a:ext cx="12091988" cy="1592263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1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 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처음 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SELECT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구문에 적용된 </a:t>
            </a:r>
            <a:r>
              <a:rPr lang="ko-KR" altLang="en-US" sz="2000" err="1">
                <a:latin typeface="굴림체" pitchFamily="49" charset="-127"/>
                <a:ea typeface="굴림체" pitchFamily="49" charset="-127"/>
              </a:rPr>
              <a:t>컬럼의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 타입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개수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이름이 기준이 된다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.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 CLOB, BLOB, BFILE, VARRAY 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타입은 사용불가</a:t>
            </a:r>
            <a:endParaRPr lang="ko-KR" altLang="en-US">
              <a:latin typeface="굴림체" pitchFamily="49" charset="-127"/>
              <a:ea typeface="굴림체" pitchFamily="49" charset="-127"/>
            </a:endParaRPr>
          </a:p>
          <a:p>
            <a:pPr defTabSz="282575">
              <a:lnSpc>
                <a:spcPct val="110000"/>
              </a:lnSpc>
              <a:buFont typeface="Wingdings" pitchFamily="2" charset="2"/>
              <a:buChar char="l"/>
              <a:defRPr/>
            </a:pP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ORDER BY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는 마지막에 기술한다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. </a:t>
            </a: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 </a:t>
            </a:r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200900" y="1512243"/>
            <a:ext cx="5069363" cy="230425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3584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200900" y="4032523"/>
            <a:ext cx="5040560" cy="225605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0050" name="Rectangle 2"/>
          <p:cNvSpPr>
            <a:spLocks noChangeArrowheads="1"/>
          </p:cNvSpPr>
          <p:nvPr/>
        </p:nvSpPr>
        <p:spPr bwMode="blackWhite">
          <a:xfrm>
            <a:off x="1119188" y="1282700"/>
            <a:ext cx="12091987" cy="5253038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10000"/>
              </a:lnSpc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4. INTERSECT</a:t>
            </a:r>
          </a:p>
          <a:p>
            <a:pPr defTabSz="282575">
              <a:lnSpc>
                <a:spcPct val="110000"/>
              </a:lnSpc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SELECT   MEM_NAME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   ,   MEM_JOB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   ,   MEM_MILEAGE 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FROM     MEMBER 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WHERE    MEM_MILEAGE &gt; 4000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INTERSECT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SELECT   MEM_NAME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   ,   MEM_JOB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   ,   MEM_MILEAGE 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FROM     MEMBER 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WHERE    MEM_JOB = '</a:t>
            </a:r>
            <a:r>
              <a:rPr lang="ko-KR" altLang="en-US" sz="2400" b="0" smtClean="0">
                <a:latin typeface="굴림체" pitchFamily="49" charset="-127"/>
                <a:ea typeface="굴림체" pitchFamily="49" charset="-127"/>
              </a:rPr>
              <a:t>자영업</a:t>
            </a:r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'</a:t>
            </a:r>
            <a:endParaRPr lang="ko-KR" altLang="en-US" sz="2400" b="0" smtClean="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ORDER BY MEM_NAME ASC;</a:t>
            </a:r>
            <a:endParaRPr lang="en-US" altLang="ko-KR" sz="2400" b="0"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296963" name="Rectangle 3"/>
          <p:cNvSpPr>
            <a:spLocks noChangeArrowheads="1"/>
          </p:cNvSpPr>
          <p:nvPr/>
        </p:nvSpPr>
        <p:spPr bwMode="blackWhite">
          <a:xfrm>
            <a:off x="1119188" y="600075"/>
            <a:ext cx="6427787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SET (</a:t>
            </a: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집합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)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776964" y="1512243"/>
            <a:ext cx="5069363" cy="230425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776964" y="4032523"/>
            <a:ext cx="5040560" cy="225605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776964" y="7920955"/>
            <a:ext cx="5244762" cy="144016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7" name="아래쪽 화살표 6"/>
          <p:cNvSpPr/>
          <p:nvPr/>
        </p:nvSpPr>
        <p:spPr bwMode="auto">
          <a:xfrm>
            <a:off x="10081220" y="6408787"/>
            <a:ext cx="648072" cy="1308372"/>
          </a:xfrm>
          <a:prstGeom prst="downArrow">
            <a:avLst/>
          </a:prstGeom>
          <a:solidFill>
            <a:srgbClr val="FF0066"/>
          </a:solidFill>
          <a:ln>
            <a:solidFill>
              <a:srgbClr val="FF0066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휴먼둥근고딕" pitchFamily="2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986" name="Rectangle 3"/>
          <p:cNvSpPr>
            <a:spLocks noChangeArrowheads="1"/>
          </p:cNvSpPr>
          <p:nvPr/>
        </p:nvSpPr>
        <p:spPr bwMode="blackWhite">
          <a:xfrm>
            <a:off x="1119188" y="600075"/>
            <a:ext cx="6427787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SET (</a:t>
            </a: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집합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)</a:t>
            </a:r>
          </a:p>
        </p:txBody>
      </p:sp>
      <p:sp>
        <p:nvSpPr>
          <p:cNvPr id="1411076" name="Rectangle 4"/>
          <p:cNvSpPr>
            <a:spLocks noChangeArrowheads="1"/>
          </p:cNvSpPr>
          <p:nvPr/>
        </p:nvSpPr>
        <p:spPr bwMode="blackWhite">
          <a:xfrm>
            <a:off x="1119188" y="1282700"/>
            <a:ext cx="12091987" cy="5138738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10000"/>
              </a:lnSpc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5. MINUS</a:t>
            </a:r>
          </a:p>
          <a:p>
            <a:pPr defTabSz="282575">
              <a:lnSpc>
                <a:spcPct val="110000"/>
              </a:lnSpc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SELECT   MEM_NAME</a:t>
            </a:r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   ,   MEM_JOB</a:t>
            </a:r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   ,   MEM_MILEAGE </a:t>
            </a:r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FROM     MEMBER </a:t>
            </a:r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WHERE    MEM_MILEAGE &gt; 4000</a:t>
            </a:r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MINUS</a:t>
            </a:r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SELECT   MEM_NAME</a:t>
            </a:r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   ,   MEM_JOB</a:t>
            </a:r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   ,   MEM_MILEAGE </a:t>
            </a:r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FROM     MEMBER </a:t>
            </a:r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WHERE    MEM_JOB = '</a:t>
            </a:r>
            <a:r>
              <a:rPr lang="ko-KR" altLang="en-US" sz="2400" b="0" smtClean="0">
                <a:latin typeface="굴림체" pitchFamily="49" charset="-127"/>
                <a:ea typeface="굴림체" pitchFamily="49" charset="-127"/>
              </a:rPr>
              <a:t>자영업</a:t>
            </a:r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'</a:t>
            </a:r>
            <a:endParaRPr lang="ko-KR" altLang="en-US" sz="2400" b="0" smtClean="0"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ORDER BY MEM_NAME ASC;</a:t>
            </a:r>
            <a:endParaRPr lang="en-US" altLang="ko-KR" sz="2400" b="0">
              <a:latin typeface="굴림체" pitchFamily="49" charset="-127"/>
              <a:ea typeface="굴림체" pitchFamily="49" charset="-127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776964" y="1512243"/>
            <a:ext cx="5069363" cy="230425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776964" y="4032523"/>
            <a:ext cx="5040560" cy="225605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6" name="아래쪽 화살표 5"/>
          <p:cNvSpPr/>
          <p:nvPr/>
        </p:nvSpPr>
        <p:spPr bwMode="auto">
          <a:xfrm>
            <a:off x="10081220" y="6408787"/>
            <a:ext cx="648072" cy="1308372"/>
          </a:xfrm>
          <a:prstGeom prst="downArrow">
            <a:avLst/>
          </a:prstGeom>
          <a:solidFill>
            <a:srgbClr val="FF0066"/>
          </a:solidFill>
          <a:ln>
            <a:solidFill>
              <a:srgbClr val="FF0066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휴먼둥근고딕" pitchFamily="2" charset="-127"/>
            </a:endParaRPr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776964" y="8064971"/>
            <a:ext cx="5092740" cy="144016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220" name="Rectangle 4"/>
          <p:cNvSpPr>
            <a:spLocks noChangeArrowheads="1"/>
          </p:cNvSpPr>
          <p:nvPr/>
        </p:nvSpPr>
        <p:spPr bwMode="blackWhite">
          <a:xfrm>
            <a:off x="1224236" y="1368227"/>
            <a:ext cx="12090400" cy="6959600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1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상품분류테이블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상품테이블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회원테이블의 </a:t>
            </a:r>
            <a:r>
              <a:rPr lang="ko-KR" altLang="en-US" sz="2000" err="1">
                <a:latin typeface="HY중고딕" pitchFamily="18" charset="-127"/>
                <a:ea typeface="굴림체" pitchFamily="49" charset="-127"/>
              </a:rPr>
              <a:t>자료수를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조회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None/>
              <a:defRPr/>
            </a:pP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- UNION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을 이용하여 조회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None/>
              <a:defRPr/>
            </a:pPr>
            <a:endParaRPr lang="ko-KR" altLang="en-US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SELECT 'LPROD'          AS "TABLE_ID"</a:t>
            </a:r>
          </a:p>
          <a:p>
            <a:pPr lvl="1"/>
            <a:r>
              <a:rPr lang="ko-KR" altLang="en-US" sz="2400" b="0" smtClean="0">
                <a:latin typeface="굴림체" pitchFamily="49" charset="-127"/>
                <a:ea typeface="굴림체" pitchFamily="49" charset="-127"/>
              </a:rPr>
              <a:t>     </a:t>
            </a:r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,</a:t>
            </a:r>
            <a:r>
              <a:rPr lang="ko-KR" altLang="en-US" sz="2400" b="0" smtClean="0"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'</a:t>
            </a:r>
            <a:r>
              <a:rPr lang="ko-KR" altLang="en-US" sz="2400" b="0" smtClean="0">
                <a:latin typeface="굴림체" pitchFamily="49" charset="-127"/>
                <a:ea typeface="굴림체" pitchFamily="49" charset="-127"/>
              </a:rPr>
              <a:t>상품분류테이블</a:t>
            </a:r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'</a:t>
            </a:r>
            <a:r>
              <a:rPr lang="ko-KR" altLang="en-US" sz="2400" b="0" smtClean="0"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AS "TABLE_NAME"</a:t>
            </a:r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   , COUNT(*)         AS "DATA_COUNT"</a:t>
            </a:r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FROM   LPROD</a:t>
            </a:r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UNION</a:t>
            </a:r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SELECT 'PROD'           AS "TABLE_ID"</a:t>
            </a:r>
          </a:p>
          <a:p>
            <a:pPr lvl="1"/>
            <a:r>
              <a:rPr lang="ko-KR" altLang="en-US" sz="2400" b="0" smtClean="0">
                <a:latin typeface="굴림체" pitchFamily="49" charset="-127"/>
                <a:ea typeface="굴림체" pitchFamily="49" charset="-127"/>
              </a:rPr>
              <a:t>     </a:t>
            </a:r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,</a:t>
            </a:r>
            <a:r>
              <a:rPr lang="ko-KR" altLang="en-US" sz="2400" b="0" smtClean="0"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'</a:t>
            </a:r>
            <a:r>
              <a:rPr lang="ko-KR" altLang="en-US" sz="2400" b="0" smtClean="0">
                <a:latin typeface="굴림체" pitchFamily="49" charset="-127"/>
                <a:ea typeface="굴림체" pitchFamily="49" charset="-127"/>
              </a:rPr>
              <a:t>상품테이블</a:t>
            </a:r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'</a:t>
            </a:r>
            <a:r>
              <a:rPr lang="ko-KR" altLang="en-US" sz="2400" b="0" smtClean="0">
                <a:latin typeface="굴림체" pitchFamily="49" charset="-127"/>
                <a:ea typeface="굴림체" pitchFamily="49" charset="-127"/>
              </a:rPr>
              <a:t>     </a:t>
            </a:r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AS "TABLE_NAME"</a:t>
            </a:r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   , COUNT(*)         AS "DATA_COUNT" </a:t>
            </a:r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FROM   PROD</a:t>
            </a:r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UNION</a:t>
            </a:r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SELECT 'MEMBER'         AS "TABLE_ID"</a:t>
            </a:r>
          </a:p>
          <a:p>
            <a:pPr lvl="1"/>
            <a:r>
              <a:rPr lang="ko-KR" altLang="en-US" sz="2400" b="0" smtClean="0">
                <a:latin typeface="굴림체" pitchFamily="49" charset="-127"/>
                <a:ea typeface="굴림체" pitchFamily="49" charset="-127"/>
              </a:rPr>
              <a:t>     </a:t>
            </a:r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,</a:t>
            </a:r>
            <a:r>
              <a:rPr lang="ko-KR" altLang="en-US" sz="2400" b="0" smtClean="0"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'</a:t>
            </a:r>
            <a:r>
              <a:rPr lang="ko-KR" altLang="en-US" sz="2400" b="0" smtClean="0">
                <a:latin typeface="굴림체" pitchFamily="49" charset="-127"/>
                <a:ea typeface="굴림체" pitchFamily="49" charset="-127"/>
              </a:rPr>
              <a:t>회원테이블</a:t>
            </a:r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'</a:t>
            </a:r>
            <a:r>
              <a:rPr lang="ko-KR" altLang="en-US" sz="2400" b="0" smtClean="0">
                <a:latin typeface="굴림체" pitchFamily="49" charset="-127"/>
                <a:ea typeface="굴림체" pitchFamily="49" charset="-127"/>
              </a:rPr>
              <a:t>     </a:t>
            </a:r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AS "TABLE_NAME"</a:t>
            </a:r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   , COUNT(*)         AS "DATA_COUNT" </a:t>
            </a:r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FROM   MEMBER;</a:t>
            </a:r>
            <a:endParaRPr lang="en-US" altLang="ko-KR" sz="2400" b="0"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299011" name="Rectangle 6"/>
          <p:cNvSpPr>
            <a:spLocks noChangeArrowheads="1"/>
          </p:cNvSpPr>
          <p:nvPr/>
        </p:nvSpPr>
        <p:spPr bwMode="blackWhite">
          <a:xfrm>
            <a:off x="1119188" y="600075"/>
            <a:ext cx="6427787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SET (</a:t>
            </a: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집합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)</a:t>
            </a:r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992988" y="8425011"/>
            <a:ext cx="5318991" cy="172819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3"/>
          <p:cNvSpPr>
            <a:spLocks noChangeArrowheads="1"/>
          </p:cNvSpPr>
          <p:nvPr/>
        </p:nvSpPr>
        <p:spPr bwMode="auto">
          <a:xfrm>
            <a:off x="479425" y="1204913"/>
            <a:ext cx="13374688" cy="8232775"/>
          </a:xfrm>
          <a:prstGeom prst="rect">
            <a:avLst/>
          </a:prstGeom>
          <a:noFill/>
          <a:ln w="38100" cmpd="dbl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marL="720725" lvl="1" indent="-263525">
              <a:lnSpc>
                <a:spcPct val="140000"/>
              </a:lnSpc>
              <a:buFont typeface="Wingdings" pitchFamily="2" charset="2"/>
              <a:buNone/>
            </a:pPr>
            <a:endParaRPr lang="ko-KR" altLang="ko-KR" b="0">
              <a:latin typeface="HY수평선M" pitchFamily="18" charset="-127"/>
              <a:ea typeface="HY수평선M" pitchFamily="18" charset="-127"/>
            </a:endParaRPr>
          </a:p>
        </p:txBody>
      </p:sp>
      <p:pic>
        <p:nvPicPr>
          <p:cNvPr id="32771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85863" y="3052763"/>
            <a:ext cx="12026900" cy="3740150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44" name="Rectangle 4"/>
          <p:cNvSpPr>
            <a:spLocks noChangeArrowheads="1"/>
          </p:cNvSpPr>
          <p:nvPr/>
        </p:nvSpPr>
        <p:spPr bwMode="blackWhite">
          <a:xfrm>
            <a:off x="1119188" y="2395538"/>
            <a:ext cx="12472987" cy="7200900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 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장바구니 테이블에서 </a:t>
            </a:r>
          </a:p>
          <a:p>
            <a:pPr defTabSz="282575">
              <a:buFont typeface="Wingdings" pitchFamily="2" charset="2"/>
              <a:buNone/>
              <a:defRPr/>
            </a:pPr>
            <a:endParaRPr lang="ko-KR" altLang="en-US" sz="2000">
              <a:latin typeface="굴림체" pitchFamily="49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A)2005년도 4월에 </a:t>
            </a:r>
            <a:r>
              <a:rPr lang="en-US" altLang="en-US" sz="2000" err="1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판매된</a:t>
            </a:r>
            <a:r>
              <a:rPr lang="en-US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en-US" sz="2000" err="1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상품과</a:t>
            </a:r>
            <a:endParaRPr lang="en-US" altLang="en-US" sz="2000">
              <a:solidFill>
                <a:srgbClr val="800000"/>
              </a:solidFill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SELECT DISTINCT C.CART_PROD AS "</a:t>
            </a:r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판매상품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 b="0" smtClean="0"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, P.PROD_NAME          AS "</a:t>
            </a:r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상품명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 b="0" smtClean="0"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FROM   CART C, PROD P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WHERE  C.CART_PROD = P.PROD_ID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AND    SUBSTR(C.CART_NO,1,8) BETWEEN '20050401' AND '20050430';</a:t>
            </a:r>
          </a:p>
          <a:p>
            <a:endParaRPr lang="en-US" altLang="en-US" sz="2000" b="0" smtClean="0">
              <a:latin typeface="굴림체" pitchFamily="49" charset="-127"/>
              <a:ea typeface="굴림체" pitchFamily="49" charset="-127"/>
            </a:endParaRPr>
          </a:p>
          <a:p>
            <a:endParaRPr lang="en-US" altLang="en-US" sz="2000" b="0">
              <a:latin typeface="굴림체" pitchFamily="49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B)2005년도 6월에 </a:t>
            </a:r>
            <a:r>
              <a:rPr lang="en-US" altLang="en-US" sz="2000" err="1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판매된</a:t>
            </a:r>
            <a:r>
              <a:rPr lang="en-US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en-US" sz="2000" err="1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상품</a:t>
            </a:r>
            <a:r>
              <a:rPr lang="en-US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중, 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SELECT DISTINCT C.CART_PROD AS "</a:t>
            </a:r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판매상품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 b="0" smtClean="0"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, P.PROD_NAME          AS "</a:t>
            </a:r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상품명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 b="0" smtClean="0"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FROM   CART C, PROD P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WHERE  C.CART_PROD = P.PROD_ID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AND    C.CART_NO LIKE '200506%';</a:t>
            </a:r>
            <a:endParaRPr lang="en-US" altLang="ko-KR" sz="2000" b="0"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300035" name="Rectangle 5"/>
          <p:cNvSpPr>
            <a:spLocks noChangeArrowheads="1"/>
          </p:cNvSpPr>
          <p:nvPr/>
        </p:nvSpPr>
        <p:spPr bwMode="blackWhite">
          <a:xfrm>
            <a:off x="1119188" y="600075"/>
            <a:ext cx="6427787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EXISTS</a:t>
            </a:r>
          </a:p>
        </p:txBody>
      </p:sp>
      <p:sp>
        <p:nvSpPr>
          <p:cNvPr id="1034246" name="Rectangle 6"/>
          <p:cNvSpPr>
            <a:spLocks noChangeArrowheads="1"/>
          </p:cNvSpPr>
          <p:nvPr/>
        </p:nvSpPr>
        <p:spPr bwMode="blackWhite">
          <a:xfrm>
            <a:off x="1123950" y="1317625"/>
            <a:ext cx="12463463" cy="908050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10000"/>
              </a:lnSpc>
              <a:buFont typeface="Wingdings" pitchFamily="2" charset="2"/>
              <a:buNone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- EXISTS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연산자를 통하여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SET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연산자의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INTERSECT, MINUS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구현함</a:t>
            </a:r>
            <a:endParaRPr lang="ko-KR" altLang="en-US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793188" y="4951990"/>
            <a:ext cx="3672408" cy="448113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266" name="Rectangle 2"/>
          <p:cNvSpPr>
            <a:spLocks noChangeArrowheads="1"/>
          </p:cNvSpPr>
          <p:nvPr/>
        </p:nvSpPr>
        <p:spPr bwMode="blackWhite">
          <a:xfrm>
            <a:off x="1119188" y="1204913"/>
            <a:ext cx="12472987" cy="9186862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marL="342900" indent="-342900" defTabSz="282575">
              <a:buFont typeface="Wingdings" pitchFamily="2" charset="2"/>
              <a:buAutoNum type="arabicParenR"/>
              <a:defRPr/>
            </a:pPr>
            <a:r>
              <a:rPr lang="en-US" altLang="ko-KR" smtClean="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A</a:t>
            </a:r>
            <a:r>
              <a:rPr lang="en-US" altLang="ko-KR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),B)</a:t>
            </a:r>
            <a:r>
              <a:rPr lang="ko-KR" altLang="en-US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모두에 해당되는 상품 </a:t>
            </a:r>
            <a:r>
              <a:rPr lang="en-US" altLang="ko-KR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( EXIST</a:t>
            </a:r>
            <a:r>
              <a:rPr lang="ko-KR" altLang="en-US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를 이용 </a:t>
            </a:r>
            <a:r>
              <a:rPr lang="en-US" altLang="ko-KR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INTERSECT</a:t>
            </a:r>
            <a:r>
              <a:rPr lang="ko-KR" altLang="en-US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구현 </a:t>
            </a:r>
            <a:r>
              <a:rPr lang="en-US" altLang="ko-KR" smtClean="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)</a:t>
            </a:r>
          </a:p>
          <a:p>
            <a:pPr marL="342900" indent="-342900" defTabSz="282575">
              <a:defRPr/>
            </a:pPr>
            <a:r>
              <a:rPr lang="en-US" altLang="ko-KR" smtClean="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    </a:t>
            </a:r>
            <a:r>
              <a:rPr lang="en-US" altLang="ko-KR" b="0" smtClean="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--</a:t>
            </a:r>
            <a:r>
              <a:rPr lang="en-US" altLang="ko-KR" b="0" smtClean="0">
                <a:latin typeface="굴림체" pitchFamily="49" charset="-127"/>
                <a:ea typeface="굴림체" pitchFamily="49" charset="-127"/>
              </a:rPr>
              <a:t> P302### </a:t>
            </a:r>
            <a:r>
              <a:rPr lang="ko-KR" altLang="en-US" b="0" smtClean="0">
                <a:latin typeface="굴림체" pitchFamily="49" charset="-127"/>
                <a:ea typeface="굴림체" pitchFamily="49" charset="-127"/>
              </a:rPr>
              <a:t>중에서 </a:t>
            </a:r>
            <a:r>
              <a:rPr lang="en-US" altLang="ko-KR" b="0" smtClean="0">
                <a:latin typeface="굴림체" pitchFamily="49" charset="-127"/>
                <a:ea typeface="굴림체" pitchFamily="49" charset="-127"/>
              </a:rPr>
              <a:t>P302000012 </a:t>
            </a:r>
            <a:r>
              <a:rPr lang="ko-KR" altLang="en-US" b="0" smtClean="0">
                <a:latin typeface="굴림체" pitchFamily="49" charset="-127"/>
                <a:ea typeface="굴림체" pitchFamily="49" charset="-127"/>
              </a:rPr>
              <a:t>여성 향수가 앞쪽 테이블에 없음</a:t>
            </a:r>
            <a:endParaRPr lang="en-US" altLang="ko-KR" b="0">
              <a:solidFill>
                <a:srgbClr val="800000"/>
              </a:solidFill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SELECT DISTINCT C.CART_PROD AS "</a:t>
            </a:r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판매상품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 b="0" smtClean="0"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, P.PROD_NAME          AS "</a:t>
            </a:r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상품명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 b="0" smtClean="0"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FROM   CART C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, PROD P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WHERE  C.CART_PROD = P.PROD_ID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AND    SUBSTR(C.CART_NO,1,8) BETWEEN '20050401' AND '20050430'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AND    EXISTS 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   (SELECT DISTINCT CART_PROD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   FROM   CART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   WHERE  CART.CART_PROD = C.CART_PROD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   AND    CART.CART_NO LIKE '200506%');</a:t>
            </a:r>
            <a:endParaRPr lang="en-US" altLang="ko-KR" sz="2000" b="0">
              <a:latin typeface="굴림체" pitchFamily="49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>
              <a:solidFill>
                <a:srgbClr val="800000"/>
              </a:solidFill>
              <a:latin typeface="굴림체" pitchFamily="49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2) A)</a:t>
            </a:r>
            <a:r>
              <a:rPr lang="ko-KR" altLang="en-US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에는 있고  </a:t>
            </a:r>
            <a:r>
              <a:rPr lang="en-US" altLang="ko-KR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B)</a:t>
            </a:r>
            <a:r>
              <a:rPr lang="ko-KR" altLang="en-US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에는 없는 상품 </a:t>
            </a:r>
            <a:r>
              <a:rPr lang="en-US" altLang="ko-KR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( EXIST</a:t>
            </a:r>
            <a:r>
              <a:rPr lang="ko-KR" altLang="en-US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를 이용 </a:t>
            </a:r>
            <a:r>
              <a:rPr lang="en-US" altLang="ko-KR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MINUS</a:t>
            </a:r>
            <a:r>
              <a:rPr lang="ko-KR" altLang="en-US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구현 </a:t>
            </a:r>
            <a:r>
              <a:rPr lang="en-US" altLang="ko-KR" smtClean="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)</a:t>
            </a:r>
          </a:p>
          <a:p>
            <a:pPr defTabSz="282575">
              <a:defRPr/>
            </a:pPr>
            <a:r>
              <a:rPr lang="en-US" altLang="ko-KR" b="0" smtClean="0">
                <a:latin typeface="굴림체" pitchFamily="49" charset="-127"/>
                <a:ea typeface="굴림체" pitchFamily="49" charset="-127"/>
              </a:rPr>
              <a:t>    --P302### </a:t>
            </a:r>
            <a:r>
              <a:rPr lang="ko-KR" altLang="en-US" b="0" smtClean="0">
                <a:latin typeface="굴림체" pitchFamily="49" charset="-127"/>
                <a:ea typeface="굴림체" pitchFamily="49" charset="-127"/>
              </a:rPr>
              <a:t>데이터는 모두 </a:t>
            </a:r>
            <a:r>
              <a:rPr lang="ko-KR" altLang="en-US" b="0" err="1" smtClean="0">
                <a:latin typeface="굴림체" pitchFamily="49" charset="-127"/>
                <a:ea typeface="굴림체" pitchFamily="49" charset="-127"/>
              </a:rPr>
              <a:t>차집합</a:t>
            </a:r>
            <a:r>
              <a:rPr lang="ko-KR" altLang="en-US" b="0" smtClean="0">
                <a:latin typeface="굴림체" pitchFamily="49" charset="-127"/>
                <a:ea typeface="굴림체" pitchFamily="49" charset="-127"/>
              </a:rPr>
              <a:t> 처리</a:t>
            </a:r>
            <a:endParaRPr lang="en-US" altLang="ko-KR" b="0">
              <a:solidFill>
                <a:srgbClr val="800000"/>
              </a:solidFill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SELECT DISTINCT C.CART_PROD AS "</a:t>
            </a:r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판매상품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 b="0" smtClean="0"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, P.PROD_NAME          AS "</a:t>
            </a:r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상품명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 b="0" smtClean="0"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FROM   CART C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, PROD P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WHERE  C.CART_PROD = P.PROD_ID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AND    SUBSTR(C.CART_NO,1,8) BETWEEN '20050401' AND '20050430'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AND    NOT EXISTS 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   (SELECT DISTINCT CART_PROD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   FROM   CART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   WHERE  CART.CART_PROD = C.CART_PROD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   AND    CART.CART_NO LIKE '200506%');</a:t>
            </a:r>
            <a:endParaRPr lang="en-US" altLang="ko-KR"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301059" name="Rectangle 3"/>
          <p:cNvSpPr>
            <a:spLocks noChangeArrowheads="1"/>
          </p:cNvSpPr>
          <p:nvPr/>
        </p:nvSpPr>
        <p:spPr bwMode="blackWhite">
          <a:xfrm>
            <a:off x="1119188" y="569913"/>
            <a:ext cx="6427787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EXISTS</a:t>
            </a:r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793188" y="1944291"/>
            <a:ext cx="3462826" cy="381642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915" name="Rectangle 3"/>
          <p:cNvSpPr>
            <a:spLocks noChangeArrowheads="1"/>
          </p:cNvSpPr>
          <p:nvPr/>
        </p:nvSpPr>
        <p:spPr bwMode="blackWhite">
          <a:xfrm>
            <a:off x="1117600" y="1282700"/>
            <a:ext cx="12471400" cy="8678863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defRPr/>
            </a:pP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3) B)</a:t>
            </a:r>
            <a:r>
              <a:rPr lang="ko-KR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에는 있고 </a:t>
            </a: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A)</a:t>
            </a:r>
            <a:r>
              <a:rPr lang="ko-KR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에는 없는 상품을 상품 조회</a:t>
            </a: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( EXIST</a:t>
            </a:r>
            <a:r>
              <a:rPr lang="ko-KR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를 이용 </a:t>
            </a: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MINUS</a:t>
            </a:r>
            <a:r>
              <a:rPr lang="ko-KR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구현 </a:t>
            </a: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)</a:t>
            </a:r>
          </a:p>
          <a:p>
            <a:pPr defTabSz="282575">
              <a:defRPr/>
            </a:pPr>
            <a:endParaRPr lang="en-US" altLang="ko-KR" sz="2000">
              <a:solidFill>
                <a:srgbClr val="800000"/>
              </a:solidFill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SELECT DISTINCT C.CART_PROD </a:t>
            </a:r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판매상품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, P.PROD_NAME </a:t>
            </a:r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상품명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FROM   CART C, PROD P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WHERE  C.CART_PROD = P.PROD_ID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AND    C.CART_NO LIKE '200506%' 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AND NOT EXISTS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 (SELECT DISTINCT CART_PROD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  FROM   CART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  WHERE  CART.CART_PROD = C.CART_PROD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  AND    SUBSTR(CART.CART_NO,1, 6) = '200504');</a:t>
            </a:r>
            <a:endParaRPr lang="en-US" altLang="ko-KR" sz="2000" b="0">
              <a:latin typeface="굴림체" pitchFamily="49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>
              <a:latin typeface="굴림체" pitchFamily="49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>
              <a:latin typeface="굴림체" pitchFamily="49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>
              <a:latin typeface="굴림체" pitchFamily="49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>
              <a:latin typeface="굴림체" pitchFamily="49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>
              <a:latin typeface="굴림체" pitchFamily="49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>
              <a:latin typeface="굴림체" pitchFamily="49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None/>
              <a:defRPr/>
            </a:pPr>
            <a:endParaRPr lang="en-US" altLang="ko-KR" sz="2000"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302083" name="Rectangle 15"/>
          <p:cNvSpPr>
            <a:spLocks noChangeArrowheads="1"/>
          </p:cNvSpPr>
          <p:nvPr/>
        </p:nvSpPr>
        <p:spPr bwMode="blackWhite">
          <a:xfrm>
            <a:off x="1119188" y="600075"/>
            <a:ext cx="6427787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EXISTS</a:t>
            </a:r>
          </a:p>
        </p:txBody>
      </p:sp>
      <p:pic>
        <p:nvPicPr>
          <p:cNvPr id="3277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073108" y="3960515"/>
            <a:ext cx="4392488" cy="425768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316" name="Rectangle 4">
            <a:hlinkClick r:id="rId2"/>
          </p:cNvPr>
          <p:cNvSpPr>
            <a:spLocks noChangeArrowheads="1"/>
          </p:cNvSpPr>
          <p:nvPr/>
        </p:nvSpPr>
        <p:spPr bwMode="blackWhite">
          <a:xfrm>
            <a:off x="1119188" y="1200150"/>
            <a:ext cx="12472987" cy="9121775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Tx/>
              <a:buChar char="-"/>
              <a:defRPr/>
            </a:pPr>
            <a:r>
              <a:rPr lang="en-US" altLang="ko-KR" sz="2000" smtClean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2005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년도 구매금액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2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천만 </a:t>
            </a:r>
            <a:endParaRPr lang="en-US" altLang="ko-KR" sz="2000" smtClean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 smtClean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</a:t>
            </a:r>
            <a:r>
              <a:rPr lang="ko-KR" altLang="en-US" sz="2000" smtClean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이상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우수고객으로 지정하여 </a:t>
            </a:r>
            <a:endParaRPr lang="en-US" altLang="ko-KR" sz="2000" smtClean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 smtClean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</a:t>
            </a:r>
            <a:r>
              <a:rPr lang="ko-KR" altLang="en-US" sz="2000" smtClean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검색하시오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?</a:t>
            </a:r>
          </a:p>
          <a:p>
            <a:pPr defTabSz="282575"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 (Alias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는 회원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ID, </a:t>
            </a:r>
            <a:r>
              <a:rPr lang="ko-KR" altLang="en-US" sz="2000" err="1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회원명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 '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우수고객</a:t>
            </a:r>
            <a:r>
              <a:rPr lang="ko-KR" altLang="en-US" sz="2000" smtClean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’</a:t>
            </a:r>
            <a:r>
              <a:rPr lang="en-US" altLang="ko-KR" sz="2000" smtClean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)</a:t>
            </a:r>
          </a:p>
          <a:p>
            <a:pPr defTabSz="282575">
              <a:defRPr/>
            </a:pPr>
            <a:endParaRPr lang="en-US" altLang="ko-KR" sz="2000" smtClean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smtClean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smtClean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smtClean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smtClean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smtClean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ko-KR" altLang="en-US" sz="200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ko-KR" altLang="en-US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ko-KR" altLang="en-US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ko-KR" altLang="en-US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ko-KR" altLang="en-US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ko-KR" altLang="en-US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ko-KR" altLang="en-US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ko-KR" altLang="en-US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ko-KR" altLang="en-US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ko-KR" altLang="en-US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ko-KR" altLang="en-US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ko-KR" altLang="en-US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ko-KR" altLang="en-US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ko-KR" altLang="en-US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ko-KR" altLang="en-US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ko-KR" altLang="en-US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ko-KR" altLang="en-US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303107" name="Rectangle 5"/>
          <p:cNvSpPr>
            <a:spLocks noChangeArrowheads="1"/>
          </p:cNvSpPr>
          <p:nvPr/>
        </p:nvSpPr>
        <p:spPr bwMode="blackWhite">
          <a:xfrm>
            <a:off x="1119188" y="600075"/>
            <a:ext cx="6427787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EXISTS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552828" y="5112643"/>
            <a:ext cx="6994222" cy="507831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b="0" smtClean="0">
                <a:latin typeface="굴림체" pitchFamily="49" charset="-127"/>
                <a:ea typeface="굴림체" pitchFamily="49" charset="-127"/>
              </a:rPr>
              <a:t>SELECT   TBL1.MEM_ID</a:t>
            </a:r>
          </a:p>
          <a:p>
            <a:r>
              <a:rPr lang="en-US" altLang="ko-KR" b="0" smtClean="0">
                <a:latin typeface="굴림체" pitchFamily="49" charset="-127"/>
                <a:ea typeface="굴림체" pitchFamily="49" charset="-127"/>
              </a:rPr>
              <a:t>     ,   TBL1.MEM_NAME</a:t>
            </a:r>
          </a:p>
          <a:p>
            <a:r>
              <a:rPr lang="en-US" altLang="ko-KR" b="0" smtClean="0">
                <a:latin typeface="굴림체" pitchFamily="49" charset="-127"/>
                <a:ea typeface="굴림체" pitchFamily="49" charset="-127"/>
              </a:rPr>
              <a:t>     ,   TBL1.RESULT</a:t>
            </a:r>
          </a:p>
          <a:p>
            <a:r>
              <a:rPr lang="ko-KR" altLang="en-US" b="0" smtClean="0">
                <a:latin typeface="굴림체" pitchFamily="49" charset="-127"/>
                <a:ea typeface="굴림체" pitchFamily="49" charset="-127"/>
              </a:rPr>
              <a:t>     </a:t>
            </a:r>
            <a:r>
              <a:rPr lang="en-US" altLang="ko-KR" b="0" smtClean="0">
                <a:latin typeface="굴림체" pitchFamily="49" charset="-127"/>
                <a:ea typeface="굴림체" pitchFamily="49" charset="-127"/>
              </a:rPr>
              <a:t>,</a:t>
            </a:r>
            <a:r>
              <a:rPr lang="ko-KR" altLang="en-US" b="0" smtClean="0">
                <a:latin typeface="굴림체" pitchFamily="49" charset="-127"/>
                <a:ea typeface="굴림체" pitchFamily="49" charset="-127"/>
              </a:rPr>
              <a:t>   </a:t>
            </a:r>
            <a:r>
              <a:rPr lang="en-US" altLang="ko-KR" b="0" smtClean="0">
                <a:latin typeface="굴림체" pitchFamily="49" charset="-127"/>
                <a:ea typeface="굴림체" pitchFamily="49" charset="-127"/>
              </a:rPr>
              <a:t>'</a:t>
            </a:r>
            <a:r>
              <a:rPr lang="ko-KR" altLang="en-US" b="0" smtClean="0">
                <a:latin typeface="굴림체" pitchFamily="49" charset="-127"/>
                <a:ea typeface="굴림체" pitchFamily="49" charset="-127"/>
              </a:rPr>
              <a:t>우수고객</a:t>
            </a:r>
            <a:r>
              <a:rPr lang="en-US" altLang="ko-KR" b="0" smtClean="0">
                <a:latin typeface="굴림체" pitchFamily="49" charset="-127"/>
                <a:ea typeface="굴림체" pitchFamily="49" charset="-127"/>
              </a:rPr>
              <a:t>'</a:t>
            </a:r>
            <a:endParaRPr lang="ko-KR" altLang="en-US" b="0" smtClean="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b="0" smtClean="0">
                <a:latin typeface="굴림체" pitchFamily="49" charset="-127"/>
                <a:ea typeface="굴림체" pitchFamily="49" charset="-127"/>
              </a:rPr>
              <a:t>FROM</a:t>
            </a:r>
          </a:p>
          <a:p>
            <a:r>
              <a:rPr lang="en-US" altLang="ko-KR" b="0" smtClean="0">
                <a:latin typeface="굴림체" pitchFamily="49" charset="-127"/>
                <a:ea typeface="굴림체" pitchFamily="49" charset="-127"/>
              </a:rPr>
              <a:t>(</a:t>
            </a:r>
            <a:endParaRPr lang="ko-KR" altLang="en-US" b="0" smtClean="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b="0" smtClean="0">
                <a:latin typeface="굴림체" pitchFamily="49" charset="-127"/>
                <a:ea typeface="굴림체" pitchFamily="49" charset="-127"/>
              </a:rPr>
              <a:t>    SELECT   MEMBER.MEM_ID</a:t>
            </a:r>
          </a:p>
          <a:p>
            <a:r>
              <a:rPr lang="en-US" altLang="ko-KR" b="0" smtClean="0">
                <a:latin typeface="굴림체" pitchFamily="49" charset="-127"/>
                <a:ea typeface="굴림체" pitchFamily="49" charset="-127"/>
              </a:rPr>
              <a:t>         ,   MEMBER.MEM_NAME</a:t>
            </a:r>
          </a:p>
          <a:p>
            <a:r>
              <a:rPr lang="en-US" altLang="ko-KR" b="0" smtClean="0">
                <a:latin typeface="굴림체" pitchFamily="49" charset="-127"/>
                <a:ea typeface="굴림체" pitchFamily="49" charset="-127"/>
              </a:rPr>
              <a:t>         ,   sum(CART.CART_QTY * PROD.PROD_SALE) AS RESULT </a:t>
            </a:r>
          </a:p>
          <a:p>
            <a:r>
              <a:rPr lang="en-US" altLang="ko-KR" b="0" smtClean="0">
                <a:latin typeface="굴림체" pitchFamily="49" charset="-127"/>
                <a:ea typeface="굴림체" pitchFamily="49" charset="-127"/>
              </a:rPr>
              <a:t>    FROM     CART, PROD, MEMBER</a:t>
            </a:r>
          </a:p>
          <a:p>
            <a:r>
              <a:rPr lang="en-US" altLang="ko-KR" b="0" smtClean="0">
                <a:latin typeface="굴림체" pitchFamily="49" charset="-127"/>
                <a:ea typeface="굴림체" pitchFamily="49" charset="-127"/>
              </a:rPr>
              <a:t>    WHERE    CART.CART_MEMBER = MEMBER.MEM_ID</a:t>
            </a:r>
          </a:p>
          <a:p>
            <a:r>
              <a:rPr lang="en-US" altLang="ko-KR" b="0" smtClean="0">
                <a:latin typeface="굴림체" pitchFamily="49" charset="-127"/>
                <a:ea typeface="굴림체" pitchFamily="49" charset="-127"/>
              </a:rPr>
              <a:t>    AND      CART.CART_PROD = PROD.PROD_ID</a:t>
            </a:r>
          </a:p>
          <a:p>
            <a:r>
              <a:rPr lang="en-US" altLang="ko-KR" b="0" smtClean="0">
                <a:latin typeface="굴림체" pitchFamily="49" charset="-127"/>
                <a:ea typeface="굴림체" pitchFamily="49" charset="-127"/>
              </a:rPr>
              <a:t>    AND      </a:t>
            </a:r>
            <a:r>
              <a:rPr lang="en-US" altLang="ko-KR" b="0" err="1" smtClean="0">
                <a:latin typeface="굴림체" pitchFamily="49" charset="-127"/>
                <a:ea typeface="굴림체" pitchFamily="49" charset="-127"/>
              </a:rPr>
              <a:t>CART.cart_no</a:t>
            </a:r>
            <a:r>
              <a:rPr lang="en-US" altLang="ko-KR" b="0" smtClean="0">
                <a:latin typeface="굴림체" pitchFamily="49" charset="-127"/>
                <a:ea typeface="굴림체" pitchFamily="49" charset="-127"/>
              </a:rPr>
              <a:t> like '2005%'</a:t>
            </a:r>
          </a:p>
          <a:p>
            <a:r>
              <a:rPr lang="en-US" altLang="ko-KR" b="0" smtClean="0">
                <a:latin typeface="굴림체" pitchFamily="49" charset="-127"/>
                <a:ea typeface="굴림체" pitchFamily="49" charset="-127"/>
              </a:rPr>
              <a:t>    </a:t>
            </a:r>
            <a:r>
              <a:rPr lang="en-US" altLang="ko-KR" b="0" i="1" smtClean="0">
                <a:latin typeface="굴림체" pitchFamily="49" charset="-127"/>
                <a:ea typeface="굴림체" pitchFamily="49" charset="-127"/>
              </a:rPr>
              <a:t>--AND      RESULT &gt; 20000000</a:t>
            </a:r>
          </a:p>
          <a:p>
            <a:r>
              <a:rPr lang="en-US" altLang="ko-KR" b="0" smtClean="0">
                <a:latin typeface="굴림체" pitchFamily="49" charset="-127"/>
                <a:ea typeface="굴림체" pitchFamily="49" charset="-127"/>
              </a:rPr>
              <a:t>    GROUP BY MEMBER.MEM_ID, MEMBER.MEM_NAME</a:t>
            </a:r>
          </a:p>
          <a:p>
            <a:r>
              <a:rPr lang="en-US" altLang="ko-KR" b="0" smtClean="0">
                <a:latin typeface="굴림체" pitchFamily="49" charset="-127"/>
                <a:ea typeface="굴림체" pitchFamily="49" charset="-127"/>
              </a:rPr>
              <a:t>    ORDER BY RESULT DESC</a:t>
            </a:r>
          </a:p>
          <a:p>
            <a:r>
              <a:rPr lang="en-US" altLang="ko-KR" b="0" smtClean="0">
                <a:latin typeface="굴림체" pitchFamily="49" charset="-127"/>
                <a:ea typeface="굴림체" pitchFamily="49" charset="-127"/>
              </a:rPr>
              <a:t>) TBL1</a:t>
            </a:r>
          </a:p>
          <a:p>
            <a:r>
              <a:rPr lang="en-US" altLang="ko-KR" b="0" smtClean="0">
                <a:latin typeface="굴림체" pitchFamily="49" charset="-127"/>
                <a:ea typeface="굴림체" pitchFamily="49" charset="-127"/>
              </a:rPr>
              <a:t>WHERE TBL1.RESULT &gt; 20000000;</a:t>
            </a:r>
            <a:endParaRPr lang="ko-KR" altLang="en-US" b="0"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4156" y="2880395"/>
            <a:ext cx="5955476" cy="397031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b="0" smtClean="0">
                <a:latin typeface="굴림체" pitchFamily="49" charset="-127"/>
                <a:ea typeface="굴림체" pitchFamily="49" charset="-127"/>
              </a:rPr>
              <a:t>SELECT MEM_ID</a:t>
            </a:r>
          </a:p>
          <a:p>
            <a:r>
              <a:rPr lang="en-US" altLang="ko-KR" b="0" smtClean="0">
                <a:latin typeface="굴림체" pitchFamily="49" charset="-127"/>
                <a:ea typeface="굴림체" pitchFamily="49" charset="-127"/>
              </a:rPr>
              <a:t>     , MEM_NAME</a:t>
            </a:r>
          </a:p>
          <a:p>
            <a:r>
              <a:rPr lang="ko-KR" altLang="en-US" b="0" smtClean="0">
                <a:latin typeface="굴림체" pitchFamily="49" charset="-127"/>
                <a:ea typeface="굴림체" pitchFamily="49" charset="-127"/>
              </a:rPr>
              <a:t>     </a:t>
            </a:r>
            <a:r>
              <a:rPr lang="en-US" altLang="ko-KR" b="0" smtClean="0">
                <a:latin typeface="굴림체" pitchFamily="49" charset="-127"/>
                <a:ea typeface="굴림체" pitchFamily="49" charset="-127"/>
              </a:rPr>
              <a:t>,</a:t>
            </a:r>
            <a:r>
              <a:rPr lang="ko-KR" altLang="en-US" b="0" smtClean="0"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b="0" smtClean="0">
                <a:latin typeface="굴림체" pitchFamily="49" charset="-127"/>
                <a:ea typeface="굴림체" pitchFamily="49" charset="-127"/>
              </a:rPr>
              <a:t>'</a:t>
            </a:r>
            <a:r>
              <a:rPr lang="ko-KR" altLang="en-US" b="0" smtClean="0">
                <a:latin typeface="굴림체" pitchFamily="49" charset="-127"/>
                <a:ea typeface="굴림체" pitchFamily="49" charset="-127"/>
              </a:rPr>
              <a:t>우수고객</a:t>
            </a:r>
            <a:r>
              <a:rPr lang="en-US" altLang="ko-KR" b="0" smtClean="0">
                <a:latin typeface="굴림체" pitchFamily="49" charset="-127"/>
                <a:ea typeface="굴림체" pitchFamily="49" charset="-127"/>
              </a:rPr>
              <a:t>'</a:t>
            </a:r>
            <a:endParaRPr lang="ko-KR" altLang="en-US" b="0" smtClean="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b="0" smtClean="0">
                <a:latin typeface="굴림체" pitchFamily="49" charset="-127"/>
                <a:ea typeface="굴림체" pitchFamily="49" charset="-127"/>
              </a:rPr>
              <a:t>FROM   MEMBER </a:t>
            </a:r>
          </a:p>
          <a:p>
            <a:r>
              <a:rPr lang="en-US" altLang="ko-KR" b="0" smtClean="0">
                <a:latin typeface="굴림체" pitchFamily="49" charset="-127"/>
                <a:ea typeface="굴림체" pitchFamily="49" charset="-127"/>
              </a:rPr>
              <a:t>WHERE  EXISTS </a:t>
            </a:r>
          </a:p>
          <a:p>
            <a:r>
              <a:rPr lang="en-US" altLang="ko-KR" b="0" smtClean="0">
                <a:latin typeface="굴림체" pitchFamily="49" charset="-127"/>
                <a:ea typeface="굴림체" pitchFamily="49" charset="-127"/>
              </a:rPr>
              <a:t>(</a:t>
            </a:r>
            <a:endParaRPr lang="ko-KR" altLang="en-US" b="0" smtClean="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b="0" smtClean="0">
                <a:latin typeface="굴림체" pitchFamily="49" charset="-127"/>
                <a:ea typeface="굴림체" pitchFamily="49" charset="-127"/>
              </a:rPr>
              <a:t>       SELECT SUM(CART.CART_QTY * PROD.PROD_SALE)</a:t>
            </a:r>
          </a:p>
          <a:p>
            <a:r>
              <a:rPr lang="en-US" altLang="ko-KR" b="0" smtClean="0">
                <a:latin typeface="굴림체" pitchFamily="49" charset="-127"/>
                <a:ea typeface="굴림체" pitchFamily="49" charset="-127"/>
              </a:rPr>
              <a:t>       FROM   CART, PROD</a:t>
            </a:r>
          </a:p>
          <a:p>
            <a:r>
              <a:rPr lang="en-US" altLang="ko-KR" b="0" smtClean="0">
                <a:latin typeface="굴림체" pitchFamily="49" charset="-127"/>
                <a:ea typeface="굴림체" pitchFamily="49" charset="-127"/>
              </a:rPr>
              <a:t>       WHERE  CART.CART_PROD   = PROD.PROD_ID </a:t>
            </a:r>
          </a:p>
          <a:p>
            <a:r>
              <a:rPr lang="en-US" altLang="ko-KR" b="0" smtClean="0">
                <a:latin typeface="굴림체" pitchFamily="49" charset="-127"/>
                <a:ea typeface="굴림체" pitchFamily="49" charset="-127"/>
              </a:rPr>
              <a:t>       AND    CART.CART_MEMBER = MEMBER.MEM_ID</a:t>
            </a:r>
          </a:p>
          <a:p>
            <a:r>
              <a:rPr lang="en-US" altLang="ko-KR" b="0" smtClean="0">
                <a:latin typeface="굴림체" pitchFamily="49" charset="-127"/>
                <a:ea typeface="굴림체" pitchFamily="49" charset="-127"/>
              </a:rPr>
              <a:t>       AND    CART.CART_NO like '2005%'</a:t>
            </a:r>
          </a:p>
          <a:p>
            <a:r>
              <a:rPr lang="en-US" altLang="ko-KR" b="0" smtClean="0">
                <a:latin typeface="굴림체" pitchFamily="49" charset="-127"/>
                <a:ea typeface="굴림체" pitchFamily="49" charset="-127"/>
              </a:rPr>
              <a:t>       HAVING SUM(CART.CART_QTY * PROD.PROD_SALE) </a:t>
            </a:r>
          </a:p>
          <a:p>
            <a:r>
              <a:rPr lang="en-US" altLang="ko-KR" b="0" smtClean="0">
                <a:latin typeface="굴림체" pitchFamily="49" charset="-127"/>
                <a:ea typeface="굴림체" pitchFamily="49" charset="-127"/>
              </a:rPr>
              <a:t>		&gt; 20000000</a:t>
            </a:r>
          </a:p>
          <a:p>
            <a:r>
              <a:rPr lang="en-US" altLang="ko-KR" b="0" smtClean="0">
                <a:latin typeface="굴림체" pitchFamily="49" charset="-127"/>
                <a:ea typeface="굴림체" pitchFamily="49" charset="-127"/>
              </a:rPr>
              <a:t>);</a:t>
            </a:r>
            <a:endParaRPr lang="ko-KR" altLang="en-US" b="0"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552828" y="1872283"/>
            <a:ext cx="6994222" cy="286232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b="0" smtClean="0">
                <a:latin typeface="굴림체" pitchFamily="49" charset="-127"/>
                <a:ea typeface="굴림체" pitchFamily="49" charset="-127"/>
              </a:rPr>
              <a:t>SELECT   MEMBER.MEM_ID</a:t>
            </a:r>
          </a:p>
          <a:p>
            <a:r>
              <a:rPr lang="en-US" altLang="ko-KR" b="0" smtClean="0">
                <a:latin typeface="굴림체" pitchFamily="49" charset="-127"/>
                <a:ea typeface="굴림체" pitchFamily="49" charset="-127"/>
              </a:rPr>
              <a:t>         ,   MEMBER.MEM_NAME</a:t>
            </a:r>
          </a:p>
          <a:p>
            <a:r>
              <a:rPr lang="en-US" altLang="ko-KR" b="0" smtClean="0">
                <a:latin typeface="굴림체" pitchFamily="49" charset="-127"/>
                <a:ea typeface="굴림체" pitchFamily="49" charset="-127"/>
              </a:rPr>
              <a:t>         ,   sum(CART.CART_QTY * PROD.PROD_SALE) AS RESULT </a:t>
            </a:r>
          </a:p>
          <a:p>
            <a:r>
              <a:rPr lang="en-US" altLang="ko-KR" b="0" smtClean="0">
                <a:latin typeface="굴림체" pitchFamily="49" charset="-127"/>
                <a:ea typeface="굴림체" pitchFamily="49" charset="-127"/>
              </a:rPr>
              <a:t>    FROM     CART, PROD, MEMBER</a:t>
            </a:r>
          </a:p>
          <a:p>
            <a:r>
              <a:rPr lang="en-US" altLang="ko-KR" b="0" smtClean="0">
                <a:latin typeface="굴림체" pitchFamily="49" charset="-127"/>
                <a:ea typeface="굴림체" pitchFamily="49" charset="-127"/>
              </a:rPr>
              <a:t>    WHERE    CART.CART_MEMBER = MEMBER.MEM_ID</a:t>
            </a:r>
          </a:p>
          <a:p>
            <a:r>
              <a:rPr lang="en-US" altLang="ko-KR" b="0" smtClean="0">
                <a:latin typeface="굴림체" pitchFamily="49" charset="-127"/>
                <a:ea typeface="굴림체" pitchFamily="49" charset="-127"/>
              </a:rPr>
              <a:t>    AND      CART.CART_PROD = PROD.PROD_ID</a:t>
            </a:r>
          </a:p>
          <a:p>
            <a:r>
              <a:rPr lang="en-US" altLang="ko-KR" b="0" smtClean="0">
                <a:latin typeface="굴림체" pitchFamily="49" charset="-127"/>
                <a:ea typeface="굴림체" pitchFamily="49" charset="-127"/>
              </a:rPr>
              <a:t>    AND      </a:t>
            </a:r>
            <a:r>
              <a:rPr lang="en-US" altLang="ko-KR" b="0" err="1" smtClean="0">
                <a:latin typeface="굴림체" pitchFamily="49" charset="-127"/>
                <a:ea typeface="굴림체" pitchFamily="49" charset="-127"/>
              </a:rPr>
              <a:t>CART.cart_no</a:t>
            </a:r>
            <a:r>
              <a:rPr lang="en-US" altLang="ko-KR" b="0" smtClean="0">
                <a:latin typeface="굴림체" pitchFamily="49" charset="-127"/>
                <a:ea typeface="굴림체" pitchFamily="49" charset="-127"/>
              </a:rPr>
              <a:t> like '2005%'</a:t>
            </a:r>
          </a:p>
          <a:p>
            <a:r>
              <a:rPr lang="en-US" altLang="ko-KR" b="0" smtClean="0">
                <a:latin typeface="굴림체" pitchFamily="49" charset="-127"/>
                <a:ea typeface="굴림체" pitchFamily="49" charset="-127"/>
              </a:rPr>
              <a:t>    GROUP BY MEMBER.MEM_ID, MEMBER.MEM_NAME</a:t>
            </a:r>
          </a:p>
          <a:p>
            <a:r>
              <a:rPr lang="en-US" altLang="ko-KR" b="0" smtClean="0">
                <a:latin typeface="굴림체" pitchFamily="49" charset="-127"/>
                <a:ea typeface="굴림체" pitchFamily="49" charset="-127"/>
              </a:rPr>
              <a:t>    HAVING   sum(CART.CART_QTY * PROD.PROD_SALE) &gt; 20000000</a:t>
            </a:r>
          </a:p>
          <a:p>
            <a:r>
              <a:rPr lang="en-US" altLang="ko-KR" b="0" smtClean="0">
                <a:latin typeface="굴림체" pitchFamily="49" charset="-127"/>
                <a:ea typeface="굴림체" pitchFamily="49" charset="-127"/>
              </a:rPr>
              <a:t>    ORDER BY RESULT DESC</a:t>
            </a:r>
            <a:endParaRPr lang="ko-KR" altLang="en-US" b="0">
              <a:latin typeface="굴림체" pitchFamily="49" charset="-127"/>
              <a:ea typeface="굴림체" pitchFamily="49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387" name="Rectangle 3"/>
          <p:cNvSpPr>
            <a:spLocks noChangeArrowheads="1"/>
          </p:cNvSpPr>
          <p:nvPr/>
        </p:nvSpPr>
        <p:spPr bwMode="blackWhite">
          <a:xfrm>
            <a:off x="1119188" y="1330325"/>
            <a:ext cx="12091987" cy="7813675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 2005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년도 상품의 매입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.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매출현황을 조회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(UNION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문 사용</a:t>
            </a:r>
            <a:r>
              <a:rPr lang="en-US" altLang="ko-KR" sz="2000" smtClean="0">
                <a:latin typeface="굴림체" pitchFamily="49" charset="-127"/>
                <a:ea typeface="굴림체" pitchFamily="49" charset="-127"/>
              </a:rPr>
              <a:t>) </a:t>
            </a:r>
          </a:p>
          <a:p>
            <a:pPr defTabSz="282575">
              <a:defRPr/>
            </a:pPr>
            <a:r>
              <a:rPr lang="en-US" altLang="ko-KR" sz="2000" smtClean="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  * </a:t>
            </a:r>
            <a:r>
              <a:rPr lang="ko-KR" altLang="en-US" sz="2000" smtClean="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상단</a:t>
            </a:r>
            <a:r>
              <a:rPr lang="en-US" altLang="ko-KR" sz="2000" smtClean="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2000" smtClean="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하단의 필드개수</a:t>
            </a:r>
            <a:r>
              <a:rPr lang="en-US" altLang="ko-KR" sz="2000" smtClean="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/</a:t>
            </a:r>
            <a:r>
              <a:rPr lang="ko-KR" altLang="en-US" sz="2000" smtClean="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이름</a:t>
            </a:r>
            <a:r>
              <a:rPr lang="en-US" altLang="ko-KR" sz="2000" smtClean="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/</a:t>
            </a:r>
            <a:r>
              <a:rPr lang="ko-KR" altLang="en-US" sz="2000" smtClean="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데이터 유형이 동일해야 함</a:t>
            </a:r>
            <a:endParaRPr lang="en-US" altLang="ko-KR" sz="2000">
              <a:latin typeface="굴림체" pitchFamily="49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solidFill>
                <a:srgbClr val="800000"/>
              </a:solidFill>
              <a:latin typeface="굴림체" pitchFamily="49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-  </a:t>
            </a:r>
            <a:r>
              <a:rPr lang="ko-KR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일자 </a:t>
            </a: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상품명 순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SELECT  TO_CHAR(BUY_DATE,'YYYY/MM/DD') AS "</a:t>
            </a:r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일자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 b="0" smtClean="0"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,  PROD.PROD_NAME                 AS "</a:t>
            </a:r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상품명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 b="0" smtClean="0"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,  BUYPROD.BUY_QTY                AS "</a:t>
            </a:r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수량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 b="0" smtClean="0"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     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,</a:t>
            </a:r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  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'</a:t>
            </a:r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매입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'</a:t>
            </a:r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                         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AS "</a:t>
            </a:r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구분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 b="0" smtClean="0"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FROM    BUYPROD, PROD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WHERE   BUY_PROD  = PROD_ID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AND     BUY_DATE BETWEEN '2005-01-01' AND '2005-12-31'</a:t>
            </a:r>
            <a:r>
              <a:rPr lang="en-US" altLang="ko-KR" sz="2000" b="0" u="sng" smtClean="0">
                <a:latin typeface="굴림체" pitchFamily="49" charset="-127"/>
                <a:ea typeface="굴림체" pitchFamily="49" charset="-127"/>
              </a:rPr>
              <a:t> </a:t>
            </a:r>
          </a:p>
          <a:p>
            <a:pPr lvl="1"/>
            <a:endParaRPr lang="ko-KR" altLang="en-US" sz="2000" b="0" smtClean="0"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UNION</a:t>
            </a:r>
          </a:p>
          <a:p>
            <a:pPr lvl="1"/>
            <a:endParaRPr lang="ko-KR" altLang="en-US" sz="2000" b="0" smtClean="0"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SELECT   TO_CHAR(TO_DATE(SUBSTR(CART_NO,1,8),'YYYYMMDD'),'YYYY/MM/DD') AS "</a:t>
            </a:r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일자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 b="0" smtClean="0"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,   PROD_NAME                                                     AS "</a:t>
            </a:r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상품명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 b="0" smtClean="0"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,   CART_QTY                                                      AS "</a:t>
            </a:r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수량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 b="0" smtClean="0"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     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,</a:t>
            </a:r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   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'</a:t>
            </a:r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매출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'</a:t>
            </a:r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                                                        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AS "</a:t>
            </a:r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구분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 b="0" smtClean="0"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FROM     CART, PROD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WHERE    CART_PROD  = PROD_ID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AND      CART_NO LIKE '2005%'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ORDER BY 1, </a:t>
            </a:r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상품명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;</a:t>
            </a:r>
            <a:endParaRPr lang="ko-KR" altLang="en-US" sz="2000" b="0"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304131" name="Rectangle 5"/>
          <p:cNvSpPr>
            <a:spLocks noChangeArrowheads="1"/>
          </p:cNvSpPr>
          <p:nvPr/>
        </p:nvSpPr>
        <p:spPr bwMode="blackWhite">
          <a:xfrm>
            <a:off x="1119188" y="600075"/>
            <a:ext cx="6427787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JOIN ORDER BY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154" name="Rectangle 2"/>
          <p:cNvSpPr>
            <a:spLocks noChangeArrowheads="1"/>
          </p:cNvSpPr>
          <p:nvPr/>
        </p:nvSpPr>
        <p:spPr bwMode="blackWhite">
          <a:xfrm>
            <a:off x="1117600" y="600075"/>
            <a:ext cx="6427788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INSERT</a:t>
            </a:r>
          </a:p>
        </p:txBody>
      </p:sp>
      <p:sp>
        <p:nvSpPr>
          <p:cNvPr id="641031" name="Rectangle 7"/>
          <p:cNvSpPr>
            <a:spLocks noChangeArrowheads="1"/>
          </p:cNvSpPr>
          <p:nvPr/>
        </p:nvSpPr>
        <p:spPr bwMode="blackWhite">
          <a:xfrm>
            <a:off x="1119188" y="1200150"/>
            <a:ext cx="12091987" cy="1920875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1)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프로그램을 통한 입력</a:t>
            </a:r>
          </a:p>
          <a:p>
            <a:pPr defTabSz="282575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2)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데이터베이스에서 제공하는 함수를 사용하여 입력</a:t>
            </a:r>
          </a:p>
          <a:p>
            <a:pPr defTabSz="282575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3)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데이터베이스에 이미 존재하는 자료를 활용하여 입력 </a:t>
            </a:r>
            <a:endParaRPr lang="ko-KR" altLang="en-US" sz="2000">
              <a:solidFill>
                <a:srgbClr val="FFCCFF"/>
              </a:solidFill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641032" name="Rectangle 8"/>
          <p:cNvSpPr>
            <a:spLocks noChangeArrowheads="1"/>
          </p:cNvSpPr>
          <p:nvPr/>
        </p:nvSpPr>
        <p:spPr bwMode="blackWhite">
          <a:xfrm>
            <a:off x="1080220" y="3240435"/>
            <a:ext cx="12091987" cy="7081837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CREATE TABLE  REMAIN</a:t>
            </a:r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(</a:t>
            </a:r>
            <a:r>
              <a:rPr lang="ko-KR" altLang="en-US" sz="2400" b="0" smtClean="0">
                <a:latin typeface="굴림체" pitchFamily="49" charset="-127"/>
                <a:ea typeface="굴림체" pitchFamily="49" charset="-127"/>
              </a:rPr>
              <a:t>  </a:t>
            </a:r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  REMAIN_YEAR      CHAR(04)      NOT NULL,  </a:t>
            </a:r>
            <a:r>
              <a:rPr lang="en-US" altLang="ko-KR" sz="2400" b="0" i="1" smtClean="0">
                <a:latin typeface="굴림체" pitchFamily="49" charset="-127"/>
                <a:ea typeface="굴림체" pitchFamily="49" charset="-127"/>
              </a:rPr>
              <a:t>-- </a:t>
            </a:r>
            <a:r>
              <a:rPr lang="ko-KR" altLang="en-US" sz="2400" b="0" i="1" smtClean="0">
                <a:latin typeface="굴림체" pitchFamily="49" charset="-127"/>
                <a:ea typeface="굴림체" pitchFamily="49" charset="-127"/>
              </a:rPr>
              <a:t>해당 년도   </a:t>
            </a:r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  REMAIN_PROD      VARCHAR2(10)  NOT NULL,  </a:t>
            </a:r>
            <a:r>
              <a:rPr lang="en-US" altLang="ko-KR" sz="2400" b="0" i="1" smtClean="0">
                <a:latin typeface="굴림체" pitchFamily="49" charset="-127"/>
                <a:ea typeface="굴림체" pitchFamily="49" charset="-127"/>
              </a:rPr>
              <a:t>-- </a:t>
            </a:r>
            <a:r>
              <a:rPr lang="ko-KR" altLang="en-US" sz="2400" b="0" i="1" smtClean="0">
                <a:latin typeface="굴림체" pitchFamily="49" charset="-127"/>
                <a:ea typeface="굴림체" pitchFamily="49" charset="-127"/>
              </a:rPr>
              <a:t>상품 코드</a:t>
            </a:r>
            <a:r>
              <a:rPr lang="ko-KR" altLang="en-US" sz="2400" b="0" i="1" u="sng" smtClean="0">
                <a:latin typeface="굴림체" pitchFamily="49" charset="-127"/>
                <a:ea typeface="굴림체" pitchFamily="49" charset="-127"/>
              </a:rPr>
              <a:t>   </a:t>
            </a:r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  REMAIN_J_00      NUMBER(5),               </a:t>
            </a:r>
            <a:r>
              <a:rPr lang="en-US" altLang="ko-KR" sz="2400" b="0" i="1" smtClean="0">
                <a:latin typeface="굴림체" pitchFamily="49" charset="-127"/>
                <a:ea typeface="굴림체" pitchFamily="49" charset="-127"/>
              </a:rPr>
              <a:t>-- </a:t>
            </a:r>
            <a:r>
              <a:rPr lang="ko-KR" altLang="en-US" sz="2400" b="0" i="1" smtClean="0">
                <a:latin typeface="굴림체" pitchFamily="49" charset="-127"/>
                <a:ea typeface="굴림체" pitchFamily="49" charset="-127"/>
              </a:rPr>
              <a:t>전년 재고   </a:t>
            </a:r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  REMAIN_I         NUMBER(5),               </a:t>
            </a:r>
            <a:r>
              <a:rPr lang="en-US" altLang="ko-KR" sz="2400" b="0" i="1" smtClean="0">
                <a:latin typeface="굴림체" pitchFamily="49" charset="-127"/>
                <a:ea typeface="굴림체" pitchFamily="49" charset="-127"/>
              </a:rPr>
              <a:t>-- </a:t>
            </a:r>
            <a:r>
              <a:rPr lang="ko-KR" altLang="en-US" sz="2400" b="0" i="1" smtClean="0">
                <a:latin typeface="굴림체" pitchFamily="49" charset="-127"/>
                <a:ea typeface="굴림체" pitchFamily="49" charset="-127"/>
              </a:rPr>
              <a:t>입고</a:t>
            </a:r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  REMAIN_O         NUMBER(5),               </a:t>
            </a:r>
            <a:r>
              <a:rPr lang="en-US" altLang="ko-KR" sz="2400" b="0" i="1" smtClean="0">
                <a:latin typeface="굴림체" pitchFamily="49" charset="-127"/>
                <a:ea typeface="굴림체" pitchFamily="49" charset="-127"/>
              </a:rPr>
              <a:t>-- </a:t>
            </a:r>
            <a:r>
              <a:rPr lang="ko-KR" altLang="en-US" sz="2400" b="0" i="1" smtClean="0">
                <a:latin typeface="굴림체" pitchFamily="49" charset="-127"/>
                <a:ea typeface="굴림체" pitchFamily="49" charset="-127"/>
              </a:rPr>
              <a:t>출고</a:t>
            </a:r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  REMAIN_J_99      NUMBER(5),               </a:t>
            </a:r>
            <a:r>
              <a:rPr lang="en-US" altLang="ko-KR" sz="2400" b="0" i="1" smtClean="0">
                <a:latin typeface="굴림체" pitchFamily="49" charset="-127"/>
                <a:ea typeface="굴림체" pitchFamily="49" charset="-127"/>
              </a:rPr>
              <a:t>-- </a:t>
            </a:r>
            <a:r>
              <a:rPr lang="ko-KR" altLang="en-US" sz="2400" b="0" i="1" smtClean="0">
                <a:latin typeface="굴림체" pitchFamily="49" charset="-127"/>
                <a:ea typeface="굴림체" pitchFamily="49" charset="-127"/>
              </a:rPr>
              <a:t>현재고  </a:t>
            </a:r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  REMAIN_DATE      DATE,                    </a:t>
            </a:r>
            <a:r>
              <a:rPr lang="en-US" altLang="ko-KR" sz="2400" b="0" i="1" smtClean="0">
                <a:latin typeface="굴림체" pitchFamily="49" charset="-127"/>
                <a:ea typeface="굴림체" pitchFamily="49" charset="-127"/>
              </a:rPr>
              <a:t>-- </a:t>
            </a:r>
            <a:r>
              <a:rPr lang="ko-KR" altLang="en-US" sz="2400" b="0" i="1" smtClean="0">
                <a:latin typeface="굴림체" pitchFamily="49" charset="-127"/>
                <a:ea typeface="굴림체" pitchFamily="49" charset="-127"/>
              </a:rPr>
              <a:t>처리일자</a:t>
            </a:r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  CONSTRAINT PK_REMAIN      PRIMARY KEY(REMAIN_YEAR, REMAIN_PROD),</a:t>
            </a:r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  CONSTRAINT FR_REMAIN_PROD FOREIGN KEY(REMAIN_PROD) </a:t>
            </a:r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                            REFERENCES PROD(PROD_ID)</a:t>
            </a:r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);</a:t>
            </a:r>
            <a:endParaRPr lang="en-US" altLang="ko-KR" sz="2400" b="0">
              <a:latin typeface="굴림체" pitchFamily="49" charset="-127"/>
              <a:ea typeface="굴림체" pitchFamily="49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531" name="Rectangle 3"/>
          <p:cNvSpPr>
            <a:spLocks noChangeArrowheads="1"/>
          </p:cNvSpPr>
          <p:nvPr/>
        </p:nvSpPr>
        <p:spPr bwMode="blackWhite">
          <a:xfrm>
            <a:off x="1117600" y="1800225"/>
            <a:ext cx="12090400" cy="1439863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1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테이블의 전체 </a:t>
            </a:r>
            <a:r>
              <a:rPr lang="ko-KR" altLang="en-US" sz="2000" err="1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컬럼에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한 건의 자료를 입력하는 것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.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단순하게 자료를 추가할 때 자주 사용</a:t>
            </a:r>
            <a:endParaRPr lang="ko-KR" altLang="en-US" sz="2000">
              <a:solidFill>
                <a:srgbClr val="FFCCFF"/>
              </a:solidFill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1046532" name="Rectangle 4"/>
          <p:cNvSpPr>
            <a:spLocks noChangeArrowheads="1"/>
          </p:cNvSpPr>
          <p:nvPr/>
        </p:nvSpPr>
        <p:spPr bwMode="blackWhite">
          <a:xfrm>
            <a:off x="1119188" y="3340100"/>
            <a:ext cx="12091987" cy="6261100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1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수불테이블 자료추가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: 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값을 지정하는 순서는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Table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의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column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순서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None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                                   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각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column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의  자료형식에 맞추어 지정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None/>
              <a:defRPr/>
            </a:pPr>
            <a:endParaRPr lang="ko-KR" altLang="en-US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10000"/>
              </a:lnSpc>
              <a:buFont typeface="Wingdings" pitchFamily="2" charset="2"/>
              <a:buNone/>
              <a:defRPr/>
            </a:pP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- Table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전체 </a:t>
            </a:r>
            <a:r>
              <a:rPr lang="ko-KR" altLang="en-US" sz="2000" err="1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컬럼에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값을 입력</a:t>
            </a: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INSERT INTO REMAIN </a:t>
            </a:r>
          </a:p>
          <a:p>
            <a:r>
              <a:rPr lang="fr-FR" altLang="ko-KR" sz="2200" b="0" smtClean="0">
                <a:latin typeface="굴림체" pitchFamily="49" charset="-127"/>
                <a:ea typeface="굴림체" pitchFamily="49" charset="-127"/>
              </a:rPr>
              <a:t>VALUES('2003','P101000001',20,10,12,18,'2004-01-01');</a:t>
            </a:r>
          </a:p>
          <a:p>
            <a:endParaRPr lang="en-US" altLang="ko-KR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10000"/>
              </a:lnSpc>
              <a:buFont typeface="Wingdings" pitchFamily="2" charset="2"/>
              <a:buNone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-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상기 방법보다는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Column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명을 기술하여 입력하는 방법 권장</a:t>
            </a: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INSERT INTO remain(remain_year,remain_prod,remain_j_00,remain_i,remain_o,remain_j_99,remain_date)</a:t>
            </a:r>
          </a:p>
          <a:p>
            <a:r>
              <a:rPr lang="fr-FR" altLang="ko-KR" sz="2200" b="0" smtClean="0">
                <a:latin typeface="굴림체" pitchFamily="49" charset="-127"/>
                <a:ea typeface="굴림체" pitchFamily="49" charset="-127"/>
              </a:rPr>
              <a:t>VALUES ('2003','P101000002',11,7,6,12,'2004-01-02');</a:t>
            </a:r>
            <a:endParaRPr lang="en-US" altLang="ko-KR" sz="2200" b="0"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306180" name="Rectangle 5"/>
          <p:cNvSpPr>
            <a:spLocks noChangeArrowheads="1"/>
          </p:cNvSpPr>
          <p:nvPr/>
        </p:nvSpPr>
        <p:spPr bwMode="auto">
          <a:xfrm>
            <a:off x="1147763" y="1674813"/>
            <a:ext cx="12001500" cy="82550"/>
          </a:xfrm>
          <a:prstGeom prst="rect">
            <a:avLst/>
          </a:prstGeom>
          <a:gradFill rotWithShape="0">
            <a:gsLst>
              <a:gs pos="0">
                <a:srgbClr val="E8B354"/>
              </a:gs>
              <a:gs pos="100000">
                <a:srgbClr val="FFFFFF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>
              <a:latin typeface="HY중고딕" pitchFamily="18" charset="-127"/>
            </a:endParaRPr>
          </a:p>
        </p:txBody>
      </p:sp>
      <p:sp>
        <p:nvSpPr>
          <p:cNvPr id="306181" name="AutoShape 6"/>
          <p:cNvSpPr>
            <a:spLocks noChangeArrowheads="1"/>
          </p:cNvSpPr>
          <p:nvPr/>
        </p:nvSpPr>
        <p:spPr bwMode="auto">
          <a:xfrm>
            <a:off x="1147763" y="1200150"/>
            <a:ext cx="6719887" cy="568325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2D5A0"/>
              </a:gs>
              <a:gs pos="100000">
                <a:srgbClr val="FBF1DF"/>
              </a:gs>
            </a:gsLst>
            <a:path path="shape">
              <a:fillToRect l="50000" t="50000" r="50000" b="50000"/>
            </a:path>
          </a:gradFill>
          <a:ln w="3175">
            <a:noFill/>
            <a:round/>
            <a:headEnd/>
            <a:tailEnd/>
          </a:ln>
        </p:spPr>
        <p:txBody>
          <a:bodyPr wrap="none" anchor="ctr"/>
          <a:lstStyle/>
          <a:p>
            <a:pPr>
              <a:lnSpc>
                <a:spcPct val="130000"/>
              </a:lnSpc>
              <a:buFont typeface="Arial" pitchFamily="34" charset="0"/>
              <a:buNone/>
            </a:pPr>
            <a:r>
              <a:rPr lang="en-US" altLang="ko-KR">
                <a:latin typeface="HY중고딕" pitchFamily="18" charset="-127"/>
                <a:ea typeface="굴림체" pitchFamily="49" charset="-127"/>
              </a:rPr>
              <a:t>  1. </a:t>
            </a:r>
            <a:r>
              <a:rPr lang="ko-KR" altLang="en-US">
                <a:latin typeface="HY중고딕" pitchFamily="18" charset="-127"/>
                <a:ea typeface="굴림체" pitchFamily="49" charset="-127"/>
              </a:rPr>
              <a:t>단순 데이터 입력</a:t>
            </a:r>
          </a:p>
        </p:txBody>
      </p:sp>
      <p:sp>
        <p:nvSpPr>
          <p:cNvPr id="306182" name="Rectangle 9"/>
          <p:cNvSpPr>
            <a:spLocks noChangeArrowheads="1"/>
          </p:cNvSpPr>
          <p:nvPr/>
        </p:nvSpPr>
        <p:spPr bwMode="blackWhite">
          <a:xfrm>
            <a:off x="1117600" y="600075"/>
            <a:ext cx="6427788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INSERT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051" name="Rectangle 3"/>
          <p:cNvSpPr>
            <a:spLocks noChangeArrowheads="1"/>
          </p:cNvSpPr>
          <p:nvPr/>
        </p:nvSpPr>
        <p:spPr bwMode="blackWhite">
          <a:xfrm>
            <a:off x="1119188" y="1330325"/>
            <a:ext cx="12091987" cy="1790700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20000"/>
              </a:lnSpc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- INSERT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문의 가장 기본적인 방법으로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1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건씩 의 자료가 입력</a:t>
            </a:r>
          </a:p>
          <a:p>
            <a:pPr defTabSz="282575">
              <a:lnSpc>
                <a:spcPct val="120000"/>
              </a:lnSpc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테이블의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NOT NULL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과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UNIQUE</a:t>
            </a:r>
            <a:r>
              <a:rPr lang="ko-KR" altLang="en-US" sz="2000" err="1">
                <a:latin typeface="HY중고딕" pitchFamily="18" charset="-127"/>
                <a:ea typeface="굴림체" pitchFamily="49" charset="-127"/>
              </a:rPr>
              <a:t>컬럼은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반드시 자료를 넣어</a:t>
            </a:r>
          </a:p>
          <a:p>
            <a:pPr defTabSz="282575">
              <a:lnSpc>
                <a:spcPct val="120000"/>
              </a:lnSpc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주어야 한다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.</a:t>
            </a:r>
          </a:p>
        </p:txBody>
      </p:sp>
      <p:sp>
        <p:nvSpPr>
          <p:cNvPr id="642052" name="Rectangle 4"/>
          <p:cNvSpPr>
            <a:spLocks noChangeArrowheads="1"/>
          </p:cNvSpPr>
          <p:nvPr/>
        </p:nvSpPr>
        <p:spPr bwMode="blackWhite">
          <a:xfrm>
            <a:off x="1119188" y="4800600"/>
            <a:ext cx="12091987" cy="4560888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수불 테이블  특정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Column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지정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INSERT</a:t>
            </a:r>
          </a:p>
          <a:p>
            <a:pPr defTabSz="282575"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해당년도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: 2003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년    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상품코드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: P102000007 (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대우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VTR 6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헤드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)</a:t>
            </a:r>
          </a:p>
          <a:p>
            <a:pPr defTabSz="282575"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입고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: 10</a:t>
            </a: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Char char="l"/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>
              <a:buFont typeface="Wingdings" pitchFamily="2" charset="2"/>
              <a:buChar char="l"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</a:t>
            </a:r>
            <a:r>
              <a:rPr lang="en-US" altLang="ko-KR" sz="2000" smtClean="0"/>
              <a:t>INSERT INTO REMAIN (REMAIN_YEAR, REMAIN_PROD, REMAIN_I)</a:t>
            </a:r>
          </a:p>
          <a:p>
            <a:r>
              <a:rPr lang="en-US" altLang="ko-KR" sz="2000" smtClean="0"/>
              <a:t>VALUES('2003', 'P102000007', 10);</a:t>
            </a:r>
          </a:p>
          <a:p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 smtClean="0"/>
              <a:t>SELECT * FROM REMAIN;</a:t>
            </a: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642053" name="Rectangle 5"/>
          <p:cNvSpPr>
            <a:spLocks noChangeArrowheads="1"/>
          </p:cNvSpPr>
          <p:nvPr/>
        </p:nvSpPr>
        <p:spPr bwMode="blackWhite">
          <a:xfrm>
            <a:off x="1119188" y="3840163"/>
            <a:ext cx="12091987" cy="839787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1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데이터를 </a:t>
            </a:r>
            <a:r>
              <a:rPr lang="ko-KR" altLang="en-US" sz="2000" err="1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입력하고자하는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Column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을 선택하여 입력</a:t>
            </a:r>
            <a:endParaRPr lang="ko-KR" altLang="en-US" sz="2000">
              <a:solidFill>
                <a:srgbClr val="FFCCFF"/>
              </a:solidFill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307205" name="Rectangle 6"/>
          <p:cNvSpPr>
            <a:spLocks noChangeArrowheads="1"/>
          </p:cNvSpPr>
          <p:nvPr/>
        </p:nvSpPr>
        <p:spPr bwMode="auto">
          <a:xfrm>
            <a:off x="1149350" y="3760788"/>
            <a:ext cx="12001500" cy="79375"/>
          </a:xfrm>
          <a:prstGeom prst="rect">
            <a:avLst/>
          </a:prstGeom>
          <a:gradFill rotWithShape="0">
            <a:gsLst>
              <a:gs pos="0">
                <a:srgbClr val="E8B354"/>
              </a:gs>
              <a:gs pos="100000">
                <a:srgbClr val="FFFFFF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>
              <a:latin typeface="HY중고딕" pitchFamily="18" charset="-127"/>
            </a:endParaRPr>
          </a:p>
        </p:txBody>
      </p:sp>
      <p:sp>
        <p:nvSpPr>
          <p:cNvPr id="307206" name="AutoShape 7"/>
          <p:cNvSpPr>
            <a:spLocks noChangeArrowheads="1"/>
          </p:cNvSpPr>
          <p:nvPr/>
        </p:nvSpPr>
        <p:spPr bwMode="auto">
          <a:xfrm>
            <a:off x="1149350" y="3278188"/>
            <a:ext cx="7332663" cy="566737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2D5A0"/>
              </a:gs>
              <a:gs pos="100000">
                <a:srgbClr val="FBF1DF"/>
              </a:gs>
            </a:gsLst>
            <a:path path="shape">
              <a:fillToRect l="50000" t="50000" r="50000" b="50000"/>
            </a:path>
          </a:gradFill>
          <a:ln w="3175">
            <a:noFill/>
            <a:round/>
            <a:headEnd/>
            <a:tailEnd/>
          </a:ln>
        </p:spPr>
        <p:txBody>
          <a:bodyPr wrap="none" anchor="ctr"/>
          <a:lstStyle/>
          <a:p>
            <a:pPr eaLnBrk="0" latinLnBrk="0" hangingPunct="0">
              <a:spcBef>
                <a:spcPct val="20000"/>
              </a:spcBef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 2. </a:t>
            </a: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특정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Column</a:t>
            </a: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에 데이터 입력</a:t>
            </a:r>
          </a:p>
        </p:txBody>
      </p:sp>
      <p:sp>
        <p:nvSpPr>
          <p:cNvPr id="307207" name="Rectangle 13"/>
          <p:cNvSpPr>
            <a:spLocks noChangeArrowheads="1"/>
          </p:cNvSpPr>
          <p:nvPr/>
        </p:nvSpPr>
        <p:spPr bwMode="blackWhite">
          <a:xfrm>
            <a:off x="1117600" y="600075"/>
            <a:ext cx="6427788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INSERT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560" name="Rectangle 8"/>
          <p:cNvSpPr>
            <a:spLocks noChangeArrowheads="1"/>
          </p:cNvSpPr>
          <p:nvPr/>
        </p:nvSpPr>
        <p:spPr bwMode="blackWhite">
          <a:xfrm>
            <a:off x="1119188" y="1844675"/>
            <a:ext cx="12091987" cy="8477250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1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Column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값에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Null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값을 지정하는 방법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None/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- Insert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문장의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Column List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에서 생략 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None/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- Insert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문장의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Value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절에서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Null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또는 </a:t>
            </a:r>
            <a:r>
              <a:rPr lang="ko-KR" altLang="en-US" sz="2000" err="1">
                <a:latin typeface="HY중고딕" pitchFamily="18" charset="-127"/>
                <a:ea typeface="굴림체" pitchFamily="49" charset="-127"/>
              </a:rPr>
              <a:t>빈공백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('')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으로 지정</a:t>
            </a:r>
          </a:p>
          <a:p>
            <a:pPr defTabSz="282575">
              <a:buFont typeface="Wingdings" pitchFamily="2" charset="2"/>
              <a:buChar char="l"/>
              <a:defRPr/>
            </a:pPr>
            <a:endParaRPr lang="ko-KR" altLang="en-US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Char char="l"/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수불 테이블  특정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Column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에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NULL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값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INSERT</a:t>
            </a:r>
          </a:p>
          <a:p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INSERT INTO REMAIN(REMAIN_YEAR, REMAIN_PROD, remain_j_00,REMAIN_I, REMAIN_J_99, REMAIN_DATE)</a:t>
            </a:r>
          </a:p>
          <a:p>
            <a:r>
              <a:rPr lang="fr-FR" altLang="ko-KR" sz="2000" b="0" smtClean="0">
                <a:latin typeface="굴림체" pitchFamily="49" charset="-127"/>
                <a:ea typeface="굴림체" pitchFamily="49" charset="-127"/>
              </a:rPr>
              <a:t>VALUES('2003', 'P102000001', 31, 21, 41, '2003-12-31');</a:t>
            </a:r>
          </a:p>
          <a:p>
            <a:endParaRPr lang="ko-KR" altLang="en-US" sz="2000" b="0" smtClean="0">
              <a:latin typeface="굴림체" pitchFamily="49" charset="-127"/>
              <a:ea typeface="굴림체" pitchFamily="49" charset="-127"/>
            </a:endParaRPr>
          </a:p>
          <a:p>
            <a:endParaRPr lang="ko-KR" altLang="en-US" sz="2000" b="0" smtClean="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INSERT INTO REMAIN(REMAIN_YEAR,REMAIN_PROD,remain_j_00,REMAIN_I,remain_o,REMAIN_J_99,REMAIN_DATE)</a:t>
            </a:r>
          </a:p>
          <a:p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VALUES('2003', 'P102000002', 31, 21, NULL, 41, '2003-12-31');</a:t>
            </a:r>
          </a:p>
          <a:p>
            <a:endParaRPr lang="ko-KR" altLang="en-US" sz="2000" b="0" smtClean="0">
              <a:latin typeface="굴림체" pitchFamily="49" charset="-127"/>
              <a:ea typeface="굴림체" pitchFamily="49" charset="-127"/>
            </a:endParaRPr>
          </a:p>
          <a:p>
            <a:endParaRPr lang="ko-KR" altLang="en-US" sz="2000" b="0" smtClean="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INSERT INTO REMAIN(REMAIN_YEAR,REMAIN_PROD,remain_j_00,REMAIN_I,remain_o,REMAIN_J_99,REMAIN_DATE)</a:t>
            </a:r>
          </a:p>
          <a:p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VALUES('2003', 'P102000003', 31, 21, 11, 41, SYSDATE);</a:t>
            </a:r>
            <a:endParaRPr lang="en-US" altLang="ko-KR" sz="2000" b="0">
              <a:solidFill>
                <a:srgbClr val="800000"/>
              </a:solidFill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308227" name="Rectangle 9"/>
          <p:cNvSpPr>
            <a:spLocks noChangeArrowheads="1"/>
          </p:cNvSpPr>
          <p:nvPr/>
        </p:nvSpPr>
        <p:spPr bwMode="auto">
          <a:xfrm>
            <a:off x="1149350" y="1697038"/>
            <a:ext cx="12001500" cy="80962"/>
          </a:xfrm>
          <a:prstGeom prst="rect">
            <a:avLst/>
          </a:prstGeom>
          <a:gradFill rotWithShape="0">
            <a:gsLst>
              <a:gs pos="0">
                <a:srgbClr val="E8B354"/>
              </a:gs>
              <a:gs pos="100000">
                <a:srgbClr val="FFFFFF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>
              <a:latin typeface="HY중고딕" pitchFamily="18" charset="-127"/>
            </a:endParaRPr>
          </a:p>
        </p:txBody>
      </p:sp>
      <p:sp>
        <p:nvSpPr>
          <p:cNvPr id="308228" name="AutoShape 10"/>
          <p:cNvSpPr>
            <a:spLocks noChangeArrowheads="1"/>
          </p:cNvSpPr>
          <p:nvPr/>
        </p:nvSpPr>
        <p:spPr bwMode="auto">
          <a:xfrm>
            <a:off x="1149350" y="1200150"/>
            <a:ext cx="7332663" cy="568325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2D5A0"/>
              </a:gs>
              <a:gs pos="100000">
                <a:srgbClr val="FBF1DF"/>
              </a:gs>
            </a:gsLst>
            <a:path path="shape">
              <a:fillToRect l="50000" t="50000" r="50000" b="50000"/>
            </a:path>
          </a:gradFill>
          <a:ln w="3175">
            <a:noFill/>
            <a:round/>
            <a:headEnd/>
            <a:tailEnd/>
          </a:ln>
        </p:spPr>
        <p:txBody>
          <a:bodyPr wrap="none" anchor="ctr"/>
          <a:lstStyle/>
          <a:p>
            <a:pPr eaLnBrk="0" latinLnBrk="0" hangingPunct="0">
              <a:spcBef>
                <a:spcPct val="20000"/>
              </a:spcBef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 3. </a:t>
            </a: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특수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Value, Null </a:t>
            </a: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값 입력</a:t>
            </a:r>
          </a:p>
        </p:txBody>
      </p:sp>
      <p:sp>
        <p:nvSpPr>
          <p:cNvPr id="308229" name="Rectangle 11"/>
          <p:cNvSpPr>
            <a:spLocks noChangeArrowheads="1"/>
          </p:cNvSpPr>
          <p:nvPr/>
        </p:nvSpPr>
        <p:spPr bwMode="blackWhite">
          <a:xfrm>
            <a:off x="1117600" y="600075"/>
            <a:ext cx="6427788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INSERT</a:t>
            </a:r>
          </a:p>
        </p:txBody>
      </p:sp>
      <p:sp>
        <p:nvSpPr>
          <p:cNvPr id="6" name="직사각형 5"/>
          <p:cNvSpPr/>
          <p:nvPr/>
        </p:nvSpPr>
        <p:spPr bwMode="auto">
          <a:xfrm>
            <a:off x="8785076" y="2088307"/>
            <a:ext cx="3816424" cy="1368152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2400" i="0" u="none" strike="noStrike" cap="none" normalizeH="0" baseline="0" err="1" smtClean="0">
                <a:ln>
                  <a:noFill/>
                </a:ln>
                <a:solidFill>
                  <a:schemeClr val="tx1"/>
                </a:solidFill>
                <a:effectLst/>
                <a:latin typeface="굴림체" pitchFamily="49" charset="-127"/>
                <a:ea typeface="굴림체" pitchFamily="49" charset="-127"/>
              </a:rPr>
              <a:t>sysdate</a:t>
            </a:r>
            <a:r>
              <a:rPr kumimoji="1" lang="en-US" altLang="ko-KR" sz="2400" i="0" u="none" strike="noStrike" cap="none" normalizeH="0" smtClean="0">
                <a:ln>
                  <a:noFill/>
                </a:ln>
                <a:solidFill>
                  <a:schemeClr val="tx1"/>
                </a:solidFill>
                <a:effectLst/>
                <a:latin typeface="굴림체" pitchFamily="49" charset="-127"/>
                <a:ea typeface="굴림체" pitchFamily="49" charset="-127"/>
              </a:rPr>
              <a:t> </a:t>
            </a:r>
          </a:p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altLang="ko-KR" sz="2400" i="0" u="none" strike="noStrike" cap="none" normalizeH="0" smtClean="0">
              <a:ln>
                <a:noFill/>
              </a:ln>
              <a:solidFill>
                <a:schemeClr val="tx1"/>
              </a:solidFill>
              <a:effectLst/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400" smtClean="0">
                <a:latin typeface="굴림체" pitchFamily="49" charset="-127"/>
                <a:ea typeface="굴림체" pitchFamily="49" charset="-127"/>
              </a:rPr>
              <a:t>2014/03/18 </a:t>
            </a:r>
            <a:r>
              <a:rPr lang="ko-KR" altLang="en-US" sz="2400" smtClean="0">
                <a:latin typeface="굴림체" pitchFamily="49" charset="-127"/>
                <a:ea typeface="굴림체" pitchFamily="49" charset="-127"/>
              </a:rPr>
              <a:t>오후 </a:t>
            </a:r>
            <a:r>
              <a:rPr lang="en-US" altLang="ko-KR" sz="2400" smtClean="0">
                <a:latin typeface="굴림체" pitchFamily="49" charset="-127"/>
                <a:ea typeface="굴림체" pitchFamily="49" charset="-127"/>
              </a:rPr>
              <a:t>1:07:20</a:t>
            </a:r>
            <a:endParaRPr kumimoji="1" lang="ko-KR" altLang="en-US" sz="240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체" pitchFamily="49" charset="-127"/>
              <a:ea typeface="굴림체" pitchFamily="49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074" name="Rectangle 2"/>
          <p:cNvSpPr>
            <a:spLocks noChangeArrowheads="1"/>
          </p:cNvSpPr>
          <p:nvPr/>
        </p:nvSpPr>
        <p:spPr bwMode="blackWhite">
          <a:xfrm>
            <a:off x="1119188" y="2039938"/>
            <a:ext cx="12091987" cy="8281987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1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모든 상품에 대한 재고 수불 파일 생성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( 2003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년도 재고 수불 마감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)</a:t>
            </a:r>
          </a:p>
          <a:p>
            <a:pPr defTabSz="282575">
              <a:lnSpc>
                <a:spcPct val="110000"/>
              </a:lnSpc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해당년도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: 2004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년     </a:t>
            </a:r>
          </a:p>
          <a:p>
            <a:pPr defTabSz="282575">
              <a:lnSpc>
                <a:spcPct val="110000"/>
              </a:lnSpc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상품코드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: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전 상품</a:t>
            </a:r>
          </a:p>
          <a:p>
            <a:pPr defTabSz="282575">
              <a:lnSpc>
                <a:spcPct val="110000"/>
              </a:lnSpc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기초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(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전년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)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재고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: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상품코드의 우측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2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자리를 숫자로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Conversion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하여 </a:t>
            </a:r>
          </a:p>
          <a:p>
            <a:pPr defTabSz="282575">
              <a:lnSpc>
                <a:spcPct val="110000"/>
              </a:lnSpc>
              <a:defRPr/>
            </a:pP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                           처리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(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원칙은 전년도말 재고가 되어야 함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)</a:t>
            </a:r>
          </a:p>
          <a:p>
            <a:pPr defTabSz="282575">
              <a:lnSpc>
                <a:spcPct val="110000"/>
              </a:lnSpc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입고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: 10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으로 일괄 처리</a:t>
            </a:r>
          </a:p>
          <a:p>
            <a:pPr defTabSz="282575">
              <a:lnSpc>
                <a:spcPct val="110000"/>
              </a:lnSpc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출고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: 7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으로 일괄 처리</a:t>
            </a:r>
          </a:p>
          <a:p>
            <a:pPr defTabSz="282575">
              <a:lnSpc>
                <a:spcPct val="110000"/>
              </a:lnSpc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현재고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: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전년재고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+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입고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출고</a:t>
            </a:r>
          </a:p>
          <a:p>
            <a:pPr defTabSz="282575">
              <a:lnSpc>
                <a:spcPct val="60000"/>
              </a:lnSpc>
              <a:defRPr/>
            </a:pPr>
            <a:endParaRPr lang="ko-KR" altLang="en-US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10000"/>
              </a:lnSpc>
              <a:buFont typeface="Wingdings" pitchFamily="2" charset="2"/>
              <a:buChar char="l"/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</a:t>
            </a:r>
            <a:r>
              <a:rPr lang="en-US" altLang="ko-KR" sz="2000" b="0">
                <a:latin typeface="굴림체" pitchFamily="49" charset="-127"/>
                <a:ea typeface="굴림체" pitchFamily="49" charset="-127"/>
              </a:rPr>
              <a:t>INSERT INTO remain (</a:t>
            </a:r>
            <a:r>
              <a:rPr lang="en-US" altLang="ko-KR" sz="2000" b="0" err="1">
                <a:latin typeface="굴림체" pitchFamily="49" charset="-127"/>
                <a:ea typeface="굴림체" pitchFamily="49" charset="-127"/>
              </a:rPr>
              <a:t>remain_year</a:t>
            </a:r>
            <a:r>
              <a:rPr lang="en-US" altLang="ko-KR" sz="2000" b="0">
                <a:latin typeface="굴림체" pitchFamily="49" charset="-127"/>
                <a:ea typeface="굴림체" pitchFamily="49" charset="-127"/>
              </a:rPr>
              <a:t>, </a:t>
            </a:r>
            <a:r>
              <a:rPr lang="en-US" altLang="ko-KR" sz="2000" b="0" err="1">
                <a:latin typeface="굴림체" pitchFamily="49" charset="-127"/>
                <a:ea typeface="굴림체" pitchFamily="49" charset="-127"/>
              </a:rPr>
              <a:t>remain_prod</a:t>
            </a:r>
            <a:r>
              <a:rPr lang="en-US" altLang="ko-KR" sz="2000" b="0">
                <a:latin typeface="굴림체" pitchFamily="49" charset="-127"/>
                <a:ea typeface="굴림체" pitchFamily="49" charset="-127"/>
              </a:rPr>
              <a:t>, 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remain_j_00,remain_i</a:t>
            </a:r>
            <a:r>
              <a:rPr lang="en-US" altLang="ko-KR" sz="2000" b="0">
                <a:latin typeface="굴림체" pitchFamily="49" charset="-127"/>
                <a:ea typeface="굴림체" pitchFamily="49" charset="-127"/>
              </a:rPr>
              <a:t>, </a:t>
            </a:r>
            <a:r>
              <a:rPr lang="en-US" altLang="ko-KR" sz="2000" b="0" err="1">
                <a:latin typeface="굴림체" pitchFamily="49" charset="-127"/>
                <a:ea typeface="굴림체" pitchFamily="49" charset="-127"/>
              </a:rPr>
              <a:t>remain_o</a:t>
            </a:r>
            <a:r>
              <a:rPr lang="en-US" altLang="ko-KR" sz="2000" b="0">
                <a:latin typeface="굴림체" pitchFamily="49" charset="-127"/>
                <a:ea typeface="굴림체" pitchFamily="49" charset="-127"/>
              </a:rPr>
              <a:t>, remain_j_99, </a:t>
            </a:r>
            <a:r>
              <a:rPr lang="en-US" altLang="ko-KR" sz="2000" b="0" err="1">
                <a:latin typeface="굴림체" pitchFamily="49" charset="-127"/>
                <a:ea typeface="굴림체" pitchFamily="49" charset="-127"/>
              </a:rPr>
              <a:t>remain_date</a:t>
            </a:r>
            <a:r>
              <a:rPr lang="en-US" altLang="ko-KR" sz="2000" b="0">
                <a:latin typeface="굴림체" pitchFamily="49" charset="-127"/>
                <a:ea typeface="굴림체" pitchFamily="49" charset="-127"/>
              </a:rPr>
              <a:t>)</a:t>
            </a:r>
          </a:p>
          <a:p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SELECT '2004', PROD_ID, TO_NUMBER(SUBSTR(PROD_ID,-2)),10,7,TO_NUMBER(SUBSTR(PROD_ID,-2))+10-7,SYSDATE FROM   PROD;</a:t>
            </a:r>
          </a:p>
          <a:p>
            <a:pPr defTabSz="282575">
              <a:defRPr/>
            </a:pPr>
            <a:endParaRPr lang="en-US" altLang="ko-KR" sz="2000" smtClean="0"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10000"/>
              </a:lnSpc>
              <a:buFont typeface="Wingdings" pitchFamily="2" charset="2"/>
              <a:buChar char="l"/>
              <a:defRPr/>
            </a:pPr>
            <a:r>
              <a:rPr lang="en-US" altLang="ko-KR" sz="2000" smtClean="0">
                <a:latin typeface="HY중고딕" pitchFamily="18" charset="-127"/>
                <a:ea typeface="굴림체" pitchFamily="49" charset="-127"/>
              </a:rPr>
              <a:t>  SELECT * FROM remain</a:t>
            </a:r>
            <a:endParaRPr lang="en-US" altLang="ko-KR" sz="2000"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643075" name="Rectangle 3"/>
          <p:cNvSpPr>
            <a:spLocks noChangeArrowheads="1"/>
          </p:cNvSpPr>
          <p:nvPr/>
        </p:nvSpPr>
        <p:spPr bwMode="blackWhite">
          <a:xfrm>
            <a:off x="1119188" y="1200150"/>
            <a:ext cx="12091987" cy="727075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1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테이블에 추가 시 타 테이블의 내용을 활용하여 자료 추가</a:t>
            </a:r>
            <a:endParaRPr lang="ko-KR" altLang="en-US" sz="2000">
              <a:solidFill>
                <a:srgbClr val="FFCCFF"/>
              </a:solidFill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309252" name="Rectangle 4"/>
          <p:cNvSpPr>
            <a:spLocks noChangeArrowheads="1"/>
          </p:cNvSpPr>
          <p:nvPr/>
        </p:nvSpPr>
        <p:spPr bwMode="auto">
          <a:xfrm>
            <a:off x="1149350" y="1112838"/>
            <a:ext cx="12001500" cy="79375"/>
          </a:xfrm>
          <a:prstGeom prst="rect">
            <a:avLst/>
          </a:prstGeom>
          <a:gradFill rotWithShape="0">
            <a:gsLst>
              <a:gs pos="0">
                <a:srgbClr val="E8B354"/>
              </a:gs>
              <a:gs pos="100000">
                <a:srgbClr val="FFFFFF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>
              <a:latin typeface="HY중고딕" pitchFamily="18" charset="-127"/>
            </a:endParaRPr>
          </a:p>
        </p:txBody>
      </p:sp>
      <p:sp>
        <p:nvSpPr>
          <p:cNvPr id="309253" name="AutoShape 5"/>
          <p:cNvSpPr>
            <a:spLocks noChangeArrowheads="1"/>
          </p:cNvSpPr>
          <p:nvPr/>
        </p:nvSpPr>
        <p:spPr bwMode="auto">
          <a:xfrm>
            <a:off x="1149350" y="600075"/>
            <a:ext cx="7491413" cy="568325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2D5A0"/>
              </a:gs>
              <a:gs pos="100000">
                <a:srgbClr val="FBF1DF"/>
              </a:gs>
            </a:gsLst>
            <a:path path="shape">
              <a:fillToRect l="50000" t="50000" r="50000" b="50000"/>
            </a:path>
          </a:gradFill>
          <a:ln w="3175">
            <a:noFill/>
            <a:round/>
            <a:headEnd/>
            <a:tailEnd/>
          </a:ln>
        </p:spPr>
        <p:txBody>
          <a:bodyPr wrap="none" anchor="ctr"/>
          <a:lstStyle/>
          <a:p>
            <a:pPr eaLnBrk="0" latinLnBrk="0" hangingPunct="0">
              <a:spcBef>
                <a:spcPct val="20000"/>
              </a:spcBef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 4. </a:t>
            </a: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다른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Table</a:t>
            </a: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로부터 데이터 입력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6"/>
          <p:cNvSpPr>
            <a:spLocks noChangeArrowheads="1"/>
          </p:cNvSpPr>
          <p:nvPr/>
        </p:nvSpPr>
        <p:spPr bwMode="auto">
          <a:xfrm>
            <a:off x="479425" y="1204913"/>
            <a:ext cx="13374688" cy="8232775"/>
          </a:xfrm>
          <a:prstGeom prst="rect">
            <a:avLst/>
          </a:prstGeom>
          <a:noFill/>
          <a:ln w="38100" cmpd="dbl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marL="720725" lvl="1" indent="-263525">
              <a:lnSpc>
                <a:spcPct val="160000"/>
              </a:lnSpc>
              <a:buFont typeface="Wingdings" pitchFamily="2" charset="2"/>
              <a:buBlip>
                <a:blip r:embed="rId2"/>
              </a:buBlip>
            </a:pPr>
            <a:r>
              <a:rPr lang="en-US" altLang="ko-KR" sz="2000">
                <a:solidFill>
                  <a:srgbClr val="333399"/>
                </a:solidFill>
                <a:latin typeface="HY수평선M" pitchFamily="18" charset="-127"/>
                <a:ea typeface="HY수평선M" pitchFamily="18" charset="-127"/>
              </a:rPr>
              <a:t> </a:t>
            </a:r>
            <a:r>
              <a:rPr lang="ko-KR" altLang="en-US" sz="2000">
                <a:latin typeface="HY수평선M" pitchFamily="18" charset="-127"/>
                <a:ea typeface="HY수평선M" pitchFamily="18" charset="-127"/>
              </a:rPr>
              <a:t>키</a:t>
            </a:r>
            <a:r>
              <a:rPr lang="en-US" altLang="ko-KR" sz="2000">
                <a:latin typeface="HY수평선M" pitchFamily="18" charset="-127"/>
                <a:ea typeface="HY수평선M" pitchFamily="18" charset="-127"/>
              </a:rPr>
              <a:t>(key)</a:t>
            </a:r>
            <a:r>
              <a:rPr lang="ko-KR" altLang="en-US" sz="2000">
                <a:latin typeface="HY수평선M" pitchFamily="18" charset="-127"/>
                <a:ea typeface="HY수평선M" pitchFamily="18" charset="-127"/>
              </a:rPr>
              <a:t>의 필요성</a:t>
            </a:r>
          </a:p>
        </p:txBody>
      </p:sp>
      <p:pic>
        <p:nvPicPr>
          <p:cNvPr id="33795" name="Picture 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59025" y="2228850"/>
            <a:ext cx="9717088" cy="6681788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3" name="Rectangle 7">
            <a:hlinkClick r:id="rId2"/>
          </p:cNvPr>
          <p:cNvSpPr>
            <a:spLocks noChangeArrowheads="1"/>
          </p:cNvSpPr>
          <p:nvPr/>
        </p:nvSpPr>
        <p:spPr bwMode="blackWhite">
          <a:xfrm>
            <a:off x="1119188" y="1200150"/>
            <a:ext cx="12091987" cy="9001125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1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2004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년도 재고수불 마감 작업을 수행하시오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?</a:t>
            </a:r>
          </a:p>
          <a:p>
            <a:pPr defTabSz="282575">
              <a:lnSpc>
                <a:spcPct val="110000"/>
              </a:lnSpc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   -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모든 상품에 대한 재고 수불 파일 생성</a:t>
            </a:r>
          </a:p>
          <a:p>
            <a:pPr defTabSz="282575">
              <a:lnSpc>
                <a:spcPct val="110000"/>
              </a:lnSpc>
              <a:defRPr/>
            </a:pP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  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해당년도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: 2005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년</a:t>
            </a:r>
          </a:p>
          <a:p>
            <a:pPr defTabSz="282575">
              <a:lnSpc>
                <a:spcPct val="110000"/>
              </a:lnSpc>
              <a:defRPr/>
            </a:pP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  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상품코드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: 2004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년도 수불 상품</a:t>
            </a:r>
          </a:p>
          <a:p>
            <a:pPr defTabSz="282575">
              <a:lnSpc>
                <a:spcPct val="110000"/>
              </a:lnSpc>
              <a:defRPr/>
            </a:pP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  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전년재고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: 2004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년도 말의  현재고</a:t>
            </a:r>
          </a:p>
          <a:p>
            <a:pPr defTabSz="282575">
              <a:lnSpc>
                <a:spcPct val="110000"/>
              </a:lnSpc>
              <a:defRPr/>
            </a:pP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  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현재고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: 2004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년도 말의  현재고</a:t>
            </a:r>
          </a:p>
          <a:p>
            <a:pPr defTabSz="282575">
              <a:defRPr/>
            </a:pPr>
            <a:endParaRPr lang="ko-KR" altLang="en-US">
              <a:latin typeface="HY중고딕" pitchFamily="18" charset="-127"/>
            </a:endParaRPr>
          </a:p>
          <a:p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SELECT REMAIN_YEAR AS "</a:t>
            </a:r>
            <a:r>
              <a:rPr lang="ko-KR" altLang="en-US" sz="2000" b="0" err="1" smtClean="0">
                <a:latin typeface="굴림체" pitchFamily="49" charset="-127"/>
                <a:ea typeface="굴림체" pitchFamily="49" charset="-127"/>
              </a:rPr>
              <a:t>수불년도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 b="0" smtClean="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, REMAIN_PROD AS "</a:t>
            </a:r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상품코드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 b="0" smtClean="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, REMAIN_J_99 AS "</a:t>
            </a:r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현재고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"</a:t>
            </a:r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  </a:t>
            </a:r>
          </a:p>
          <a:p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FROM   REMAIN</a:t>
            </a:r>
          </a:p>
          <a:p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WHERE  REMAIN_YEAR = '2004';</a:t>
            </a:r>
          </a:p>
          <a:p>
            <a:r>
              <a:rPr lang="en-US" altLang="ko-KR" smtClean="0">
                <a:latin typeface="HY중고딕" pitchFamily="18" charset="-127"/>
              </a:rPr>
              <a:t>---------------------------------------------------------------------------------------------</a:t>
            </a: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INSERT INTO remain (</a:t>
            </a:r>
            <a:r>
              <a:rPr lang="en-US" altLang="ko-KR" sz="2000" err="1">
                <a:latin typeface="HY중고딕" pitchFamily="18" charset="-127"/>
              </a:rPr>
              <a:t>remain_year</a:t>
            </a:r>
            <a:r>
              <a:rPr lang="en-US" altLang="ko-KR" sz="2000">
                <a:latin typeface="HY중고딕" pitchFamily="18" charset="-127"/>
              </a:rPr>
              <a:t>, </a:t>
            </a:r>
            <a:r>
              <a:rPr lang="en-US" altLang="ko-KR" sz="2000" err="1">
                <a:latin typeface="HY중고딕" pitchFamily="18" charset="-127"/>
              </a:rPr>
              <a:t>remain_prod</a:t>
            </a:r>
            <a:r>
              <a:rPr lang="en-US" altLang="ko-KR" sz="2000">
                <a:latin typeface="HY중고딕" pitchFamily="18" charset="-127"/>
              </a:rPr>
              <a:t>, </a:t>
            </a: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</a:rPr>
              <a:t>                                      remain_j_00, remain_j_99, </a:t>
            </a:r>
            <a:r>
              <a:rPr lang="en-US" altLang="ko-KR" sz="2000" err="1">
                <a:latin typeface="HY중고딕" pitchFamily="18" charset="-127"/>
              </a:rPr>
              <a:t>remain_date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)</a:t>
            </a:r>
          </a:p>
          <a:p>
            <a:pPr defTabSz="282575">
              <a:lnSpc>
                <a:spcPct val="110000"/>
              </a:lnSpc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10000"/>
              </a:lnSpc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10000"/>
              </a:lnSpc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10000"/>
              </a:lnSpc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- SELECT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문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INSERT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사용과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2004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년도 연말 재고를 조회한 후에 </a:t>
            </a:r>
          </a:p>
          <a:p>
            <a:pPr defTabSz="282575">
              <a:lnSpc>
                <a:spcPct val="110000"/>
              </a:lnSpc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    한 개씩 단순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INSERT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사용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(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자료가 수십만 건이라면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? )</a:t>
            </a:r>
          </a:p>
        </p:txBody>
      </p:sp>
      <p:sp>
        <p:nvSpPr>
          <p:cNvPr id="310275" name="Rectangle 8"/>
          <p:cNvSpPr>
            <a:spLocks noChangeArrowheads="1"/>
          </p:cNvSpPr>
          <p:nvPr/>
        </p:nvSpPr>
        <p:spPr bwMode="blackWhite">
          <a:xfrm>
            <a:off x="1117600" y="600075"/>
            <a:ext cx="6427788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INSERT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298" name="Rectangle 2"/>
          <p:cNvSpPr>
            <a:spLocks noChangeArrowheads="1"/>
          </p:cNvSpPr>
          <p:nvPr/>
        </p:nvSpPr>
        <p:spPr bwMode="blackWhite">
          <a:xfrm>
            <a:off x="1117600" y="600075"/>
            <a:ext cx="6427788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UPDATE</a:t>
            </a:r>
          </a:p>
        </p:txBody>
      </p:sp>
      <p:sp>
        <p:nvSpPr>
          <p:cNvPr id="427011" name="Rectangle 3"/>
          <p:cNvSpPr>
            <a:spLocks noChangeArrowheads="1"/>
          </p:cNvSpPr>
          <p:nvPr/>
        </p:nvSpPr>
        <p:spPr bwMode="blackWhite">
          <a:xfrm>
            <a:off x="1117600" y="1920875"/>
            <a:ext cx="12090400" cy="1439863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이미 존재하는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Column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의 값을 수정</a:t>
            </a:r>
          </a:p>
          <a:p>
            <a:pPr defTabSz="282575">
              <a:buFont typeface="Wingdings" pitchFamily="2" charset="2"/>
              <a:buChar char="l"/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WHERE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조건이 없으면 테이블의 해당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Column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전체의 자료 수정</a:t>
            </a:r>
          </a:p>
          <a:p>
            <a:pPr defTabSz="282575">
              <a:buFont typeface="Wingdings" pitchFamily="2" charset="2"/>
              <a:buChar char="l"/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WHERE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조건으로 수정하는 자료 지정</a:t>
            </a:r>
          </a:p>
        </p:txBody>
      </p:sp>
      <p:sp>
        <p:nvSpPr>
          <p:cNvPr id="427012" name="Rectangle 4"/>
          <p:cNvSpPr>
            <a:spLocks noChangeArrowheads="1"/>
          </p:cNvSpPr>
          <p:nvPr/>
        </p:nvSpPr>
        <p:spPr bwMode="blackWhite">
          <a:xfrm>
            <a:off x="1119188" y="3479800"/>
            <a:ext cx="12091987" cy="6859588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1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'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이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'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와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'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김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'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씨 성을 가진 회원의 휴대폰 </a:t>
            </a:r>
            <a:r>
              <a:rPr lang="ko-KR" altLang="en-US" sz="2000" err="1">
                <a:latin typeface="HY중고딕" pitchFamily="18" charset="-127"/>
                <a:ea typeface="굴림체" pitchFamily="49" charset="-127"/>
              </a:rPr>
              <a:t>컬럼에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None/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'011-111-1111'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로 갱신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Char char="l"/>
              <a:defRPr/>
            </a:pPr>
            <a:endParaRPr lang="ko-KR" altLang="en-US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10000"/>
              </a:lnSpc>
              <a:buFont typeface="Wingdings" pitchFamily="2" charset="2"/>
              <a:buChar char="l"/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조건이 있으므로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WHERE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조건에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OR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사용</a:t>
            </a:r>
          </a:p>
          <a:p>
            <a:pPr defTabSz="282575">
              <a:defRPr/>
            </a:pPr>
            <a:endParaRPr lang="ko-KR" altLang="en-US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1.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회원의 성명 및 휴대폰 조회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SELECT MEM_ID   AS "</a:t>
            </a:r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회원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ID"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, MEM_NAME AS "</a:t>
            </a:r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성명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 b="0" smtClean="0"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, MEM_HP   AS "</a:t>
            </a:r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휴대폰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"</a:t>
            </a:r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  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FROM   MEMBER;</a:t>
            </a:r>
          </a:p>
          <a:p>
            <a:pPr lvl="1"/>
            <a:endParaRPr lang="ko-KR" altLang="en-US" sz="2000" b="0" smtClean="0">
              <a:latin typeface="굴림체" pitchFamily="49" charset="-127"/>
              <a:ea typeface="굴림체" pitchFamily="49" charset="-127"/>
            </a:endParaRPr>
          </a:p>
          <a:p>
            <a:pPr lvl="1"/>
            <a:endParaRPr lang="ko-KR" altLang="en-US" sz="2000" b="0" smtClean="0"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SELECT MEM_ID   AS "</a:t>
            </a:r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회원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ID"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, MEM_NAME AS "</a:t>
            </a:r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성명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 b="0" smtClean="0"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, MEM_HP   AS "</a:t>
            </a:r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휴대폰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"</a:t>
            </a:r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  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FROM   MEMBER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WHERE  MEM_NAME LIKE '</a:t>
            </a:r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김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%'</a:t>
            </a:r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 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OR     MEM_NAME LIKE '</a:t>
            </a:r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이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%';</a:t>
            </a:r>
            <a:endParaRPr lang="en-US" altLang="ko-KR" sz="2000" b="0"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311301" name="Rectangle 21"/>
          <p:cNvSpPr>
            <a:spLocks noChangeArrowheads="1"/>
          </p:cNvSpPr>
          <p:nvPr/>
        </p:nvSpPr>
        <p:spPr bwMode="auto">
          <a:xfrm>
            <a:off x="1147763" y="1762125"/>
            <a:ext cx="12001500" cy="82550"/>
          </a:xfrm>
          <a:prstGeom prst="rect">
            <a:avLst/>
          </a:prstGeom>
          <a:gradFill rotWithShape="0">
            <a:gsLst>
              <a:gs pos="0">
                <a:srgbClr val="E8B354"/>
              </a:gs>
              <a:gs pos="100000">
                <a:srgbClr val="FFFFFF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>
              <a:latin typeface="HY중고딕" pitchFamily="18" charset="-127"/>
            </a:endParaRPr>
          </a:p>
        </p:txBody>
      </p:sp>
      <p:sp>
        <p:nvSpPr>
          <p:cNvPr id="311302" name="AutoShape 22"/>
          <p:cNvSpPr>
            <a:spLocks noChangeArrowheads="1"/>
          </p:cNvSpPr>
          <p:nvPr/>
        </p:nvSpPr>
        <p:spPr bwMode="auto">
          <a:xfrm>
            <a:off x="1147763" y="1277938"/>
            <a:ext cx="6719887" cy="566737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2D5A0"/>
              </a:gs>
              <a:gs pos="100000">
                <a:srgbClr val="FBF1DF"/>
              </a:gs>
            </a:gsLst>
            <a:path path="shape">
              <a:fillToRect l="50000" t="50000" r="50000" b="50000"/>
            </a:path>
          </a:gradFill>
          <a:ln w="3175">
            <a:noFill/>
            <a:round/>
            <a:headEnd/>
            <a:tailEnd/>
          </a:ln>
        </p:spPr>
        <p:txBody>
          <a:bodyPr wrap="none" anchor="ctr"/>
          <a:lstStyle/>
          <a:p>
            <a:pPr>
              <a:lnSpc>
                <a:spcPct val="130000"/>
              </a:lnSpc>
              <a:buFont typeface="Arial" pitchFamily="34" charset="0"/>
              <a:buNone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1.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단순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UPDATE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604" name="Rectangle 4"/>
          <p:cNvSpPr>
            <a:spLocks noChangeArrowheads="1"/>
          </p:cNvSpPr>
          <p:nvPr/>
        </p:nvSpPr>
        <p:spPr bwMode="blackWhite">
          <a:xfrm>
            <a:off x="1119188" y="1222375"/>
            <a:ext cx="12091987" cy="3481388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2.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휴대폰 </a:t>
            </a:r>
            <a:r>
              <a:rPr lang="ko-KR" altLang="en-US" sz="2000" err="1">
                <a:latin typeface="HY중고딕" pitchFamily="18" charset="-127"/>
                <a:ea typeface="굴림체" pitchFamily="49" charset="-127"/>
              </a:rPr>
              <a:t>컬럼에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'011-111-1111'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로 갱신</a:t>
            </a:r>
          </a:p>
          <a:p>
            <a:pPr defTabSz="282575">
              <a:defRPr/>
            </a:pP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 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UPDATE member</a:t>
            </a:r>
          </a:p>
          <a:p>
            <a:pPr defTabSz="282575"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          SET </a:t>
            </a:r>
            <a:r>
              <a:rPr lang="en-US" altLang="ko-KR" sz="2000" err="1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mem_hp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= '011-111-1111'</a:t>
            </a:r>
          </a:p>
          <a:p>
            <a:pPr defTabSz="282575"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     WHERE </a:t>
            </a:r>
            <a:r>
              <a:rPr lang="en-US" altLang="ko-KR" sz="2000" err="1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mem_name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LIKE '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김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%' OR </a:t>
            </a:r>
            <a:r>
              <a:rPr lang="en-US" altLang="ko-KR" sz="2000" err="1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mem_name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LIKE '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이</a:t>
            </a:r>
            <a:r>
              <a:rPr lang="en-US" altLang="ko-KR" sz="2000" smtClean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%';</a:t>
            </a:r>
            <a:endParaRPr lang="en-US" altLang="ko-KR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3. JOB 1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번 수행 확인</a:t>
            </a:r>
          </a:p>
        </p:txBody>
      </p:sp>
      <p:sp>
        <p:nvSpPr>
          <p:cNvPr id="1049607" name="Rectangle 7">
            <a:hlinkClick r:id="rId2"/>
          </p:cNvPr>
          <p:cNvSpPr>
            <a:spLocks noChangeArrowheads="1"/>
          </p:cNvSpPr>
          <p:nvPr/>
        </p:nvSpPr>
        <p:spPr bwMode="blackWhite">
          <a:xfrm>
            <a:off x="1119188" y="4822825"/>
            <a:ext cx="12091987" cy="5364163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회원테이블에서 회원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ID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가 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'a001'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인 회원의 데이터를 다음과 같이 </a:t>
            </a:r>
          </a:p>
          <a:p>
            <a:pPr defTabSz="282575">
              <a:defRPr/>
            </a:pP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수정하시오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?</a:t>
            </a:r>
          </a:p>
          <a:p>
            <a:pPr defTabSz="282575"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(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취미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: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독서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 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직업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: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군인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)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SELECT  MEM_ID   AS "</a:t>
            </a:r>
            <a:r>
              <a:rPr lang="ko-KR" altLang="en-US" sz="2400" b="0" smtClean="0">
                <a:latin typeface="굴림체" pitchFamily="49" charset="-127"/>
                <a:ea typeface="굴림체" pitchFamily="49" charset="-127"/>
              </a:rPr>
              <a:t>회원</a:t>
            </a:r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ID"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   ,  MEM_JOB  AS “</a:t>
            </a:r>
            <a:r>
              <a:rPr lang="ko-KR" altLang="en-US" sz="2400" b="0" smtClean="0">
                <a:latin typeface="굴림체" pitchFamily="49" charset="-127"/>
                <a:ea typeface="굴림체" pitchFamily="49" charset="-127"/>
              </a:rPr>
              <a:t>직업</a:t>
            </a:r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400" b="0" smtClean="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   ,  MEM_LIKE AS "</a:t>
            </a:r>
            <a:r>
              <a:rPr lang="ko-KR" altLang="en-US" sz="2400" b="0" smtClean="0">
                <a:latin typeface="굴림체" pitchFamily="49" charset="-127"/>
                <a:ea typeface="굴림체" pitchFamily="49" charset="-127"/>
              </a:rPr>
              <a:t>휴대폰</a:t>
            </a:r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400" b="0" smtClean="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FROM    MEMBER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WHERE   MEM_ID = 'a001';</a:t>
            </a:r>
          </a:p>
          <a:p>
            <a:r>
              <a:rPr lang="en-US" altLang="ko-KR" sz="2000" smtClean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---------------------------------------------------------------------------------</a:t>
            </a:r>
            <a:endParaRPr lang="en-US" altLang="ko-KR" sz="200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312324" name="Rectangle 8"/>
          <p:cNvSpPr>
            <a:spLocks noChangeArrowheads="1"/>
          </p:cNvSpPr>
          <p:nvPr/>
        </p:nvSpPr>
        <p:spPr bwMode="blackWhite">
          <a:xfrm>
            <a:off x="1117600" y="600075"/>
            <a:ext cx="6427788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UPDATE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929092" y="2592363"/>
            <a:ext cx="4365298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SELECT MEM_ID   AS "</a:t>
            </a:r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회원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ID"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, MEM_NAME AS "</a:t>
            </a:r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성명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 b="0" smtClean="0"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, MEM_HP   AS "</a:t>
            </a:r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휴대폰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"</a:t>
            </a:r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  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FROM   MEMBER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WHERE  MEM_NAME LIKE '</a:t>
            </a:r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김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%'</a:t>
            </a:r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 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OR     MEM_NAME LIKE '</a:t>
            </a:r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이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%';</a:t>
            </a:r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7776964" y="6120755"/>
            <a:ext cx="418576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UPDATE  MEMBER</a:t>
            </a:r>
          </a:p>
          <a:p>
            <a:r>
              <a:rPr lang="en-US" altLang="ko-KR" sz="2400" b="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SET     MEM_JOB  = '</a:t>
            </a:r>
            <a:r>
              <a:rPr lang="ko-KR" altLang="en-US" sz="2400" b="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군인</a:t>
            </a:r>
            <a:r>
              <a:rPr lang="en-US" altLang="ko-KR" sz="2400" b="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'</a:t>
            </a:r>
            <a:endParaRPr lang="ko-KR" altLang="en-US" sz="2400" b="0" smtClean="0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400" b="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,  MEM_LIKE = '</a:t>
            </a:r>
            <a:r>
              <a:rPr lang="ko-KR" altLang="en-US" sz="2400" b="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독서</a:t>
            </a:r>
            <a:r>
              <a:rPr lang="en-US" altLang="ko-KR" sz="2400" b="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'</a:t>
            </a:r>
            <a:endParaRPr lang="ko-KR" altLang="en-US" sz="2400" b="0" smtClean="0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400" b="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WHERE   MEM_ID   = 'a001';</a:t>
            </a:r>
            <a:endParaRPr lang="ko-KR" altLang="en-US" sz="2400" b="0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103" name="Rectangle 7"/>
          <p:cNvSpPr>
            <a:spLocks noChangeArrowheads="1"/>
          </p:cNvSpPr>
          <p:nvPr/>
        </p:nvSpPr>
        <p:spPr bwMode="blackWhite">
          <a:xfrm>
            <a:off x="1119188" y="1244600"/>
            <a:ext cx="12091987" cy="9077325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1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'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이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'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와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'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김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'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씨 성을 가진 회원 중 회원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ID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가 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'a001', 'j001'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인 회원을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None/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 제외하고 휴대폰 </a:t>
            </a:r>
            <a:r>
              <a:rPr lang="ko-KR" altLang="en-US" sz="2000" err="1">
                <a:latin typeface="HY중고딕" pitchFamily="18" charset="-127"/>
                <a:ea typeface="굴림체" pitchFamily="49" charset="-127"/>
              </a:rPr>
              <a:t>컬럼에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'099-999-9999'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로 갱신</a:t>
            </a:r>
          </a:p>
          <a:p>
            <a:pPr defTabSz="282575">
              <a:defRPr/>
            </a:pPr>
            <a:endParaRPr lang="ko-KR" altLang="en-US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1.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회원의 성명 및 휴대폰 조회</a:t>
            </a:r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SELECT  MEM_ID   AS “</a:t>
            </a:r>
            <a:r>
              <a:rPr lang="ko-KR" altLang="en-US" sz="2400" b="0" smtClean="0">
                <a:latin typeface="굴림체" pitchFamily="49" charset="-127"/>
                <a:ea typeface="굴림체" pitchFamily="49" charset="-127"/>
              </a:rPr>
              <a:t>회원</a:t>
            </a:r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ID”</a:t>
            </a:r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   ,  MEM_NAME AS “</a:t>
            </a:r>
            <a:r>
              <a:rPr lang="ko-KR" altLang="en-US" sz="2400" b="0" smtClean="0">
                <a:latin typeface="굴림체" pitchFamily="49" charset="-127"/>
                <a:ea typeface="굴림체" pitchFamily="49" charset="-127"/>
              </a:rPr>
              <a:t>성명</a:t>
            </a:r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”</a:t>
            </a:r>
            <a:endParaRPr lang="ko-KR" altLang="en-US" sz="2400" b="0" smtClean="0"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   ,  MEM_HP   AS “</a:t>
            </a:r>
            <a:r>
              <a:rPr lang="ko-KR" altLang="en-US" sz="2400" b="0" smtClean="0">
                <a:latin typeface="굴림체" pitchFamily="49" charset="-127"/>
                <a:ea typeface="굴림체" pitchFamily="49" charset="-127"/>
              </a:rPr>
              <a:t>휴대폰</a:t>
            </a:r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”</a:t>
            </a:r>
            <a:r>
              <a:rPr lang="ko-KR" altLang="en-US" sz="2400" b="0" smtClean="0">
                <a:latin typeface="굴림체" pitchFamily="49" charset="-127"/>
                <a:ea typeface="굴림체" pitchFamily="49" charset="-127"/>
              </a:rPr>
              <a:t>  </a:t>
            </a:r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FROM    MEMBER</a:t>
            </a:r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WHERE  (MEM_NAME LIKE '</a:t>
            </a:r>
            <a:r>
              <a:rPr lang="ko-KR" altLang="en-US" sz="2400" b="0" smtClean="0">
                <a:latin typeface="굴림체" pitchFamily="49" charset="-127"/>
                <a:ea typeface="굴림체" pitchFamily="49" charset="-127"/>
              </a:rPr>
              <a:t>김</a:t>
            </a:r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%'</a:t>
            </a:r>
            <a:r>
              <a:rPr lang="ko-KR" altLang="en-US" sz="2400" b="0" smtClean="0"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OR MEM_NAME LIKE '</a:t>
            </a:r>
            <a:r>
              <a:rPr lang="ko-KR" altLang="en-US" sz="2400" b="0" smtClean="0">
                <a:latin typeface="굴림체" pitchFamily="49" charset="-127"/>
                <a:ea typeface="굴림체" pitchFamily="49" charset="-127"/>
              </a:rPr>
              <a:t>이</a:t>
            </a:r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%')</a:t>
            </a:r>
            <a:endParaRPr lang="ko-KR" altLang="en-US" sz="2400" b="0" smtClean="0"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AND     MEM_ID NOT IN ('a001', 'j001');</a:t>
            </a:r>
          </a:p>
          <a:p>
            <a:pPr lvl="1"/>
            <a:endParaRPr lang="en-US" altLang="ko-KR" sz="2400" b="0">
              <a:latin typeface="굴림체" pitchFamily="49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2.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휴대폰 </a:t>
            </a:r>
            <a:r>
              <a:rPr lang="ko-KR" altLang="en-US" sz="2000" err="1">
                <a:latin typeface="HY중고딕" pitchFamily="18" charset="-127"/>
                <a:ea typeface="굴림체" pitchFamily="49" charset="-127"/>
              </a:rPr>
              <a:t>컬럼에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'099-999-9999'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로 갱신</a:t>
            </a:r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UPDATE  MEMBER</a:t>
            </a:r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SET     MEM_HP = '099-999-9999'</a:t>
            </a:r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WHERE  (MEM_NAME LIKE '</a:t>
            </a:r>
            <a:r>
              <a:rPr lang="ko-KR" altLang="en-US" sz="2400" b="0" smtClean="0">
                <a:latin typeface="굴림체" pitchFamily="49" charset="-127"/>
                <a:ea typeface="굴림체" pitchFamily="49" charset="-127"/>
              </a:rPr>
              <a:t>김</a:t>
            </a:r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%'</a:t>
            </a:r>
            <a:r>
              <a:rPr lang="ko-KR" altLang="en-US" sz="2400" b="0" smtClean="0"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OR MEM_NAME LIKE '</a:t>
            </a:r>
            <a:r>
              <a:rPr lang="ko-KR" altLang="en-US" sz="2400" b="0" smtClean="0">
                <a:latin typeface="굴림체" pitchFamily="49" charset="-127"/>
                <a:ea typeface="굴림체" pitchFamily="49" charset="-127"/>
              </a:rPr>
              <a:t>이</a:t>
            </a:r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%')</a:t>
            </a:r>
            <a:endParaRPr lang="ko-KR" altLang="en-US" sz="2400" b="0" smtClean="0"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AND     MEM_ID NOT IN ('a001', 'j001');</a:t>
            </a:r>
          </a:p>
          <a:p>
            <a:pPr lvl="1"/>
            <a:endParaRPr lang="en-US" altLang="ko-KR" sz="2400" b="0">
              <a:latin typeface="굴림체" pitchFamily="49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3. JOB 1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번 수행 확인</a:t>
            </a:r>
          </a:p>
          <a:p>
            <a:pPr defTabSz="282575">
              <a:defRPr/>
            </a:pPr>
            <a:endParaRPr lang="ko-KR" altLang="en-US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313347" name="Rectangle 12"/>
          <p:cNvSpPr>
            <a:spLocks noChangeArrowheads="1"/>
          </p:cNvSpPr>
          <p:nvPr/>
        </p:nvSpPr>
        <p:spPr bwMode="blackWhite">
          <a:xfrm>
            <a:off x="1117600" y="600075"/>
            <a:ext cx="6427788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UPDATE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628" name="Rectangle 4">
            <a:hlinkClick r:id="rId2"/>
          </p:cNvPr>
          <p:cNvSpPr>
            <a:spLocks noChangeArrowheads="1"/>
          </p:cNvSpPr>
          <p:nvPr/>
        </p:nvSpPr>
        <p:spPr bwMode="blackWhite">
          <a:xfrm>
            <a:off x="1119188" y="1200150"/>
            <a:ext cx="12091987" cy="3840485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회원테이블에서  모든 회원의 </a:t>
            </a:r>
            <a:r>
              <a:rPr lang="ko-KR" altLang="en-US" sz="2000" err="1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마일리지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Column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값을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10%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인상되게 </a:t>
            </a:r>
          </a:p>
          <a:p>
            <a:pPr defTabSz="282575">
              <a:defRPr/>
            </a:pP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수정하시오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?</a:t>
            </a:r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SELECT  MEM_MILEAGE</a:t>
            </a:r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   ,  MEM_MILEAGE * 1.1</a:t>
            </a:r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FROM    MEMBER;</a:t>
            </a:r>
          </a:p>
          <a:p>
            <a:pPr lvl="1"/>
            <a:endParaRPr lang="ko-KR" altLang="en-US" sz="2400" b="0" smtClean="0">
              <a:latin typeface="굴림체" pitchFamily="49" charset="-127"/>
              <a:ea typeface="굴림체" pitchFamily="49" charset="-127"/>
            </a:endParaRPr>
          </a:p>
          <a:p>
            <a:pPr lvl="1"/>
            <a:endParaRPr lang="ko-KR" altLang="en-US" sz="2400" b="0" smtClean="0"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UPDATE MEMBER </a:t>
            </a:r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SET    MEM_MILEAGE = MEM_MILEAGE * 1.1;</a:t>
            </a:r>
            <a:endParaRPr lang="en-US" altLang="ko-KR" sz="2400" b="0">
              <a:solidFill>
                <a:srgbClr val="800000"/>
              </a:solidFill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1050629" name="Rectangle 5">
            <a:hlinkClick r:id="rId3"/>
          </p:cNvPr>
          <p:cNvSpPr>
            <a:spLocks noChangeArrowheads="1"/>
          </p:cNvSpPr>
          <p:nvPr/>
        </p:nvSpPr>
        <p:spPr bwMode="blackWhite">
          <a:xfrm>
            <a:off x="1119188" y="5035550"/>
            <a:ext cx="12091987" cy="5240338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재고수불 테이블에서  해당년도가 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'2003’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년이고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상품분류가 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'P102’</a:t>
            </a:r>
          </a:p>
          <a:p>
            <a:pPr defTabSz="282575"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이면서  전년재고가 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NULL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인  상품의  수량을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0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으로 수정하시오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?</a:t>
            </a:r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SELECT REMAIN_YEAR AS "</a:t>
            </a:r>
            <a:r>
              <a:rPr lang="ko-KR" altLang="en-US" sz="2400" b="0" smtClean="0">
                <a:latin typeface="굴림체" pitchFamily="49" charset="-127"/>
                <a:ea typeface="굴림체" pitchFamily="49" charset="-127"/>
              </a:rPr>
              <a:t>해당연도</a:t>
            </a:r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400" b="0" smtClean="0"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   , REMAIN_PROD AS "</a:t>
            </a:r>
            <a:r>
              <a:rPr lang="ko-KR" altLang="en-US" sz="2400" b="0" smtClean="0">
                <a:latin typeface="굴림체" pitchFamily="49" charset="-127"/>
                <a:ea typeface="굴림체" pitchFamily="49" charset="-127"/>
              </a:rPr>
              <a:t>상품분류</a:t>
            </a:r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400" b="0" smtClean="0"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   , REMAIN_J_00 AS "</a:t>
            </a:r>
            <a:r>
              <a:rPr lang="ko-KR" altLang="en-US" sz="2400" b="0" smtClean="0">
                <a:latin typeface="굴림체" pitchFamily="49" charset="-127"/>
                <a:ea typeface="굴림체" pitchFamily="49" charset="-127"/>
              </a:rPr>
              <a:t>전년재고</a:t>
            </a:r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400" b="0" smtClean="0"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FROM   REMAIN</a:t>
            </a:r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WHERE  REMAIN_YEAR = '2003' </a:t>
            </a:r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AND    REMAIN_PROD LIKE 'P102%'</a:t>
            </a:r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AND    REMAIN_J_00 IS NULL;</a:t>
            </a:r>
            <a:endParaRPr lang="en-US" altLang="ko-KR" sz="2400" b="0">
              <a:solidFill>
                <a:srgbClr val="663300"/>
              </a:solidFill>
              <a:latin typeface="굴림체" pitchFamily="49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314372" name="Rectangle 6"/>
          <p:cNvSpPr>
            <a:spLocks noChangeArrowheads="1"/>
          </p:cNvSpPr>
          <p:nvPr/>
        </p:nvSpPr>
        <p:spPr bwMode="blackWhite">
          <a:xfrm>
            <a:off x="1117600" y="600075"/>
            <a:ext cx="6427788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UPDATE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002" name="Rectangle 10"/>
          <p:cNvSpPr>
            <a:spLocks noChangeArrowheads="1"/>
          </p:cNvSpPr>
          <p:nvPr/>
        </p:nvSpPr>
        <p:spPr bwMode="blackWhite">
          <a:xfrm>
            <a:off x="1119188" y="1874838"/>
            <a:ext cx="12091987" cy="1081087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1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단순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UPDATE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에 비해 수정할 자료를 좀더 세밀하게 제어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Char char="l"/>
              <a:defRPr/>
            </a:pP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WHERE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절에서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IN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이나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EXISTS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를 활용</a:t>
            </a:r>
            <a:endParaRPr lang="ko-KR" altLang="en-US" sz="2000">
              <a:solidFill>
                <a:srgbClr val="FFCCFF"/>
              </a:solidFill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469003" name="Rectangle 11"/>
          <p:cNvSpPr>
            <a:spLocks noChangeArrowheads="1"/>
          </p:cNvSpPr>
          <p:nvPr/>
        </p:nvSpPr>
        <p:spPr bwMode="blackWhite">
          <a:xfrm>
            <a:off x="1123950" y="3074988"/>
            <a:ext cx="12091988" cy="7312025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2005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년도 판매금액이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8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천만 이상인 거래처의 담당자 </a:t>
            </a:r>
            <a:r>
              <a:rPr lang="ko-KR" altLang="en-US" sz="2000" err="1">
                <a:latin typeface="HY중고딕" pitchFamily="18" charset="-127"/>
                <a:ea typeface="굴림체" pitchFamily="49" charset="-127"/>
              </a:rPr>
              <a:t>컬럼에</a:t>
            </a:r>
            <a:endParaRPr lang="ko-KR" altLang="en-US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'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우수거래처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'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로 갱신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(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WHERE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절에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EXISTS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문 사용 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)</a:t>
            </a:r>
          </a:p>
          <a:p>
            <a:pPr defTabSz="282575">
              <a:lnSpc>
                <a:spcPct val="40000"/>
              </a:lnSpc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1900">
                <a:latin typeface="HY중고딕" pitchFamily="18" charset="-127"/>
                <a:ea typeface="굴림체" pitchFamily="49" charset="-127"/>
              </a:rPr>
              <a:t>1. </a:t>
            </a:r>
            <a:r>
              <a:rPr lang="ko-KR" altLang="en-US" sz="1900">
                <a:latin typeface="HY중고딕" pitchFamily="18" charset="-127"/>
                <a:ea typeface="굴림체" pitchFamily="49" charset="-127"/>
              </a:rPr>
              <a:t>거래처테이블의 담당자 조회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SELECT BUYER_ID      AS "</a:t>
            </a:r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거래처코드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 b="0" smtClean="0"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, BUYER_NAME    AS "</a:t>
            </a:r>
            <a:r>
              <a:rPr lang="ko-KR" altLang="en-US" sz="2000" b="0" err="1" smtClean="0">
                <a:latin typeface="굴림체" pitchFamily="49" charset="-127"/>
                <a:ea typeface="굴림체" pitchFamily="49" charset="-127"/>
              </a:rPr>
              <a:t>거래처명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 b="0" smtClean="0"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, BUYER_CHARGER AS "</a:t>
            </a:r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담당자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 b="0" smtClean="0"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FROM   BUYER;</a:t>
            </a:r>
            <a:endParaRPr lang="en-US" altLang="ko-KR" sz="1900" b="0">
              <a:latin typeface="굴림체" pitchFamily="49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1900">
                <a:latin typeface="HY중고딕" pitchFamily="18" charset="-127"/>
                <a:ea typeface="굴림체" pitchFamily="49" charset="-127"/>
              </a:rPr>
              <a:t>2. </a:t>
            </a:r>
            <a:r>
              <a:rPr lang="ko-KR" altLang="en-US" sz="1900">
                <a:latin typeface="HY중고딕" pitchFamily="18" charset="-127"/>
                <a:ea typeface="굴림체" pitchFamily="49" charset="-127"/>
              </a:rPr>
              <a:t>판매금액 </a:t>
            </a:r>
            <a:r>
              <a:rPr lang="en-US" altLang="ko-KR" sz="1900">
                <a:latin typeface="HY중고딕" pitchFamily="18" charset="-127"/>
                <a:ea typeface="굴림체" pitchFamily="49" charset="-127"/>
              </a:rPr>
              <a:t>8</a:t>
            </a:r>
            <a:r>
              <a:rPr lang="ko-KR" altLang="en-US" sz="1900">
                <a:latin typeface="HY중고딕" pitchFamily="18" charset="-127"/>
                <a:ea typeface="굴림체" pitchFamily="49" charset="-127"/>
              </a:rPr>
              <a:t>천만 이상 우수거래처로 </a:t>
            </a:r>
            <a:r>
              <a:rPr lang="ko-KR" altLang="en-US" sz="1900" smtClean="0">
                <a:latin typeface="HY중고딕" pitchFamily="18" charset="-127"/>
                <a:ea typeface="굴림체" pitchFamily="49" charset="-127"/>
              </a:rPr>
              <a:t>지정</a:t>
            </a:r>
            <a:r>
              <a:rPr lang="en-US" altLang="ko-KR" sz="1900" smtClean="0">
                <a:latin typeface="HY중고딕" pitchFamily="18" charset="-127"/>
                <a:ea typeface="굴림체" pitchFamily="49" charset="-127"/>
              </a:rPr>
              <a:t>(</a:t>
            </a:r>
            <a:r>
              <a:rPr lang="ko-KR" altLang="en-US" sz="1900">
                <a:latin typeface="HY중고딕" pitchFamily="18" charset="-127"/>
                <a:ea typeface="굴림체" pitchFamily="49" charset="-127"/>
              </a:rPr>
              <a:t>조회</a:t>
            </a:r>
            <a:r>
              <a:rPr lang="en-US" altLang="ko-KR" sz="1900" smtClean="0">
                <a:latin typeface="HY중고딕" pitchFamily="18" charset="-127"/>
                <a:ea typeface="굴림체" pitchFamily="49" charset="-127"/>
              </a:rPr>
              <a:t>) – EXISTS</a:t>
            </a:r>
            <a:r>
              <a:rPr lang="ko-KR" altLang="en-US" sz="1900" smtClean="0">
                <a:latin typeface="HY중고딕" pitchFamily="18" charset="-127"/>
                <a:ea typeface="굴림체" pitchFamily="49" charset="-127"/>
              </a:rPr>
              <a:t>를 통해 </a:t>
            </a:r>
            <a:r>
              <a:rPr lang="en-US" altLang="ko-KR" sz="1900" smtClean="0">
                <a:latin typeface="HY중고딕" pitchFamily="18" charset="-127"/>
                <a:ea typeface="굴림체" pitchFamily="49" charset="-127"/>
              </a:rPr>
              <a:t>INTERSACT (</a:t>
            </a:r>
            <a:r>
              <a:rPr lang="ko-KR" altLang="en-US" sz="1900" smtClean="0">
                <a:latin typeface="HY중고딕" pitchFamily="18" charset="-127"/>
                <a:ea typeface="굴림체" pitchFamily="49" charset="-127"/>
              </a:rPr>
              <a:t>교집합</a:t>
            </a:r>
            <a:r>
              <a:rPr lang="en-US" altLang="ko-KR" sz="1900" smtClean="0">
                <a:latin typeface="HY중고딕" pitchFamily="18" charset="-127"/>
                <a:ea typeface="굴림체" pitchFamily="49" charset="-127"/>
              </a:rPr>
              <a:t>)</a:t>
            </a:r>
            <a:r>
              <a:rPr lang="ko-KR" altLang="en-US" sz="1900" smtClean="0">
                <a:latin typeface="HY중고딕" pitchFamily="18" charset="-127"/>
                <a:ea typeface="굴림체" pitchFamily="49" charset="-127"/>
              </a:rPr>
              <a:t>를 구현</a:t>
            </a:r>
            <a:endParaRPr lang="en-US" altLang="ko-KR" sz="1900" smtClean="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1900" smtClean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  * BUYER</a:t>
            </a:r>
            <a:r>
              <a:rPr lang="ko-KR" altLang="en-US" sz="1900" smtClean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테이블과 </a:t>
            </a:r>
            <a:r>
              <a:rPr lang="en-US" altLang="ko-KR" sz="1900" smtClean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CART</a:t>
            </a:r>
            <a:r>
              <a:rPr lang="ko-KR" altLang="en-US" sz="1900" smtClean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테이블은 직접적인 관계가 없으므로 </a:t>
            </a:r>
            <a:r>
              <a:rPr lang="en-US" altLang="ko-KR" sz="1900" smtClean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PROD</a:t>
            </a:r>
            <a:r>
              <a:rPr lang="ko-KR" altLang="en-US" sz="1900" smtClean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테이블을 통해 </a:t>
            </a:r>
            <a:r>
              <a:rPr lang="en-US" altLang="ko-KR" sz="1900" smtClean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JOIN </a:t>
            </a:r>
            <a:r>
              <a:rPr lang="ko-KR" altLang="en-US" sz="1900" smtClean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실현</a:t>
            </a:r>
            <a:endParaRPr lang="en-US" altLang="ko-KR" sz="19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SELECT BUYER_ID      AS "</a:t>
            </a:r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거래처코드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 b="0" smtClean="0"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, BUYER_NAME    AS "</a:t>
            </a:r>
            <a:r>
              <a:rPr lang="ko-KR" altLang="en-US" sz="2000" b="0" err="1" smtClean="0">
                <a:latin typeface="굴림체" pitchFamily="49" charset="-127"/>
                <a:ea typeface="굴림체" pitchFamily="49" charset="-127"/>
              </a:rPr>
              <a:t>거래처명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 b="0" smtClean="0"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, BUYER_CHARGER AS "</a:t>
            </a:r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담당자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 b="0" smtClean="0"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     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,</a:t>
            </a:r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'</a:t>
            </a:r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우수거래처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'</a:t>
            </a:r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  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AS</a:t>
            </a:r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"</a:t>
            </a:r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우수거래처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"</a:t>
            </a:r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   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FROM   BUYER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WHERE EXISTS (SELECT SUM(CART.CART_QTY * PROD.PROD_SALE)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         FROM   PROD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            ,   CART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         WHERE  CART.CART_NO LIKE '2005%'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         AND    CART.CART_PROD  = PROD.PROD_ID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         AND    PROD.PROD_BUYER = BUYER.BUYER_ID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         HAVING SUM(CART.CART_QTY * PROD.PROD_SALE) &gt; 80000000);</a:t>
            </a:r>
            <a:endParaRPr lang="en-US" altLang="ko-KR" sz="2000" b="0">
              <a:solidFill>
                <a:srgbClr val="800000"/>
              </a:solidFill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315396" name="Rectangle 13"/>
          <p:cNvSpPr>
            <a:spLocks noChangeArrowheads="1"/>
          </p:cNvSpPr>
          <p:nvPr/>
        </p:nvSpPr>
        <p:spPr bwMode="auto">
          <a:xfrm>
            <a:off x="1149350" y="1712913"/>
            <a:ext cx="12001500" cy="82550"/>
          </a:xfrm>
          <a:prstGeom prst="rect">
            <a:avLst/>
          </a:prstGeom>
          <a:gradFill rotWithShape="0">
            <a:gsLst>
              <a:gs pos="0">
                <a:srgbClr val="E8B354"/>
              </a:gs>
              <a:gs pos="100000">
                <a:srgbClr val="FFFFFF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>
              <a:latin typeface="HY중고딕" pitchFamily="18" charset="-127"/>
            </a:endParaRPr>
          </a:p>
        </p:txBody>
      </p:sp>
      <p:sp>
        <p:nvSpPr>
          <p:cNvPr id="315397" name="AutoShape 14"/>
          <p:cNvSpPr>
            <a:spLocks noChangeArrowheads="1"/>
          </p:cNvSpPr>
          <p:nvPr/>
        </p:nvSpPr>
        <p:spPr bwMode="auto">
          <a:xfrm>
            <a:off x="1149350" y="1231900"/>
            <a:ext cx="6721475" cy="568325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2D5A0"/>
              </a:gs>
              <a:gs pos="100000">
                <a:srgbClr val="FBF1DF"/>
              </a:gs>
            </a:gsLst>
            <a:path path="shape">
              <a:fillToRect l="50000" t="50000" r="50000" b="50000"/>
            </a:path>
          </a:gradFill>
          <a:ln w="3175">
            <a:noFill/>
            <a:round/>
            <a:headEnd/>
            <a:tailEnd/>
          </a:ln>
        </p:spPr>
        <p:txBody>
          <a:bodyPr wrap="none" anchor="ctr"/>
          <a:lstStyle/>
          <a:p>
            <a:pPr eaLnBrk="0" latinLnBrk="0" hangingPunct="0">
              <a:spcBef>
                <a:spcPct val="20000"/>
              </a:spcBef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 2. EXISTS  UPDATE</a:t>
            </a:r>
          </a:p>
        </p:txBody>
      </p:sp>
      <p:sp>
        <p:nvSpPr>
          <p:cNvPr id="315398" name="Rectangle 23"/>
          <p:cNvSpPr>
            <a:spLocks noChangeArrowheads="1"/>
          </p:cNvSpPr>
          <p:nvPr/>
        </p:nvSpPr>
        <p:spPr bwMode="blackWhite">
          <a:xfrm>
            <a:off x="1117600" y="577850"/>
            <a:ext cx="6427788" cy="566738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UPDATE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838" y="648147"/>
            <a:ext cx="12472765" cy="96604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직사각형 3"/>
          <p:cNvSpPr/>
          <p:nvPr/>
        </p:nvSpPr>
        <p:spPr bwMode="auto">
          <a:xfrm>
            <a:off x="3456484" y="6624811"/>
            <a:ext cx="1584176" cy="504056"/>
          </a:xfrm>
          <a:prstGeom prst="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휴먼둥근고딕" pitchFamily="2" charset="-127"/>
            </a:endParaRPr>
          </a:p>
        </p:txBody>
      </p:sp>
      <p:sp>
        <p:nvSpPr>
          <p:cNvPr id="6" name="직사각형 5"/>
          <p:cNvSpPr/>
          <p:nvPr/>
        </p:nvSpPr>
        <p:spPr bwMode="auto">
          <a:xfrm>
            <a:off x="3600500" y="4896619"/>
            <a:ext cx="2448272" cy="1080120"/>
          </a:xfrm>
          <a:prstGeom prst="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휴먼둥근고딕" pitchFamily="2" charset="-127"/>
            </a:endParaRPr>
          </a:p>
        </p:txBody>
      </p:sp>
      <p:sp>
        <p:nvSpPr>
          <p:cNvPr id="7" name="직사각형 6"/>
          <p:cNvSpPr/>
          <p:nvPr/>
        </p:nvSpPr>
        <p:spPr bwMode="auto">
          <a:xfrm>
            <a:off x="1796614" y="8353003"/>
            <a:ext cx="11236933" cy="540060"/>
          </a:xfrm>
          <a:prstGeom prst="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휴먼둥근고딕" pitchFamily="2" charset="-127"/>
            </a:endParaRPr>
          </a:p>
        </p:txBody>
      </p:sp>
      <p:sp>
        <p:nvSpPr>
          <p:cNvPr id="8" name="직사각형 7"/>
          <p:cNvSpPr/>
          <p:nvPr/>
        </p:nvSpPr>
        <p:spPr bwMode="auto">
          <a:xfrm>
            <a:off x="1796615" y="9073083"/>
            <a:ext cx="7204486" cy="540060"/>
          </a:xfrm>
          <a:prstGeom prst="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휴먼둥근고딕" pitchFamily="2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124910" y="7303679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mtClean="0">
                <a:solidFill>
                  <a:srgbClr val="FF0000"/>
                </a:solidFill>
              </a:rPr>
              <a:t>A.</a:t>
            </a:r>
            <a:endParaRPr lang="ko-KR" altLang="en-US" sz="240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914995" y="1240180"/>
            <a:ext cx="34724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mtClean="0"/>
              <a:t>상관관계 서브쿼리 </a:t>
            </a:r>
            <a:r>
              <a:rPr lang="en-US" altLang="ko-KR" sz="2000" smtClean="0"/>
              <a:t>+ EXISTS</a:t>
            </a:r>
            <a:endParaRPr lang="ko-KR" altLang="en-US" sz="2000"/>
          </a:p>
        </p:txBody>
      </p:sp>
      <p:sp>
        <p:nvSpPr>
          <p:cNvPr id="10" name="TextBox 9"/>
          <p:cNvSpPr txBox="1"/>
          <p:nvPr/>
        </p:nvSpPr>
        <p:spPr>
          <a:xfrm>
            <a:off x="9073108" y="9145091"/>
            <a:ext cx="3541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상관관계 서브쿼리에서 자동 처리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8807854"/>
      </p:ext>
    </p:extLst>
  </p:cSld>
  <p:clrMapOvr>
    <a:masterClrMapping/>
  </p:clrMapOvr>
  <p:transition>
    <p:random/>
  </p:transition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652" name="Rectangle 4"/>
          <p:cNvSpPr>
            <a:spLocks noChangeArrowheads="1"/>
          </p:cNvSpPr>
          <p:nvPr/>
        </p:nvSpPr>
        <p:spPr bwMode="blackWhite">
          <a:xfrm>
            <a:off x="1123950" y="1200150"/>
            <a:ext cx="12091988" cy="7148513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2005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년도 판매금액이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8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천만 이상인 거래처의 담당자 </a:t>
            </a:r>
            <a:r>
              <a:rPr lang="ko-KR" altLang="en-US" sz="2000" err="1">
                <a:latin typeface="HY중고딕" pitchFamily="18" charset="-127"/>
                <a:ea typeface="굴림체" pitchFamily="49" charset="-127"/>
              </a:rPr>
              <a:t>컬럼에</a:t>
            </a:r>
            <a:endParaRPr lang="ko-KR" altLang="en-US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'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우수거래처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'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로 갱신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(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WHERE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절에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EXISTS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문 사용 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)</a:t>
            </a:r>
          </a:p>
          <a:p>
            <a:pPr defTabSz="282575"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(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갱신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)</a:t>
            </a:r>
            <a:endParaRPr lang="en-US" altLang="ko-KR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lvl="1"/>
            <a:r>
              <a:rPr lang="en-US" altLang="ko-KR" b="0" smtClean="0">
                <a:latin typeface="굴림체" pitchFamily="49" charset="-127"/>
                <a:ea typeface="굴림체" pitchFamily="49" charset="-127"/>
              </a:rPr>
              <a:t>UPDATE        BUYER</a:t>
            </a:r>
          </a:p>
          <a:p>
            <a:pPr lvl="1"/>
            <a:r>
              <a:rPr lang="en-US" altLang="ko-KR" b="0" smtClean="0">
                <a:latin typeface="굴림체" pitchFamily="49" charset="-127"/>
                <a:ea typeface="굴림체" pitchFamily="49" charset="-127"/>
              </a:rPr>
              <a:t>SET           BUYER_CHARGER = '</a:t>
            </a:r>
            <a:r>
              <a:rPr lang="ko-KR" altLang="en-US" b="0" smtClean="0">
                <a:latin typeface="굴림체" pitchFamily="49" charset="-127"/>
                <a:ea typeface="굴림체" pitchFamily="49" charset="-127"/>
              </a:rPr>
              <a:t>우수거래처</a:t>
            </a:r>
            <a:r>
              <a:rPr lang="en-US" altLang="ko-KR" b="0" smtClean="0">
                <a:latin typeface="굴림체" pitchFamily="49" charset="-127"/>
                <a:ea typeface="굴림체" pitchFamily="49" charset="-127"/>
              </a:rPr>
              <a:t>'</a:t>
            </a:r>
            <a:endParaRPr lang="ko-KR" altLang="en-US" b="0" smtClean="0"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b="0" smtClean="0">
                <a:latin typeface="굴림체" pitchFamily="49" charset="-127"/>
                <a:ea typeface="굴림체" pitchFamily="49" charset="-127"/>
              </a:rPr>
              <a:t>WHERE EXISTS (SELECT SUM(CART.CART_QTY * PROD.PROD_SALE)</a:t>
            </a:r>
          </a:p>
          <a:p>
            <a:pPr lvl="1"/>
            <a:r>
              <a:rPr lang="en-US" altLang="ko-KR" b="0" smtClean="0">
                <a:latin typeface="굴림체" pitchFamily="49" charset="-127"/>
                <a:ea typeface="굴림체" pitchFamily="49" charset="-127"/>
              </a:rPr>
              <a:t>              FROM   PROD</a:t>
            </a:r>
          </a:p>
          <a:p>
            <a:pPr lvl="1"/>
            <a:r>
              <a:rPr lang="en-US" altLang="ko-KR" b="0" smtClean="0">
                <a:latin typeface="굴림체" pitchFamily="49" charset="-127"/>
                <a:ea typeface="굴림체" pitchFamily="49" charset="-127"/>
              </a:rPr>
              <a:t>                 ,   CART</a:t>
            </a:r>
          </a:p>
          <a:p>
            <a:pPr lvl="1"/>
            <a:r>
              <a:rPr lang="en-US" altLang="ko-KR" b="0" smtClean="0">
                <a:latin typeface="굴림체" pitchFamily="49" charset="-127"/>
                <a:ea typeface="굴림체" pitchFamily="49" charset="-127"/>
              </a:rPr>
              <a:t>              WHERE  CART.CART_NO LIKE '2005%'</a:t>
            </a:r>
          </a:p>
          <a:p>
            <a:pPr lvl="1"/>
            <a:r>
              <a:rPr lang="en-US" altLang="ko-KR" b="0" smtClean="0">
                <a:latin typeface="굴림체" pitchFamily="49" charset="-127"/>
                <a:ea typeface="굴림체" pitchFamily="49" charset="-127"/>
              </a:rPr>
              <a:t>              AND    CART.CART_PROD  = PROD.PROD_ID</a:t>
            </a:r>
          </a:p>
          <a:p>
            <a:pPr lvl="1"/>
            <a:r>
              <a:rPr lang="en-US" altLang="ko-KR" b="0" smtClean="0">
                <a:latin typeface="굴림체" pitchFamily="49" charset="-127"/>
                <a:ea typeface="굴림체" pitchFamily="49" charset="-127"/>
              </a:rPr>
              <a:t>              AND    PROD.PROD_BUYER = BUYER.BUYER_ID</a:t>
            </a:r>
          </a:p>
          <a:p>
            <a:pPr lvl="1"/>
            <a:r>
              <a:rPr lang="en-US" altLang="ko-KR" b="0" smtClean="0">
                <a:latin typeface="굴림체" pitchFamily="49" charset="-127"/>
                <a:ea typeface="굴림체" pitchFamily="49" charset="-127"/>
              </a:rPr>
              <a:t>              HAVING SUM(CART.CART_QTY * PROD.PROD_SALE) &gt; 80000000);</a:t>
            </a:r>
            <a:endParaRPr lang="en-US" altLang="ko-KR" sz="3200" b="0" smtClean="0">
              <a:solidFill>
                <a:srgbClr val="800000"/>
              </a:solidFill>
              <a:latin typeface="굴림체" pitchFamily="49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 smtClean="0">
                <a:latin typeface="HY중고딕" pitchFamily="18" charset="-127"/>
                <a:ea typeface="굴림체" pitchFamily="49" charset="-127"/>
              </a:rPr>
              <a:t>3. JOB 1</a:t>
            </a:r>
            <a:r>
              <a:rPr lang="ko-KR" altLang="en-US" sz="2000" smtClean="0">
                <a:latin typeface="HY중고딕" pitchFamily="18" charset="-127"/>
                <a:ea typeface="굴림체" pitchFamily="49" charset="-127"/>
              </a:rPr>
              <a:t>번 수행 확인</a:t>
            </a:r>
            <a:endParaRPr lang="ko-KR" altLang="en-US" sz="2000"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316419" name="Rectangle 8"/>
          <p:cNvSpPr>
            <a:spLocks noChangeArrowheads="1"/>
          </p:cNvSpPr>
          <p:nvPr/>
        </p:nvSpPr>
        <p:spPr bwMode="blackWhite">
          <a:xfrm>
            <a:off x="1117600" y="600075"/>
            <a:ext cx="6427788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UPDATE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7459" name="Rectangle 3">
            <a:hlinkClick r:id="rId2"/>
          </p:cNvPr>
          <p:cNvSpPr>
            <a:spLocks noChangeArrowheads="1"/>
          </p:cNvSpPr>
          <p:nvPr/>
        </p:nvSpPr>
        <p:spPr bwMode="blackWhite">
          <a:xfrm>
            <a:off x="1119188" y="1204913"/>
            <a:ext cx="12091987" cy="8732266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 2005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년도 구매금액이 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3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천만 이상인 회원의 </a:t>
            </a:r>
            <a:r>
              <a:rPr lang="ko-KR" altLang="en-US" sz="2000" err="1">
                <a:latin typeface="굴림체" pitchFamily="49" charset="-127"/>
                <a:ea typeface="굴림체" pitchFamily="49" charset="-127"/>
              </a:rPr>
              <a:t>마일리지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 점수를 </a:t>
            </a:r>
          </a:p>
          <a:p>
            <a:pPr defTabSz="282575">
              <a:defRPr/>
            </a:pP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   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20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만으로 하여 수정하시오 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? </a:t>
            </a:r>
          </a:p>
          <a:p>
            <a:pPr defTabSz="282575">
              <a:lnSpc>
                <a:spcPct val="140000"/>
              </a:lnSpc>
              <a:defRPr/>
            </a:pPr>
            <a:r>
              <a:rPr lang="en-US" altLang="ko-KR">
                <a:latin typeface="굴림체" pitchFamily="49" charset="-127"/>
                <a:ea typeface="굴림체" pitchFamily="49" charset="-127"/>
              </a:rPr>
              <a:t> - 1. </a:t>
            </a:r>
            <a:r>
              <a:rPr lang="ko-KR" altLang="en-US">
                <a:latin typeface="굴림체" pitchFamily="49" charset="-127"/>
                <a:ea typeface="굴림체" pitchFamily="49" charset="-127"/>
              </a:rPr>
              <a:t>회원테이블의 </a:t>
            </a:r>
            <a:r>
              <a:rPr lang="ko-KR" altLang="en-US" err="1">
                <a:latin typeface="굴림체" pitchFamily="49" charset="-127"/>
                <a:ea typeface="굴림체" pitchFamily="49" charset="-127"/>
              </a:rPr>
              <a:t>마일리지</a:t>
            </a:r>
            <a:r>
              <a:rPr lang="ko-KR" altLang="en-US">
                <a:latin typeface="굴림체" pitchFamily="49" charset="-127"/>
                <a:ea typeface="굴림체" pitchFamily="49" charset="-127"/>
              </a:rPr>
              <a:t> 조회</a:t>
            </a:r>
          </a:p>
          <a:p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SELECT MEM_ID       AS "</a:t>
            </a:r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회원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ID"</a:t>
            </a:r>
          </a:p>
          <a:p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, MEM_NAME     AS "</a:t>
            </a:r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성명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 b="0" smtClean="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, MEM_MILEAGE  AS "</a:t>
            </a:r>
            <a:r>
              <a:rPr lang="ko-KR" altLang="en-US" sz="2000" b="0" err="1" smtClean="0">
                <a:latin typeface="굴림체" pitchFamily="49" charset="-127"/>
                <a:ea typeface="굴림체" pitchFamily="49" charset="-127"/>
              </a:rPr>
              <a:t>마일리지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 b="0" smtClean="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FROM   MEMBER;</a:t>
            </a:r>
            <a:r>
              <a:rPr lang="en-US" altLang="ko-KR" sz="2000" smtClean="0">
                <a:latin typeface="굴림체" pitchFamily="49" charset="-127"/>
                <a:ea typeface="굴림체" pitchFamily="49" charset="-127"/>
              </a:rPr>
              <a:t> </a:t>
            </a:r>
          </a:p>
          <a:p>
            <a:r>
              <a:rPr lang="en-US" altLang="ko-KR" smtClean="0">
                <a:latin typeface="굴림체" pitchFamily="49" charset="-127"/>
                <a:ea typeface="굴림체" pitchFamily="49" charset="-127"/>
              </a:rPr>
              <a:t>- </a:t>
            </a:r>
            <a:r>
              <a:rPr lang="en-US" altLang="ko-KR">
                <a:latin typeface="굴림체" pitchFamily="49" charset="-127"/>
                <a:ea typeface="굴림체" pitchFamily="49" charset="-127"/>
              </a:rPr>
              <a:t>2. </a:t>
            </a:r>
            <a:r>
              <a:rPr lang="ko-KR" altLang="en-US">
                <a:latin typeface="굴림체" pitchFamily="49" charset="-127"/>
                <a:ea typeface="굴림체" pitchFamily="49" charset="-127"/>
              </a:rPr>
              <a:t>구매금액 </a:t>
            </a:r>
            <a:r>
              <a:rPr lang="en-US" altLang="ko-KR">
                <a:latin typeface="굴림체" pitchFamily="49" charset="-127"/>
                <a:ea typeface="굴림체" pitchFamily="49" charset="-127"/>
              </a:rPr>
              <a:t>3</a:t>
            </a:r>
            <a:r>
              <a:rPr lang="ko-KR" altLang="en-US">
                <a:latin typeface="굴림체" pitchFamily="49" charset="-127"/>
                <a:ea typeface="굴림체" pitchFamily="49" charset="-127"/>
              </a:rPr>
              <a:t>천만 이상 </a:t>
            </a:r>
            <a:r>
              <a:rPr lang="ko-KR" altLang="en-US" err="1">
                <a:latin typeface="굴림체" pitchFamily="49" charset="-127"/>
                <a:ea typeface="굴림체" pitchFamily="49" charset="-127"/>
              </a:rPr>
              <a:t>마일리지</a:t>
            </a:r>
            <a:r>
              <a:rPr lang="ko-KR" altLang="en-US">
                <a:latin typeface="굴림체" pitchFamily="49" charset="-127"/>
                <a:ea typeface="굴림체" pitchFamily="49" charset="-127"/>
              </a:rPr>
              <a:t> 조회</a:t>
            </a:r>
          </a:p>
          <a:p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SELECT MEM_ID       AS "</a:t>
            </a:r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회원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ID"</a:t>
            </a:r>
          </a:p>
          <a:p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, MEM_NAME     AS "</a:t>
            </a:r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성명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 b="0" smtClean="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, MEM_MILEAGE  AS "</a:t>
            </a:r>
            <a:r>
              <a:rPr lang="ko-KR" altLang="en-US" sz="2000" b="0" err="1" smtClean="0">
                <a:latin typeface="굴림체" pitchFamily="49" charset="-127"/>
                <a:ea typeface="굴림체" pitchFamily="49" charset="-127"/>
              </a:rPr>
              <a:t>마일리지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 b="0" smtClean="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FROM   MEMBER</a:t>
            </a:r>
          </a:p>
          <a:p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WHERE EXISTS (SELECT SUM(CART.CART_QTY * PROD.PROD_SALE) </a:t>
            </a:r>
          </a:p>
          <a:p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         FROM   PROD</a:t>
            </a:r>
          </a:p>
          <a:p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            ,   CART</a:t>
            </a:r>
          </a:p>
          <a:p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         WHERE  CART.CART_NO LIKE '2005%' </a:t>
            </a:r>
          </a:p>
          <a:p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         AND    CART.CART_PROD   = PROD.PROD_ID</a:t>
            </a:r>
          </a:p>
          <a:p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         AND    CART.CART_MEMBER = MEMBER.MEM_ID</a:t>
            </a:r>
          </a:p>
          <a:p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         HAVING SUM(CART.CART_QTY * PROD.PROD_SALE)  &gt; 30000000);</a:t>
            </a:r>
            <a:r>
              <a:rPr lang="en-US" altLang="ko-KR" sz="2000" smtClean="0">
                <a:latin typeface="굴림체" pitchFamily="49" charset="-127"/>
                <a:ea typeface="굴림체" pitchFamily="49" charset="-127"/>
              </a:rPr>
              <a:t> </a:t>
            </a:r>
          </a:p>
          <a:p>
            <a:pPr defTabSz="282575">
              <a:lnSpc>
                <a:spcPct val="140000"/>
              </a:lnSpc>
              <a:buFontTx/>
              <a:buChar char="-"/>
              <a:defRPr/>
            </a:pPr>
            <a:r>
              <a:rPr lang="en-US" altLang="ko-KR" smtClean="0">
                <a:latin typeface="굴림체" pitchFamily="49" charset="-127"/>
                <a:ea typeface="굴림체" pitchFamily="49" charset="-127"/>
              </a:rPr>
              <a:t>3</a:t>
            </a:r>
            <a:r>
              <a:rPr lang="en-US" altLang="ko-KR">
                <a:latin typeface="굴림체" pitchFamily="49" charset="-127"/>
                <a:ea typeface="굴림체" pitchFamily="49" charset="-127"/>
              </a:rPr>
              <a:t>. </a:t>
            </a:r>
            <a:r>
              <a:rPr lang="ko-KR" altLang="en-US">
                <a:latin typeface="굴림체" pitchFamily="49" charset="-127"/>
                <a:ea typeface="굴림체" pitchFamily="49" charset="-127"/>
              </a:rPr>
              <a:t>구매금액 </a:t>
            </a:r>
            <a:r>
              <a:rPr lang="en-US" altLang="ko-KR">
                <a:latin typeface="굴림체" pitchFamily="49" charset="-127"/>
                <a:ea typeface="굴림체" pitchFamily="49" charset="-127"/>
              </a:rPr>
              <a:t>3</a:t>
            </a:r>
            <a:r>
              <a:rPr lang="ko-KR" altLang="en-US">
                <a:latin typeface="굴림체" pitchFamily="49" charset="-127"/>
                <a:ea typeface="굴림체" pitchFamily="49" charset="-127"/>
              </a:rPr>
              <a:t>천만 이상 </a:t>
            </a:r>
            <a:r>
              <a:rPr lang="ko-KR" altLang="en-US" err="1">
                <a:latin typeface="굴림체" pitchFamily="49" charset="-127"/>
                <a:ea typeface="굴림체" pitchFamily="49" charset="-127"/>
              </a:rPr>
              <a:t>마일리지</a:t>
            </a:r>
            <a:r>
              <a:rPr lang="ko-KR" altLang="en-US"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>
                <a:latin typeface="굴림체" pitchFamily="49" charset="-127"/>
                <a:ea typeface="굴림체" pitchFamily="49" charset="-127"/>
              </a:rPr>
              <a:t>20</a:t>
            </a:r>
            <a:r>
              <a:rPr lang="ko-KR" altLang="en-US">
                <a:latin typeface="굴림체" pitchFamily="49" charset="-127"/>
                <a:ea typeface="굴림체" pitchFamily="49" charset="-127"/>
              </a:rPr>
              <a:t>만으로 </a:t>
            </a:r>
            <a:r>
              <a:rPr lang="ko-KR" altLang="en-US" smtClean="0">
                <a:latin typeface="굴림체" pitchFamily="49" charset="-127"/>
                <a:ea typeface="굴림체" pitchFamily="49" charset="-127"/>
              </a:rPr>
              <a:t>갱신</a:t>
            </a:r>
            <a:endParaRPr lang="en-US" altLang="ko-KR" smtClean="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b="0" smtClean="0">
                <a:latin typeface="굴림체" pitchFamily="49" charset="-127"/>
                <a:ea typeface="굴림체" pitchFamily="49" charset="-127"/>
              </a:rPr>
              <a:t>UPDATE        MEMBER</a:t>
            </a:r>
          </a:p>
          <a:p>
            <a:r>
              <a:rPr lang="en-US" altLang="ko-KR" b="0" smtClean="0">
                <a:latin typeface="굴림체" pitchFamily="49" charset="-127"/>
                <a:ea typeface="굴림체" pitchFamily="49" charset="-127"/>
              </a:rPr>
              <a:t>SET           MEM_MILEAGE = 200000</a:t>
            </a:r>
          </a:p>
          <a:p>
            <a:r>
              <a:rPr lang="en-US" altLang="ko-KR" b="0" smtClean="0">
                <a:latin typeface="굴림체" pitchFamily="49" charset="-127"/>
                <a:ea typeface="굴림체" pitchFamily="49" charset="-127"/>
              </a:rPr>
              <a:t>WHERE EXISTS (SELECT SUM(CART.CART_QTY * PROD.PROD_SALE) </a:t>
            </a:r>
          </a:p>
          <a:p>
            <a:r>
              <a:rPr lang="en-US" altLang="ko-KR" b="0" smtClean="0">
                <a:latin typeface="굴림체" pitchFamily="49" charset="-127"/>
                <a:ea typeface="굴림체" pitchFamily="49" charset="-127"/>
              </a:rPr>
              <a:t>              FROM   PROD</a:t>
            </a:r>
          </a:p>
          <a:p>
            <a:r>
              <a:rPr lang="en-US" altLang="ko-KR" b="0" smtClean="0">
                <a:latin typeface="굴림체" pitchFamily="49" charset="-127"/>
                <a:ea typeface="굴림체" pitchFamily="49" charset="-127"/>
              </a:rPr>
              <a:t>                 ,   CART</a:t>
            </a:r>
          </a:p>
          <a:p>
            <a:r>
              <a:rPr lang="en-US" altLang="ko-KR" b="0" smtClean="0">
                <a:latin typeface="굴림체" pitchFamily="49" charset="-127"/>
                <a:ea typeface="굴림체" pitchFamily="49" charset="-127"/>
              </a:rPr>
              <a:t>              WHERE  CART.CART_NO LIKE '2005%' </a:t>
            </a:r>
          </a:p>
          <a:p>
            <a:r>
              <a:rPr lang="en-US" altLang="ko-KR" b="0" smtClean="0">
                <a:latin typeface="굴림체" pitchFamily="49" charset="-127"/>
                <a:ea typeface="굴림체" pitchFamily="49" charset="-127"/>
              </a:rPr>
              <a:t>              AND    CART.CART_PROD   = PROD.PROD_ID</a:t>
            </a:r>
          </a:p>
          <a:p>
            <a:r>
              <a:rPr lang="en-US" altLang="ko-KR" b="0" smtClean="0">
                <a:latin typeface="굴림체" pitchFamily="49" charset="-127"/>
                <a:ea typeface="굴림체" pitchFamily="49" charset="-127"/>
              </a:rPr>
              <a:t>              AND    CART.CART_MEMBER = MEMBER.MEM_ID</a:t>
            </a:r>
          </a:p>
          <a:p>
            <a:r>
              <a:rPr lang="en-US" altLang="ko-KR" b="0" smtClean="0">
                <a:latin typeface="굴림체" pitchFamily="49" charset="-127"/>
                <a:ea typeface="굴림체" pitchFamily="49" charset="-127"/>
              </a:rPr>
              <a:t>              HAVING SUM(CART.CART_QTY * PROD.PROD_SALE)  &gt; 30000000);</a:t>
            </a:r>
            <a:endParaRPr lang="en-US" altLang="ko-KR" sz="2000"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317443" name="Rectangle 4"/>
          <p:cNvSpPr>
            <a:spLocks noChangeArrowheads="1"/>
          </p:cNvSpPr>
          <p:nvPr/>
        </p:nvSpPr>
        <p:spPr bwMode="blackWhite">
          <a:xfrm>
            <a:off x="1117600" y="600075"/>
            <a:ext cx="6427788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UPDATE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0300" y="400765"/>
            <a:ext cx="10657184" cy="98664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직사각형 4"/>
          <p:cNvSpPr/>
          <p:nvPr/>
        </p:nvSpPr>
        <p:spPr bwMode="auto">
          <a:xfrm>
            <a:off x="3384476" y="6840835"/>
            <a:ext cx="1656184" cy="437390"/>
          </a:xfrm>
          <a:prstGeom prst="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휴먼둥근고딕" pitchFamily="2" charset="-127"/>
            </a:endParaRPr>
          </a:p>
        </p:txBody>
      </p:sp>
      <p:sp>
        <p:nvSpPr>
          <p:cNvPr id="6" name="직사각형 5"/>
          <p:cNvSpPr/>
          <p:nvPr/>
        </p:nvSpPr>
        <p:spPr bwMode="auto">
          <a:xfrm>
            <a:off x="3528492" y="5115313"/>
            <a:ext cx="1800200" cy="1005441"/>
          </a:xfrm>
          <a:prstGeom prst="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휴먼둥근고딕" pitchFamily="2" charset="-127"/>
            </a:endParaRPr>
          </a:p>
        </p:txBody>
      </p:sp>
      <p:sp>
        <p:nvSpPr>
          <p:cNvPr id="7" name="직사각형 6"/>
          <p:cNvSpPr/>
          <p:nvPr/>
        </p:nvSpPr>
        <p:spPr bwMode="auto">
          <a:xfrm>
            <a:off x="1800300" y="8569027"/>
            <a:ext cx="9649072" cy="1005441"/>
          </a:xfrm>
          <a:prstGeom prst="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휴먼둥근고딕" pitchFamily="2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271118" y="7972055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mtClean="0">
                <a:solidFill>
                  <a:srgbClr val="FF0000"/>
                </a:solidFill>
              </a:rPr>
              <a:t>A.</a:t>
            </a:r>
            <a:endParaRPr lang="ko-KR" altLang="en-US" sz="24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6558542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5"/>
          <p:cNvSpPr>
            <a:spLocks noChangeArrowheads="1"/>
          </p:cNvSpPr>
          <p:nvPr/>
        </p:nvSpPr>
        <p:spPr bwMode="auto">
          <a:xfrm>
            <a:off x="479425" y="1204913"/>
            <a:ext cx="12985750" cy="8232775"/>
          </a:xfrm>
          <a:prstGeom prst="rect">
            <a:avLst/>
          </a:prstGeom>
          <a:noFill/>
          <a:ln w="38100" cmpd="dbl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marL="720725" lvl="1" indent="-263525">
              <a:lnSpc>
                <a:spcPct val="160000"/>
              </a:lnSpc>
              <a:buFont typeface="Wingdings" pitchFamily="2" charset="2"/>
              <a:buBlip>
                <a:blip r:embed="rId2"/>
              </a:buBlip>
            </a:pPr>
            <a:r>
              <a:rPr lang="en-US" altLang="ko-KR" sz="2800" b="0">
                <a:solidFill>
                  <a:srgbClr val="333399"/>
                </a:solidFill>
                <a:latin typeface="HY중고딕" pitchFamily="18" charset="-127"/>
                <a:ea typeface="HY중고딕" pitchFamily="18" charset="-127"/>
              </a:rPr>
              <a:t> </a:t>
            </a: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키의 필요성</a:t>
            </a:r>
          </a:p>
          <a:p>
            <a:pPr marL="1163638" lvl="2" indent="-173038">
              <a:lnSpc>
                <a:spcPct val="160000"/>
              </a:lnSpc>
              <a:buFont typeface="Wingdings" pitchFamily="2" charset="2"/>
              <a:buChar char="Ø"/>
            </a:pP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 ① 튜플이 정상적으로 삽입된다면 동일 튜플이 이미 있으므로 중복 </a:t>
            </a: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: </a:t>
            </a: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전체 학생수는 몇 명인가</a:t>
            </a: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?</a:t>
            </a:r>
          </a:p>
          <a:p>
            <a:pPr marL="1163638" lvl="2" indent="-173038">
              <a:lnSpc>
                <a:spcPct val="160000"/>
              </a:lnSpc>
              <a:buFont typeface="Wingdings" pitchFamily="2" charset="2"/>
              <a:buChar char="Ø"/>
            </a:pP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 ② </a:t>
            </a: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튜플이 정상적으로 삽입된다면 물리적인 중복은 아니나 의미적으로 중복 </a:t>
            </a: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: ‘</a:t>
            </a: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박선하’의 전공은 무엇인가</a:t>
            </a: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?</a:t>
            </a:r>
          </a:p>
          <a:p>
            <a:pPr marL="1163638" lvl="2" indent="-173038">
              <a:lnSpc>
                <a:spcPct val="160000"/>
              </a:lnSpc>
              <a:buFont typeface="Wingdings" pitchFamily="2" charset="2"/>
              <a:buChar char="Ø"/>
            </a:pP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 </a:t>
            </a: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튜플의 중복 여부를 알아내기 위해서는 삽입하고자 하는 튜플과 이미 존재하는 모든 튜플을 일일이 비교해야 하는데 이는 비현실적임</a:t>
            </a: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. : </a:t>
            </a: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키는 중복여부를 효과적으로 알 수 있도록 하는 수단이 됨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024" name="Rectangle 8"/>
          <p:cNvSpPr>
            <a:spLocks noChangeArrowheads="1"/>
          </p:cNvSpPr>
          <p:nvPr/>
        </p:nvSpPr>
        <p:spPr bwMode="blackWhite">
          <a:xfrm>
            <a:off x="1119188" y="1208088"/>
            <a:ext cx="12091987" cy="1071562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1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단순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UPDATE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비해 대량의 수정할 자료를 처리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Char char="l"/>
              <a:defRPr/>
            </a:pP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예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)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월 마감처리 등</a:t>
            </a:r>
            <a:endParaRPr lang="ko-KR" altLang="en-US" sz="2000">
              <a:solidFill>
                <a:srgbClr val="FFCCFF"/>
              </a:solidFill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318467" name="Rectangle 9"/>
          <p:cNvSpPr>
            <a:spLocks noChangeArrowheads="1"/>
          </p:cNvSpPr>
          <p:nvPr/>
        </p:nvSpPr>
        <p:spPr bwMode="auto">
          <a:xfrm>
            <a:off x="1149350" y="1025525"/>
            <a:ext cx="12001500" cy="82550"/>
          </a:xfrm>
          <a:prstGeom prst="rect">
            <a:avLst/>
          </a:prstGeom>
          <a:gradFill rotWithShape="0">
            <a:gsLst>
              <a:gs pos="0">
                <a:srgbClr val="E8B354"/>
              </a:gs>
              <a:gs pos="100000">
                <a:srgbClr val="FFFFFF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>
              <a:latin typeface="HY중고딕" pitchFamily="18" charset="-127"/>
            </a:endParaRPr>
          </a:p>
        </p:txBody>
      </p:sp>
      <p:sp>
        <p:nvSpPr>
          <p:cNvPr id="318468" name="AutoShape 10"/>
          <p:cNvSpPr>
            <a:spLocks noChangeArrowheads="1"/>
          </p:cNvSpPr>
          <p:nvPr/>
        </p:nvSpPr>
        <p:spPr bwMode="auto">
          <a:xfrm>
            <a:off x="1149350" y="508000"/>
            <a:ext cx="6721475" cy="566738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2D5A0"/>
              </a:gs>
              <a:gs pos="100000">
                <a:srgbClr val="FBF1DF"/>
              </a:gs>
            </a:gsLst>
            <a:path path="shape">
              <a:fillToRect l="50000" t="50000" r="50000" b="50000"/>
            </a:path>
          </a:gradFill>
          <a:ln w="3175">
            <a:noFill/>
            <a:round/>
            <a:headEnd/>
            <a:tailEnd/>
          </a:ln>
        </p:spPr>
        <p:txBody>
          <a:bodyPr wrap="none" anchor="ctr"/>
          <a:lstStyle/>
          <a:p>
            <a:pPr eaLnBrk="0" latinLnBrk="0" hangingPunct="0">
              <a:spcBef>
                <a:spcPct val="20000"/>
              </a:spcBef>
            </a:pPr>
            <a:r>
              <a:rPr lang="en-US" altLang="ko-KR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 3. JOIN UPDATE</a:t>
            </a:r>
            <a:endParaRPr lang="en-US" altLang="ko-KR" sz="2400">
              <a:solidFill>
                <a:srgbClr val="000066"/>
              </a:solidFill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470027" name="Rectangle 11"/>
          <p:cNvSpPr>
            <a:spLocks noChangeArrowheads="1"/>
          </p:cNvSpPr>
          <p:nvPr/>
        </p:nvSpPr>
        <p:spPr bwMode="blackWhite">
          <a:xfrm>
            <a:off x="1119188" y="2425700"/>
            <a:ext cx="12091987" cy="7896225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20000"/>
              </a:lnSpc>
              <a:buFont typeface="Wingdings" pitchFamily="2" charset="2"/>
              <a:buChar char="l"/>
              <a:defRPr/>
            </a:pPr>
            <a:r>
              <a:rPr lang="en-US" altLang="ko-KR" sz="2000" smtClean="0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 smtClean="0">
                <a:latin typeface="HY중고딕" pitchFamily="18" charset="-127"/>
                <a:ea typeface="굴림체" pitchFamily="49" charset="-127"/>
              </a:rPr>
              <a:t>상품 모두의  </a:t>
            </a:r>
            <a:r>
              <a:rPr lang="en-US" altLang="ko-KR" sz="2000" smtClean="0">
                <a:latin typeface="HY중고딕" pitchFamily="18" charset="-127"/>
                <a:ea typeface="굴림체" pitchFamily="49" charset="-127"/>
              </a:rPr>
              <a:t>2005</a:t>
            </a:r>
            <a:r>
              <a:rPr lang="ko-KR" altLang="en-US" sz="2000" smtClean="0">
                <a:latin typeface="HY중고딕" pitchFamily="18" charset="-127"/>
                <a:ea typeface="굴림체" pitchFamily="49" charset="-127"/>
              </a:rPr>
              <a:t>년도 입고수량 을 합산하여  상품테이블의 </a:t>
            </a:r>
          </a:p>
          <a:p>
            <a:pPr defTabSz="282575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ko-KR" altLang="en-US" sz="2000" smtClean="0">
                <a:latin typeface="HY중고딕" pitchFamily="18" charset="-127"/>
                <a:ea typeface="굴림체" pitchFamily="49" charset="-127"/>
              </a:rPr>
              <a:t>    총 입고수량 </a:t>
            </a:r>
            <a:r>
              <a:rPr lang="en-US" altLang="ko-KR" sz="2000" smtClean="0">
                <a:latin typeface="HY중고딕" pitchFamily="18" charset="-127"/>
                <a:ea typeface="굴림체" pitchFamily="49" charset="-127"/>
              </a:rPr>
              <a:t>Column </a:t>
            </a:r>
            <a:r>
              <a:rPr lang="ko-KR" altLang="en-US" sz="2000" smtClean="0">
                <a:latin typeface="HY중고딕" pitchFamily="18" charset="-127"/>
                <a:ea typeface="굴림체" pitchFamily="49" charset="-127"/>
              </a:rPr>
              <a:t>갱신</a:t>
            </a:r>
          </a:p>
          <a:p>
            <a:pPr defTabSz="282575">
              <a:lnSpc>
                <a:spcPct val="40000"/>
              </a:lnSpc>
              <a:defRPr/>
            </a:pPr>
            <a:endParaRPr lang="ko-KR" altLang="en-US" sz="2000" smtClean="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1900" smtClean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1. </a:t>
            </a:r>
            <a:r>
              <a:rPr lang="ko-KR" altLang="en-US" sz="1900" smtClean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상품테이블의 총 입고수량 조회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SELECT   PROD_ID                AS "</a:t>
            </a:r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상품코드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 b="0" smtClean="0"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,   SUM(NVL(PROD_QTYIN,0)) AS "</a:t>
            </a:r>
            <a:r>
              <a:rPr lang="ko-KR" altLang="en-US" sz="2000" b="0" err="1" smtClean="0">
                <a:latin typeface="굴림체" pitchFamily="49" charset="-127"/>
                <a:ea typeface="굴림체" pitchFamily="49" charset="-127"/>
              </a:rPr>
              <a:t>총입고수량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 b="0" smtClean="0"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FROM     PROD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GROUP BY PROD_ID;</a:t>
            </a:r>
            <a:r>
              <a:rPr lang="en-US" altLang="ko-KR" sz="1900" smtClean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     </a:t>
            </a:r>
          </a:p>
          <a:p>
            <a:pPr defTabSz="282575">
              <a:lnSpc>
                <a:spcPct val="30000"/>
              </a:lnSpc>
              <a:defRPr/>
            </a:pPr>
            <a:endParaRPr lang="en-US" altLang="ko-KR" sz="1900" smtClean="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1900" smtClean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2. </a:t>
            </a:r>
            <a:r>
              <a:rPr lang="ko-KR" altLang="en-US" sz="1900" smtClean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모든 상품의 </a:t>
            </a:r>
            <a:r>
              <a:rPr lang="en-US" altLang="ko-KR" sz="1900" smtClean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2005</a:t>
            </a:r>
            <a:r>
              <a:rPr lang="ko-KR" altLang="en-US" sz="1900" smtClean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년도 상품별 입고수량 합산하여 조회</a:t>
            </a:r>
          </a:p>
          <a:p>
            <a:pPr lvl="1"/>
            <a:r>
              <a:rPr lang="en-US" altLang="ko-KR" b="0" smtClean="0">
                <a:latin typeface="굴림체" pitchFamily="49" charset="-127"/>
                <a:ea typeface="굴림체" pitchFamily="49" charset="-127"/>
              </a:rPr>
              <a:t>SELECT   PROD.PROD_ID                   AS "</a:t>
            </a:r>
            <a:r>
              <a:rPr lang="ko-KR" altLang="en-US" b="0" smtClean="0">
                <a:latin typeface="굴림체" pitchFamily="49" charset="-127"/>
                <a:ea typeface="굴림체" pitchFamily="49" charset="-127"/>
              </a:rPr>
              <a:t>상품코드</a:t>
            </a:r>
            <a:r>
              <a:rPr lang="en-US" altLang="ko-KR" b="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b="0" smtClean="0"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b="0" smtClean="0">
                <a:latin typeface="굴림체" pitchFamily="49" charset="-127"/>
                <a:ea typeface="굴림체" pitchFamily="49" charset="-127"/>
              </a:rPr>
              <a:t>     ,   SUM(NVL(BUYPROD.BUY_QTY,0))    AS "</a:t>
            </a:r>
            <a:r>
              <a:rPr lang="ko-KR" altLang="en-US" b="0" smtClean="0">
                <a:latin typeface="굴림체" pitchFamily="49" charset="-127"/>
                <a:ea typeface="굴림체" pitchFamily="49" charset="-127"/>
              </a:rPr>
              <a:t>매입수량</a:t>
            </a:r>
            <a:r>
              <a:rPr lang="en-US" altLang="ko-KR" b="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b="0" smtClean="0"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b="0" smtClean="0">
                <a:latin typeface="굴림체" pitchFamily="49" charset="-127"/>
                <a:ea typeface="굴림체" pitchFamily="49" charset="-127"/>
              </a:rPr>
              <a:t>FROM     PROD LEFT OUTER JOIN BUYPROD </a:t>
            </a:r>
          </a:p>
          <a:p>
            <a:pPr lvl="1"/>
            <a:r>
              <a:rPr lang="en-US" altLang="ko-KR" b="0" smtClean="0">
                <a:latin typeface="굴림체" pitchFamily="49" charset="-127"/>
                <a:ea typeface="굴림체" pitchFamily="49" charset="-127"/>
              </a:rPr>
              <a:t>ON      (PROD.PROD_ID = BUYPROD.BUY_PROD</a:t>
            </a:r>
          </a:p>
          <a:p>
            <a:pPr lvl="1"/>
            <a:r>
              <a:rPr lang="en-US" altLang="ko-KR" b="0" smtClean="0">
                <a:latin typeface="굴림체" pitchFamily="49" charset="-127"/>
                <a:ea typeface="굴림체" pitchFamily="49" charset="-127"/>
              </a:rPr>
              <a:t>AND      BUYPROD.BUY_DATE BETWEEN '2005-01-01' AND '2005-12-31')  </a:t>
            </a:r>
          </a:p>
          <a:p>
            <a:pPr lvl="1"/>
            <a:r>
              <a:rPr lang="en-US" altLang="ko-KR" b="0" smtClean="0">
                <a:latin typeface="굴림체" pitchFamily="49" charset="-127"/>
                <a:ea typeface="굴림체" pitchFamily="49" charset="-127"/>
              </a:rPr>
              <a:t>GROUP BY PROD.PROD_ID;</a:t>
            </a:r>
            <a:endParaRPr lang="en-US" altLang="ko-KR" sz="1900" b="0">
              <a:solidFill>
                <a:srgbClr val="800000"/>
              </a:solidFill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400700" y="8497019"/>
            <a:ext cx="7686720" cy="175432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b="0" smtClean="0">
                <a:latin typeface="굴림체" pitchFamily="49" charset="-127"/>
                <a:ea typeface="굴림체" pitchFamily="49" charset="-127"/>
              </a:rPr>
              <a:t>SELECT   PROD.PROD_ID                   AS "</a:t>
            </a:r>
            <a:r>
              <a:rPr lang="ko-KR" altLang="en-US" b="0" smtClean="0">
                <a:latin typeface="굴림체" pitchFamily="49" charset="-127"/>
                <a:ea typeface="굴림체" pitchFamily="49" charset="-127"/>
              </a:rPr>
              <a:t>상품코드</a:t>
            </a:r>
            <a:r>
              <a:rPr lang="en-US" altLang="ko-KR" b="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b="0" smtClean="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b="0" smtClean="0">
                <a:latin typeface="굴림체" pitchFamily="49" charset="-127"/>
                <a:ea typeface="굴림체" pitchFamily="49" charset="-127"/>
              </a:rPr>
              <a:t>     ,   SUM(NVL(BUYPROD.BUY_QTY,0))    AS "</a:t>
            </a:r>
            <a:r>
              <a:rPr lang="ko-KR" altLang="en-US" b="0" smtClean="0">
                <a:latin typeface="굴림체" pitchFamily="49" charset="-127"/>
                <a:ea typeface="굴림체" pitchFamily="49" charset="-127"/>
              </a:rPr>
              <a:t>매입수량</a:t>
            </a:r>
            <a:r>
              <a:rPr lang="en-US" altLang="ko-KR" b="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b="0" smtClean="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b="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FROM     PROD, BUYPROD </a:t>
            </a:r>
          </a:p>
          <a:p>
            <a:r>
              <a:rPr lang="en-US" altLang="ko-KR" b="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WHERE    PROD.PROD_ID = BUYPROD.BUY_PROD</a:t>
            </a:r>
          </a:p>
          <a:p>
            <a:r>
              <a:rPr lang="en-US" altLang="ko-KR" b="0" smtClean="0">
                <a:latin typeface="굴림체" pitchFamily="49" charset="-127"/>
                <a:ea typeface="굴림체" pitchFamily="49" charset="-127"/>
              </a:rPr>
              <a:t>AND      BUYPROD.BUY_DATE BETWEEN '2005-01-01' AND '2005-12-31'  </a:t>
            </a:r>
          </a:p>
          <a:p>
            <a:r>
              <a:rPr lang="en-US" altLang="ko-KR" b="0" smtClean="0">
                <a:latin typeface="굴림체" pitchFamily="49" charset="-127"/>
                <a:ea typeface="굴림체" pitchFamily="49" charset="-127"/>
              </a:rPr>
              <a:t>GROUP BY PROD.PROD_ID;</a:t>
            </a:r>
            <a:endParaRPr lang="ko-KR" altLang="en-US" b="0">
              <a:latin typeface="굴림체" pitchFamily="49" charset="-127"/>
              <a:ea typeface="굴림체" pitchFamily="49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221" y="558797"/>
            <a:ext cx="12128412" cy="95944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직사각형 4"/>
          <p:cNvSpPr/>
          <p:nvPr/>
        </p:nvSpPr>
        <p:spPr bwMode="auto">
          <a:xfrm>
            <a:off x="2880420" y="3096418"/>
            <a:ext cx="5256584" cy="648073"/>
          </a:xfrm>
          <a:prstGeom prst="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휴먼둥근고딕" pitchFamily="2" charset="-127"/>
            </a:endParaRPr>
          </a:p>
        </p:txBody>
      </p:sp>
      <p:sp>
        <p:nvSpPr>
          <p:cNvPr id="6" name="직사각형 5"/>
          <p:cNvSpPr/>
          <p:nvPr/>
        </p:nvSpPr>
        <p:spPr bwMode="auto">
          <a:xfrm>
            <a:off x="1080221" y="3744296"/>
            <a:ext cx="864095" cy="648073"/>
          </a:xfrm>
          <a:prstGeom prst="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휴먼둥근고딕" pitchFamily="2" charset="-127"/>
            </a:endParaRPr>
          </a:p>
        </p:txBody>
      </p:sp>
      <p:sp>
        <p:nvSpPr>
          <p:cNvPr id="7" name="직사각형 6"/>
          <p:cNvSpPr/>
          <p:nvPr/>
        </p:nvSpPr>
        <p:spPr bwMode="auto">
          <a:xfrm>
            <a:off x="12529493" y="3687559"/>
            <a:ext cx="288032" cy="648073"/>
          </a:xfrm>
          <a:prstGeom prst="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휴먼둥근고딕" pitchFamily="2" charset="-127"/>
            </a:endParaRPr>
          </a:p>
        </p:txBody>
      </p:sp>
      <p:sp>
        <p:nvSpPr>
          <p:cNvPr id="8" name="직사각형 7"/>
          <p:cNvSpPr/>
          <p:nvPr/>
        </p:nvSpPr>
        <p:spPr bwMode="auto">
          <a:xfrm>
            <a:off x="1080221" y="4464571"/>
            <a:ext cx="4176464" cy="648073"/>
          </a:xfrm>
          <a:prstGeom prst="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휴먼둥근고딕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56798834"/>
      </p:ext>
    </p:extLst>
  </p:cSld>
  <p:clrMapOvr>
    <a:masterClrMapping/>
  </p:clrMapOvr>
  <p:transition>
    <p:random/>
  </p:transition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678" name="Rectangle 6"/>
          <p:cNvSpPr>
            <a:spLocks noChangeArrowheads="1"/>
          </p:cNvSpPr>
          <p:nvPr/>
        </p:nvSpPr>
        <p:spPr bwMode="blackWhite">
          <a:xfrm>
            <a:off x="1119188" y="1200150"/>
            <a:ext cx="12091987" cy="8456613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2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상품 모두의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2005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년도 입고수량 을 합산하여  상품테이블의 </a:t>
            </a:r>
          </a:p>
          <a:p>
            <a:pPr defTabSz="282575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 총 입고수량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Column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갱신</a:t>
            </a:r>
          </a:p>
          <a:p>
            <a:pPr defTabSz="282575">
              <a:defRPr/>
            </a:pPr>
            <a:endParaRPr lang="ko-KR" altLang="en-US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3. 2005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년도 상품별 입고수량 합산하여 갱신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UPDATE  PROD 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SET     PROD.PROD_QTYIN = </a:t>
            </a:r>
          </a:p>
          <a:p>
            <a:pPr lvl="1"/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        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(</a:t>
            </a:r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 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   SELECT SUM(BUYPROD.BUY_QTY)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   FROM   BUYPROD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   WHERE  PROD.PROD_ID = BUYPROD.BUY_PROD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   AND    BUYPROD.BUY_DATE BETWEEN '2005-01-01' AND '2005-12-31'</a:t>
            </a:r>
          </a:p>
          <a:p>
            <a:pPr lvl="1"/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        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);</a:t>
            </a:r>
            <a:endParaRPr lang="en-US" altLang="ko-KR" sz="2000" b="0" smtClean="0">
              <a:solidFill>
                <a:srgbClr val="800000"/>
              </a:solidFill>
              <a:latin typeface="굴림체" pitchFamily="49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 smtClean="0">
                <a:latin typeface="HY중고딕" pitchFamily="18" charset="-127"/>
                <a:ea typeface="굴림체" pitchFamily="49" charset="-127"/>
              </a:rPr>
              <a:t>4. JOB 1</a:t>
            </a:r>
            <a:r>
              <a:rPr lang="ko-KR" altLang="en-US" sz="2000" smtClean="0">
                <a:latin typeface="HY중고딕" pitchFamily="18" charset="-127"/>
                <a:ea typeface="굴림체" pitchFamily="49" charset="-127"/>
              </a:rPr>
              <a:t>번 수행 확인</a:t>
            </a:r>
            <a:endParaRPr lang="en-US" altLang="ko-KR" sz="2000" smtClean="0">
              <a:latin typeface="HY중고딕" pitchFamily="18" charset="-127"/>
              <a:ea typeface="굴림체" pitchFamily="49" charset="-127"/>
            </a:endParaRP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SELECT   PROD_ID                AS "</a:t>
            </a:r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상품코드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 b="0" smtClean="0"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,   SUM(NVL(PROD_QTYIN,0)) AS "</a:t>
            </a:r>
            <a:r>
              <a:rPr lang="ko-KR" altLang="en-US" sz="2000" b="0" err="1" smtClean="0">
                <a:latin typeface="굴림체" pitchFamily="49" charset="-127"/>
                <a:ea typeface="굴림체" pitchFamily="49" charset="-127"/>
              </a:rPr>
              <a:t>총입고수량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 b="0" smtClean="0"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FROM     PROD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GROUP BY PROD_ID;</a:t>
            </a:r>
            <a:endParaRPr lang="ko-KR" altLang="en-US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ko-KR" altLang="en-US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( ●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주목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)</a:t>
            </a:r>
          </a:p>
          <a:p>
            <a:pPr defTabSz="282575"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1.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대량의 자료를 </a:t>
            </a:r>
            <a:r>
              <a:rPr lang="ko-KR" altLang="en-US" sz="2000" smtClean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갱신할 때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JOIN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을 활용한 일괄처리를 모를 경우 황당</a:t>
            </a:r>
          </a:p>
          <a:p>
            <a:pPr defTabSz="282575"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2.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일괄 갱신의 의미를 파악</a:t>
            </a:r>
          </a:p>
        </p:txBody>
      </p:sp>
      <p:sp>
        <p:nvSpPr>
          <p:cNvPr id="319491" name="Rectangle 7"/>
          <p:cNvSpPr>
            <a:spLocks noChangeArrowheads="1"/>
          </p:cNvSpPr>
          <p:nvPr/>
        </p:nvSpPr>
        <p:spPr bwMode="auto">
          <a:xfrm>
            <a:off x="1149350" y="1025525"/>
            <a:ext cx="12001500" cy="82550"/>
          </a:xfrm>
          <a:prstGeom prst="rect">
            <a:avLst/>
          </a:prstGeom>
          <a:gradFill rotWithShape="0">
            <a:gsLst>
              <a:gs pos="0">
                <a:srgbClr val="E8B354"/>
              </a:gs>
              <a:gs pos="100000">
                <a:srgbClr val="FFFFFF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>
              <a:latin typeface="HY중고딕" pitchFamily="18" charset="-127"/>
            </a:endParaRPr>
          </a:p>
        </p:txBody>
      </p:sp>
      <p:sp>
        <p:nvSpPr>
          <p:cNvPr id="319492" name="AutoShape 8"/>
          <p:cNvSpPr>
            <a:spLocks noChangeArrowheads="1"/>
          </p:cNvSpPr>
          <p:nvPr/>
        </p:nvSpPr>
        <p:spPr bwMode="auto">
          <a:xfrm>
            <a:off x="1149350" y="508000"/>
            <a:ext cx="6721475" cy="566738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2D5A0"/>
              </a:gs>
              <a:gs pos="100000">
                <a:srgbClr val="FBF1DF"/>
              </a:gs>
            </a:gsLst>
            <a:path path="shape">
              <a:fillToRect l="50000" t="50000" r="50000" b="50000"/>
            </a:path>
          </a:gradFill>
          <a:ln w="3175">
            <a:noFill/>
            <a:round/>
            <a:headEnd/>
            <a:tailEnd/>
          </a:ln>
        </p:spPr>
        <p:txBody>
          <a:bodyPr wrap="none" anchor="ctr"/>
          <a:lstStyle/>
          <a:p>
            <a:pPr eaLnBrk="0" latinLnBrk="0" hangingPunct="0">
              <a:spcBef>
                <a:spcPct val="20000"/>
              </a:spcBef>
            </a:pPr>
            <a:r>
              <a:rPr lang="en-US" altLang="ko-KR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 3. JOIN UPDATE</a:t>
            </a:r>
            <a:endParaRPr lang="en-US" altLang="ko-KR" sz="2400">
              <a:solidFill>
                <a:srgbClr val="000066"/>
              </a:solidFill>
              <a:latin typeface="HY중고딕" pitchFamily="18" charset="-127"/>
              <a:ea typeface="굴림체" pitchFamily="49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514" name="Rectangle 2"/>
          <p:cNvSpPr>
            <a:spLocks noChangeArrowheads="1"/>
          </p:cNvSpPr>
          <p:nvPr/>
        </p:nvSpPr>
        <p:spPr bwMode="blackWhite">
          <a:xfrm>
            <a:off x="1117600" y="600075"/>
            <a:ext cx="6427788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UPDATE</a:t>
            </a:r>
          </a:p>
        </p:txBody>
      </p:sp>
      <p:sp>
        <p:nvSpPr>
          <p:cNvPr id="645126" name="Rectangle 6"/>
          <p:cNvSpPr>
            <a:spLocks noChangeArrowheads="1"/>
          </p:cNvSpPr>
          <p:nvPr/>
        </p:nvSpPr>
        <p:spPr bwMode="blackWhite">
          <a:xfrm>
            <a:off x="1119188" y="1244600"/>
            <a:ext cx="12091987" cy="8351838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2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상품 모두의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2005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년도 판매수량을 합산하여  상품테이블의 </a:t>
            </a:r>
          </a:p>
          <a:p>
            <a:pPr defTabSz="282575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 총판매수량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Column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갱신</a:t>
            </a:r>
          </a:p>
          <a:p>
            <a:pPr defTabSz="282575">
              <a:defRPr/>
            </a:pPr>
            <a:endParaRPr lang="ko-KR" altLang="en-US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1.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상품테이블의 총판매수량 조회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SELECT   PROD_ID                  AS “</a:t>
            </a:r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상품코드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”</a:t>
            </a:r>
            <a:endParaRPr lang="ko-KR" altLang="en-US" sz="2000" b="0" smtClean="0"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,   SUM(NVL(PROD_QTYSALE,0)) AS “</a:t>
            </a:r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총판매수량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”</a:t>
            </a:r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  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FROM     PROD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GROUP BY PROD_ID;</a:t>
            </a:r>
          </a:p>
          <a:p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2.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장바구니 테이블에서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2005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년도 상품별 판매수량 합산하여 조회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SELECT   PROD_ID              AS "</a:t>
            </a:r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상품코드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 b="0" smtClean="0"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,   SUM(NVL(CART_QTY,0)) AS "</a:t>
            </a:r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매출수량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 b="0" smtClean="0"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FROM     PROD LEFT OUTER JOIN CART 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ON      (PROD_ID = CART_PROD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AND      CART_NO LIKE '2005%')  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GROUP BY PROD_ID;</a:t>
            </a:r>
            <a:endParaRPr lang="en-US" altLang="ko-KR" sz="2000" b="0">
              <a:latin typeface="굴림체" pitchFamily="49" charset="-127"/>
              <a:ea typeface="굴림체" pitchFamily="49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148" y="360115"/>
            <a:ext cx="6334125" cy="4191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6671" y="864171"/>
            <a:ext cx="5762625" cy="33813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972" y="5040635"/>
            <a:ext cx="6086475" cy="40671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4916" y="5483547"/>
            <a:ext cx="5981700" cy="318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23034392"/>
      </p:ext>
    </p:extLst>
  </p:cSld>
  <p:clrMapOvr>
    <a:masterClrMapping/>
  </p:clrMapOvr>
  <p:transition>
    <p:random/>
  </p:transition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700" name="Rectangle 4">
            <a:hlinkClick r:id="rId2"/>
          </p:cNvPr>
          <p:cNvSpPr>
            <a:spLocks noChangeArrowheads="1"/>
          </p:cNvSpPr>
          <p:nvPr/>
        </p:nvSpPr>
        <p:spPr bwMode="blackWhite">
          <a:xfrm>
            <a:off x="1119188" y="1204913"/>
            <a:ext cx="12091987" cy="3743325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3. 2005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년도 상품별 판매수량 </a:t>
            </a:r>
            <a:r>
              <a:rPr lang="ko-KR" altLang="en-US" sz="2000" smtClean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합산하여 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갱신 하시오 </a:t>
            </a:r>
            <a:r>
              <a:rPr lang="en-US" altLang="ko-KR" sz="2000" smtClean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?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UPDATE PROD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SET    PROD_QTYSALE = (  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                   SELECT  NVL(SUM(CART_QTY),0)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                   FROM    CART 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                   WHERE   CART_PROD = PROD_ID AND CART_NO LIKE '2005%' </a:t>
            </a:r>
          </a:p>
          <a:p>
            <a:pPr lvl="1"/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                      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);</a:t>
            </a:r>
            <a:endParaRPr lang="en-US" altLang="ko-KR" sz="2000" b="0">
              <a:solidFill>
                <a:srgbClr val="800000"/>
              </a:solidFill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1053701" name="Rectangle 5"/>
          <p:cNvSpPr>
            <a:spLocks noChangeArrowheads="1"/>
          </p:cNvSpPr>
          <p:nvPr/>
        </p:nvSpPr>
        <p:spPr bwMode="blackWhite">
          <a:xfrm>
            <a:off x="1119188" y="5060950"/>
            <a:ext cx="12091987" cy="5330825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4.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수행 결과 확인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(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검증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)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SELECT SUM(NVL(PROD_QTYIN, 0))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, SUM(NVL(PROD_QTYSALE, 0)) 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FROM   PROD;</a:t>
            </a:r>
          </a:p>
          <a:p>
            <a:pPr lvl="1"/>
            <a:endParaRPr lang="en-US" altLang="ko-KR" sz="2000" b="0">
              <a:solidFill>
                <a:srgbClr val="800000"/>
              </a:solidFill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SELECT SUM(BUY_QTY) 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FROM   BUYPROD 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WHERE  BUY_DATE BETWEEN '2005-01-01' AND '2005-12-31';</a:t>
            </a:r>
            <a:r>
              <a:rPr lang="en-US" altLang="ko-KR" smtClean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endParaRPr lang="en-US" altLang="ko-KR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SELECT SUM(CART_QTY) 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FROM   CART 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WHERE  CART_NO LIKE '2005%';</a:t>
            </a:r>
            <a:endParaRPr lang="en-US" altLang="ko-KR" sz="2000" b="0">
              <a:solidFill>
                <a:srgbClr val="800000"/>
              </a:solidFill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321540" name="Rectangle 7"/>
          <p:cNvSpPr>
            <a:spLocks noChangeArrowheads="1"/>
          </p:cNvSpPr>
          <p:nvPr/>
        </p:nvSpPr>
        <p:spPr bwMode="blackWhite">
          <a:xfrm>
            <a:off x="1117600" y="600075"/>
            <a:ext cx="6427788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UPDATE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8484" name="Rectangle 4">
            <a:hlinkClick r:id="rId2"/>
          </p:cNvPr>
          <p:cNvSpPr>
            <a:spLocks noChangeArrowheads="1"/>
          </p:cNvSpPr>
          <p:nvPr/>
        </p:nvSpPr>
        <p:spPr bwMode="blackWhite">
          <a:xfrm>
            <a:off x="1119188" y="1204913"/>
            <a:ext cx="12091987" cy="7826375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상품 모두의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2005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년도 입고수량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판매수량을 합산하여  재고수불 </a:t>
            </a:r>
          </a:p>
          <a:p>
            <a:pPr defTabSz="282575">
              <a:defRPr/>
            </a:pP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 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(remain)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테이블의  입고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출고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현재고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Column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을 수정하시오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? </a:t>
            </a:r>
          </a:p>
          <a:p>
            <a:pPr defTabSz="282575">
              <a:defRPr/>
            </a:pPr>
            <a:endParaRPr lang="en-US" altLang="ko-KR" sz="200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1. 2005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년도 입고수량 및 판매수량을 서브쿼리로 조회</a:t>
            </a:r>
          </a:p>
          <a:p>
            <a:pPr defTabSz="282575">
              <a:defRPr/>
            </a:pPr>
            <a:endParaRPr lang="ko-KR" altLang="en-US" sz="200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SELECT  PROD_ID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, (SELECT SUM(NVL(BUY_QTY,0)) 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   FROM   BUYPROD 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   WHERE  PROD_ID = BUY_PROD  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   AND    TO_CHAR(</a:t>
            </a:r>
            <a:r>
              <a:rPr lang="en-US" altLang="ko-KR" sz="2000" b="0" err="1" smtClean="0">
                <a:latin typeface="굴림체" pitchFamily="49" charset="-127"/>
                <a:ea typeface="굴림체" pitchFamily="49" charset="-127"/>
              </a:rPr>
              <a:t>BUY_DATE,'yyyy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') = '2005'  ) AS "INT_AMT"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, (SELECT SUM(NVL(CART_QTY,0)) 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   FROM   CART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   WHERE  PROD_ID = CART_PROD 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   AND    CART_NO LIKE '2005%' )               AS "OUT_AMT" 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FROM    PROD;</a:t>
            </a:r>
            <a:endParaRPr lang="en-US" altLang="ko-KR" sz="2000" b="0"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322563" name="Rectangle 5"/>
          <p:cNvSpPr>
            <a:spLocks noChangeArrowheads="1"/>
          </p:cNvSpPr>
          <p:nvPr/>
        </p:nvSpPr>
        <p:spPr bwMode="blackWhite">
          <a:xfrm>
            <a:off x="1117600" y="600075"/>
            <a:ext cx="6427788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UPDATE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0530" name="Rectangle 2">
            <a:hlinkClick r:id="rId2"/>
          </p:cNvPr>
          <p:cNvSpPr>
            <a:spLocks noChangeArrowheads="1"/>
          </p:cNvSpPr>
          <p:nvPr/>
        </p:nvSpPr>
        <p:spPr bwMode="blackWhite">
          <a:xfrm>
            <a:off x="1119188" y="1204913"/>
            <a:ext cx="12091987" cy="9186862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 typeface="Wingdings" pitchFamily="2" charset="2"/>
              <a:buNone/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2. 1)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번에의 쿼리를 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Inline View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로 적용하여 재고수불 테이블 수정</a:t>
            </a:r>
          </a:p>
          <a:p>
            <a:pPr defTabSz="282575">
              <a:defRPr/>
            </a:pP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    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(</a:t>
            </a:r>
            <a:r>
              <a:rPr lang="en-US" altLang="ko-KR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err="1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다중행</a:t>
            </a:r>
            <a:r>
              <a:rPr lang="en-US" altLang="ko-KR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err="1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다중열</a:t>
            </a:r>
            <a:r>
              <a:rPr lang="ko-KR" altLang="en-US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서브쿼리는 자주 사용하지는 않지만 </a:t>
            </a:r>
            <a:r>
              <a:rPr lang="en-US" altLang="ko-KR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Update </a:t>
            </a:r>
            <a:r>
              <a:rPr lang="ko-KR" altLang="en-US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할 때 </a:t>
            </a:r>
            <a:br>
              <a:rPr lang="ko-KR" altLang="en-US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</a:br>
            <a:r>
              <a:rPr lang="ko-KR" altLang="en-US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        유용하게 사용할 수 있음</a:t>
            </a:r>
            <a:r>
              <a:rPr lang="en-US" altLang="ko-KR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.)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UPDATE   REMAIN   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SET     (REMAIN_I, REMAIN_O, REMAIN_J_99) = 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(SELECT  IN_AMT, OUT_AMT, REMAIN_J_00 + IN_AMT - OUT_AMT 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FROM (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       SELECT  PROD_ID 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            , (SELECT SUM(NVL(BUY_QTY,0)) 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               FROM   BUYPROD 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               WHERE  PROD_ID = BUY_PROD  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               AND    TO_CHAR(</a:t>
            </a:r>
            <a:r>
              <a:rPr lang="en-US" altLang="ko-KR" sz="2000" b="0" err="1" smtClean="0">
                <a:latin typeface="굴림체" pitchFamily="49" charset="-127"/>
                <a:ea typeface="굴림체" pitchFamily="49" charset="-127"/>
              </a:rPr>
              <a:t>BUY_DATE,'yyyy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') = '2005'  ) AS "IN_AMT"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            , (SELECT SUM(NVL(CART_QTY,0)) 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               FROM   CART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               WHERE  PROD_ID = CART_PROD 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               AND    CART_NO LIKE '2005%' )               AS "OUT_AMT" 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       FROM    PROD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     ) A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WHERE  REMAIN_PROD = A.PROD_ID</a:t>
            </a:r>
          </a:p>
          <a:p>
            <a:pPr lvl="1"/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    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)</a:t>
            </a:r>
            <a:endParaRPr lang="ko-KR" altLang="en-US" sz="2000" b="0" smtClean="0"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WHERE    REMAIN_YEAR = '2005';</a:t>
            </a:r>
            <a:endParaRPr lang="en-US" altLang="ko-KR" sz="2000" b="0"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323587" name="Rectangle 3"/>
          <p:cNvSpPr>
            <a:spLocks noChangeArrowheads="1"/>
          </p:cNvSpPr>
          <p:nvPr/>
        </p:nvSpPr>
        <p:spPr bwMode="blackWhite">
          <a:xfrm>
            <a:off x="1117600" y="600075"/>
            <a:ext cx="6427788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UPDATE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0860" y="551852"/>
            <a:ext cx="5162550" cy="4676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5194" y="5832723"/>
            <a:ext cx="6581775" cy="3552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132" y="864171"/>
            <a:ext cx="5800725" cy="8277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52126216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132" y="576139"/>
            <a:ext cx="6677025" cy="51339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6844" y="4104531"/>
            <a:ext cx="7490870" cy="612068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18075658"/>
      </p:ext>
    </p:extLst>
  </p:cSld>
  <p:clrMapOvr>
    <a:masterClrMapping/>
  </p:clrMapOvr>
  <p:transition>
    <p:random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3"/>
          <p:cNvSpPr>
            <a:spLocks noChangeArrowheads="1"/>
          </p:cNvSpPr>
          <p:nvPr/>
        </p:nvSpPr>
        <p:spPr bwMode="auto">
          <a:xfrm>
            <a:off x="479425" y="1249363"/>
            <a:ext cx="13374688" cy="8234362"/>
          </a:xfrm>
          <a:prstGeom prst="rect">
            <a:avLst/>
          </a:prstGeom>
          <a:noFill/>
          <a:ln w="38100" cmpd="dbl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marL="720725" lvl="1" indent="-263525">
              <a:lnSpc>
                <a:spcPct val="160000"/>
              </a:lnSpc>
              <a:buFont typeface="Wingdings" pitchFamily="2" charset="2"/>
              <a:buBlip>
                <a:blip r:embed="rId2"/>
              </a:buBlip>
            </a:pPr>
            <a:r>
              <a:rPr lang="en-US" altLang="ko-KR" sz="2800" b="0">
                <a:solidFill>
                  <a:srgbClr val="333399"/>
                </a:solidFill>
                <a:latin typeface="HY중고딕" pitchFamily="18" charset="-127"/>
                <a:ea typeface="HY중고딕" pitchFamily="18" charset="-127"/>
              </a:rPr>
              <a:t> </a:t>
            </a: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후보키</a:t>
            </a: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(candidate key)</a:t>
            </a:r>
          </a:p>
          <a:p>
            <a:pPr marL="1163638" lvl="2" indent="-173038">
              <a:lnSpc>
                <a:spcPct val="160000"/>
              </a:lnSpc>
              <a:buFont typeface="Wingdings" pitchFamily="2" charset="2"/>
              <a:buChar char="Ø"/>
            </a:pP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 </a:t>
            </a: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테이블에서 각 튜플을 구별하는데 기준이 되는 하나 혹은 그 이상의 컬럼들의 집합 </a:t>
            </a: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:  </a:t>
            </a: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후보키는 테이블에 있는 각 튜플을 고유하게 식별할 수 있어야 함</a:t>
            </a:r>
          </a:p>
          <a:p>
            <a:pPr marL="1163638" lvl="2" indent="-173038">
              <a:lnSpc>
                <a:spcPct val="160000"/>
              </a:lnSpc>
              <a:buFont typeface="Wingdings" pitchFamily="2" charset="2"/>
              <a:buChar char="Ø"/>
            </a:pP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 </a:t>
            </a: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&lt;</a:t>
            </a: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그림</a:t>
            </a: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1.8&gt;</a:t>
            </a: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의 </a:t>
            </a: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STUDENT </a:t>
            </a: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테이블의 경우 학번</a:t>
            </a: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(sid)</a:t>
            </a: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이 후보키</a:t>
            </a:r>
          </a:p>
          <a:p>
            <a:pPr marL="1163638" lvl="2" indent="-173038">
              <a:lnSpc>
                <a:spcPct val="160000"/>
              </a:lnSpc>
              <a:buFont typeface="Wingdings" pitchFamily="2" charset="2"/>
              <a:buChar char="Ø"/>
            </a:pP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 튜플의 중복 여부 확인 시 기존 튜플의 모든 컬럼 값을 비교하는 대신 후보키 컬럼의 값만 비교</a:t>
            </a:r>
          </a:p>
          <a:p>
            <a:pPr marL="1163638" lvl="2" indent="-173038">
              <a:lnSpc>
                <a:spcPct val="160000"/>
              </a:lnSpc>
              <a:buFont typeface="Wingdings" pitchFamily="2" charset="2"/>
              <a:buChar char="Ø"/>
            </a:pP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 기본키 </a:t>
            </a: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(primary key), </a:t>
            </a: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대체키</a:t>
            </a: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(alternate key)</a:t>
            </a: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로 구분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610" name="Rectangle 3"/>
          <p:cNvSpPr>
            <a:spLocks noChangeArrowheads="1"/>
          </p:cNvSpPr>
          <p:nvPr/>
        </p:nvSpPr>
        <p:spPr bwMode="blackWhite">
          <a:xfrm>
            <a:off x="1117600" y="600075"/>
            <a:ext cx="6427788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UPDATE</a:t>
            </a:r>
          </a:p>
        </p:txBody>
      </p:sp>
      <p:sp>
        <p:nvSpPr>
          <p:cNvPr id="1431556" name="Rectangle 4"/>
          <p:cNvSpPr>
            <a:spLocks noChangeArrowheads="1"/>
          </p:cNvSpPr>
          <p:nvPr/>
        </p:nvSpPr>
        <p:spPr bwMode="blackWhite">
          <a:xfrm>
            <a:off x="1119188" y="1317625"/>
            <a:ext cx="12091987" cy="6805613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3.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수행 결과 확인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(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검증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)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SELECT  * 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FROM    REMAIN 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WHERE   REMAIN_YEAR = '2005';</a:t>
            </a:r>
          </a:p>
          <a:p>
            <a:pPr lvl="1"/>
            <a:endParaRPr lang="ko-KR" altLang="en-US" sz="2000" b="0" smtClean="0">
              <a:latin typeface="굴림체" pitchFamily="49" charset="-127"/>
              <a:ea typeface="굴림체" pitchFamily="49" charset="-127"/>
            </a:endParaRPr>
          </a:p>
          <a:p>
            <a:pPr lvl="1"/>
            <a:endParaRPr lang="ko-KR" altLang="en-US" sz="2000" b="0" smtClean="0"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SELECT  SUM(NVL(REMAIN_I, 0))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,  SUM(NVL(REMAIN_O, 0)) 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FROM    REMAIN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WHERE   REMAIN_YEAR = '2005';</a:t>
            </a:r>
          </a:p>
          <a:p>
            <a:pPr lvl="1"/>
            <a:endParaRPr lang="ko-KR" altLang="en-US" sz="2000" b="0" smtClean="0">
              <a:latin typeface="굴림체" pitchFamily="49" charset="-127"/>
              <a:ea typeface="굴림체" pitchFamily="49" charset="-127"/>
            </a:endParaRPr>
          </a:p>
          <a:p>
            <a:pPr lvl="1"/>
            <a:endParaRPr lang="ko-KR" altLang="en-US" sz="2000" b="0" smtClean="0"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SELECT SUM(BUY_QTY) 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FROM   BUYPROD 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WHERE  BUY_DATE BETWEEN '2005-01-01' AND '2005-12-31'; </a:t>
            </a:r>
          </a:p>
          <a:p>
            <a:pPr lvl="1"/>
            <a:endParaRPr lang="ko-KR" altLang="en-US" sz="2000" b="0" smtClean="0">
              <a:latin typeface="굴림체" pitchFamily="49" charset="-127"/>
              <a:ea typeface="굴림체" pitchFamily="49" charset="-127"/>
            </a:endParaRPr>
          </a:p>
          <a:p>
            <a:pPr lvl="1"/>
            <a:endParaRPr lang="ko-KR" altLang="en-US" sz="2000" b="0" smtClean="0"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SELECT SUM(CART_QTY) 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FROM   CART 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WHERE  CART_NO LIKE '2005%';</a:t>
            </a:r>
            <a:endParaRPr lang="en-US" altLang="ko-KR" b="0">
              <a:latin typeface="굴림체" pitchFamily="49" charset="-127"/>
              <a:ea typeface="굴림체" pitchFamily="49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634" name="Rectangle 2"/>
          <p:cNvSpPr>
            <a:spLocks noChangeArrowheads="1"/>
          </p:cNvSpPr>
          <p:nvPr/>
        </p:nvSpPr>
        <p:spPr bwMode="blackWhite">
          <a:xfrm>
            <a:off x="1117600" y="600075"/>
            <a:ext cx="6427788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DELETE</a:t>
            </a:r>
          </a:p>
        </p:txBody>
      </p:sp>
      <p:sp>
        <p:nvSpPr>
          <p:cNvPr id="428035" name="Rectangle 3"/>
          <p:cNvSpPr>
            <a:spLocks noChangeArrowheads="1"/>
          </p:cNvSpPr>
          <p:nvPr/>
        </p:nvSpPr>
        <p:spPr bwMode="blackWhite">
          <a:xfrm>
            <a:off x="1117600" y="1903413"/>
            <a:ext cx="12090400" cy="3157537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2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기존의 테이블을 복사하여 테이블 생성</a:t>
            </a:r>
          </a:p>
          <a:p>
            <a:pPr defTabSz="282575">
              <a:lnSpc>
                <a:spcPct val="120000"/>
              </a:lnSpc>
              <a:buFont typeface="Wingdings" pitchFamily="2" charset="2"/>
              <a:buChar char="l"/>
              <a:defRPr/>
            </a:pP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 err="1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특정열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특정행만 추출하여 사용자가 원하는 테이블 생성</a:t>
            </a:r>
          </a:p>
          <a:p>
            <a:pPr defTabSz="282575">
              <a:lnSpc>
                <a:spcPct val="120000"/>
              </a:lnSpc>
              <a:buFont typeface="Wingdings" pitchFamily="2" charset="2"/>
              <a:buChar char="l"/>
              <a:defRPr/>
            </a:pP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단순백업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테이블 </a:t>
            </a:r>
            <a:r>
              <a:rPr lang="ko-KR" altLang="en-US" sz="2000" err="1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수정등의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용도로 사용</a:t>
            </a:r>
          </a:p>
          <a:p>
            <a:pPr defTabSz="282575">
              <a:lnSpc>
                <a:spcPct val="120000"/>
              </a:lnSpc>
              <a:buFont typeface="Wingdings" pitchFamily="2" charset="2"/>
              <a:buChar char="l"/>
              <a:defRPr/>
            </a:pP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인덱스는 복사되지 않는다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.</a:t>
            </a:r>
          </a:p>
          <a:p>
            <a:pPr defTabSz="282575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 -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제약사항 중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NULL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속성만 복사    </a:t>
            </a:r>
          </a:p>
        </p:txBody>
      </p:sp>
      <p:sp>
        <p:nvSpPr>
          <p:cNvPr id="428036" name="Rectangle 4"/>
          <p:cNvSpPr>
            <a:spLocks noChangeArrowheads="1"/>
          </p:cNvSpPr>
          <p:nvPr/>
        </p:nvSpPr>
        <p:spPr bwMode="blackWhite">
          <a:xfrm>
            <a:off x="1119188" y="5400675"/>
            <a:ext cx="12091987" cy="4762500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1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 err="1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SubQuery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로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Table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생성 구문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None/>
              <a:defRPr/>
            </a:pP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	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CREATE TABLE </a:t>
            </a:r>
            <a:r>
              <a:rPr lang="en-US" altLang="ko-KR" sz="2000" i="1" err="1">
                <a:latin typeface="HY중고딕" pitchFamily="18" charset="-127"/>
                <a:ea typeface="굴림체" pitchFamily="49" charset="-127"/>
              </a:rPr>
              <a:t>table_name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[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column_list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…]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None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AS 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None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   </a:t>
            </a:r>
            <a:r>
              <a:rPr lang="en-US" altLang="ko-KR" sz="2000" i="1" err="1">
                <a:latin typeface="HY중고딕" pitchFamily="18" charset="-127"/>
                <a:ea typeface="굴림체" pitchFamily="49" charset="-127"/>
              </a:rPr>
              <a:t>Subquery</a:t>
            </a:r>
            <a:endParaRPr lang="en-US" altLang="ko-KR" sz="2000" i="1"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10000"/>
              </a:lnSpc>
              <a:buFont typeface="Wingdings" pitchFamily="2" charset="2"/>
              <a:buNone/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재고 수불 테이블을 복사하여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remain2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테이블을 생성하시오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CREATE   TABLE REMAIN2 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AS 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SELECT * FROM  REMAIN;</a:t>
            </a:r>
            <a:r>
              <a:rPr lang="ko-KR" altLang="en-US" sz="2000" smtClean="0">
                <a:latin typeface="HY중고딕" pitchFamily="18" charset="-127"/>
                <a:ea typeface="굴림체" pitchFamily="49" charset="-127"/>
              </a:rPr>
              <a:t> </a:t>
            </a:r>
            <a:endParaRPr lang="en-US" altLang="ko-KR" sz="2000" b="0">
              <a:solidFill>
                <a:srgbClr val="800000"/>
              </a:solidFill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325637" name="Rectangle 6"/>
          <p:cNvSpPr>
            <a:spLocks noChangeArrowheads="1"/>
          </p:cNvSpPr>
          <p:nvPr/>
        </p:nvSpPr>
        <p:spPr bwMode="auto">
          <a:xfrm>
            <a:off x="1147763" y="1800225"/>
            <a:ext cx="12001500" cy="82550"/>
          </a:xfrm>
          <a:prstGeom prst="rect">
            <a:avLst/>
          </a:prstGeom>
          <a:gradFill rotWithShape="0">
            <a:gsLst>
              <a:gs pos="0">
                <a:srgbClr val="E8B354"/>
              </a:gs>
              <a:gs pos="100000">
                <a:srgbClr val="FFFFFF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>
              <a:latin typeface="HY중고딕" pitchFamily="18" charset="-127"/>
            </a:endParaRPr>
          </a:p>
        </p:txBody>
      </p:sp>
      <p:sp>
        <p:nvSpPr>
          <p:cNvPr id="325638" name="AutoShape 7"/>
          <p:cNvSpPr>
            <a:spLocks noChangeArrowheads="1"/>
          </p:cNvSpPr>
          <p:nvPr/>
        </p:nvSpPr>
        <p:spPr bwMode="auto">
          <a:xfrm>
            <a:off x="1147763" y="1277938"/>
            <a:ext cx="6719887" cy="566737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2D5A0"/>
              </a:gs>
              <a:gs pos="100000">
                <a:srgbClr val="FBF1DF"/>
              </a:gs>
            </a:gsLst>
            <a:path path="shape">
              <a:fillToRect l="50000" t="50000" r="50000" b="50000"/>
            </a:path>
          </a:gradFill>
          <a:ln w="3175">
            <a:noFill/>
            <a:round/>
            <a:headEnd/>
            <a:tailEnd/>
          </a:ln>
        </p:spPr>
        <p:txBody>
          <a:bodyPr wrap="none" anchor="ctr"/>
          <a:lstStyle/>
          <a:p>
            <a:pPr>
              <a:lnSpc>
                <a:spcPct val="130000"/>
              </a:lnSpc>
              <a:buFont typeface="Arial" pitchFamily="34" charset="0"/>
              <a:buNone/>
            </a:pPr>
            <a:r>
              <a:rPr lang="en-US" altLang="ko-KR">
                <a:latin typeface="HY중고딕" pitchFamily="18" charset="-127"/>
                <a:ea typeface="굴림체" pitchFamily="49" charset="-127"/>
              </a:rPr>
              <a:t>   Subquery </a:t>
            </a:r>
            <a:r>
              <a:rPr lang="ko-KR" altLang="en-US">
                <a:latin typeface="HY중고딕" pitchFamily="18" charset="-127"/>
                <a:ea typeface="굴림체" pitchFamily="49" charset="-127"/>
              </a:rPr>
              <a:t>로 </a:t>
            </a:r>
            <a:r>
              <a:rPr lang="en-US" altLang="ko-KR">
                <a:latin typeface="HY중고딕" pitchFamily="18" charset="-127"/>
                <a:ea typeface="굴림체" pitchFamily="49" charset="-127"/>
              </a:rPr>
              <a:t>Table </a:t>
            </a:r>
            <a:r>
              <a:rPr lang="ko-KR" altLang="en-US">
                <a:latin typeface="HY중고딕" pitchFamily="18" charset="-127"/>
                <a:ea typeface="굴림체" pitchFamily="49" charset="-127"/>
              </a:rPr>
              <a:t>생성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658" name="Rectangle 2"/>
          <p:cNvSpPr>
            <a:spLocks noChangeArrowheads="1"/>
          </p:cNvSpPr>
          <p:nvPr/>
        </p:nvSpPr>
        <p:spPr bwMode="blackWhite">
          <a:xfrm>
            <a:off x="1117600" y="600075"/>
            <a:ext cx="6427788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DELETE</a:t>
            </a:r>
          </a:p>
        </p:txBody>
      </p:sp>
      <p:sp>
        <p:nvSpPr>
          <p:cNvPr id="1432579" name="Rectangle 3"/>
          <p:cNvSpPr>
            <a:spLocks noChangeArrowheads="1"/>
          </p:cNvSpPr>
          <p:nvPr/>
        </p:nvSpPr>
        <p:spPr bwMode="blackWhite">
          <a:xfrm>
            <a:off x="1117600" y="1903413"/>
            <a:ext cx="12090400" cy="1217612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1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WHERE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조건이 없으면 테이블의 해당 </a:t>
            </a:r>
            <a:r>
              <a:rPr lang="ko-KR" altLang="en-US" sz="2000" err="1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컬럼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전체의 자료 삭제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Char char="l"/>
              <a:defRPr/>
            </a:pP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WHERE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조건으로 삭제하는 자료 지정</a:t>
            </a:r>
            <a:endParaRPr lang="ko-KR" altLang="en-US" sz="2000">
              <a:solidFill>
                <a:srgbClr val="FFCCFF"/>
              </a:solidFill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1432580" name="Rectangle 4"/>
          <p:cNvSpPr>
            <a:spLocks noChangeArrowheads="1"/>
          </p:cNvSpPr>
          <p:nvPr/>
        </p:nvSpPr>
        <p:spPr bwMode="blackWhite">
          <a:xfrm>
            <a:off x="1119188" y="3251200"/>
            <a:ext cx="12091987" cy="7070725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1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상품분류테이블의 내용을 모두 삭제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None/>
              <a:defRPr/>
            </a:pP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1)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전체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RECORD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삭제</a:t>
            </a:r>
          </a:p>
          <a:p>
            <a:pPr defTabSz="282575"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- DELETE FROM </a:t>
            </a:r>
            <a:r>
              <a:rPr lang="en-US" altLang="ko-KR" sz="2000" i="1" smtClean="0">
                <a:latin typeface="HY중고딕" pitchFamily="18" charset="-127"/>
                <a:ea typeface="굴림체" pitchFamily="49" charset="-127"/>
              </a:rPr>
              <a:t>table_name;</a:t>
            </a:r>
            <a:endParaRPr lang="en-US" altLang="ko-KR" sz="2000" i="1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(ROLLBACK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가능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느림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)</a:t>
            </a: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</a:t>
            </a: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- TRUNCATE TABLE </a:t>
            </a:r>
            <a:r>
              <a:rPr lang="en-US" altLang="ko-KR" sz="2000" i="1" smtClean="0">
                <a:latin typeface="HY중고딕" pitchFamily="18" charset="-127"/>
              </a:rPr>
              <a:t>table_name;</a:t>
            </a:r>
            <a:r>
              <a:rPr lang="en-US" altLang="ko-KR" sz="2000" smtClean="0"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/>
            </a:r>
            <a:br>
              <a:rPr lang="en-US" altLang="ko-KR" sz="2000">
                <a:latin typeface="HY중고딕" pitchFamily="18" charset="-127"/>
                <a:ea typeface="굴림체" pitchFamily="49" charset="-127"/>
              </a:rPr>
            </a:b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(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자동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COMMIT (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복구 불가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),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빠름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)</a:t>
            </a:r>
          </a:p>
          <a:p>
            <a:pPr defTabSz="282575"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2) TABLE 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제거</a:t>
            </a:r>
          </a:p>
          <a:p>
            <a:pPr defTabSz="282575"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-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자료가 수십만 건 이상일 경우 또는 빠른 시간 내에 자료전체를</a:t>
            </a:r>
          </a:p>
          <a:p>
            <a:pPr defTabSz="282575"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  조건 없이 삭제해야 하는 경우 사용가능</a:t>
            </a:r>
          </a:p>
          <a:p>
            <a:pPr defTabSz="282575"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-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단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TABLE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의 모든 이력이 사라지므로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TABLE CREATE, </a:t>
            </a: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PRIMARY KEY, INDEX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등을 다시 생성하여 주어야 한다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.</a:t>
            </a:r>
          </a:p>
          <a:p>
            <a:pPr defTabSz="282575"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DROP TABLE </a:t>
            </a:r>
            <a:r>
              <a:rPr lang="en-US" altLang="ko-KR" sz="2000" i="1" smtClean="0">
                <a:latin typeface="HY중고딕" pitchFamily="18" charset="-127"/>
              </a:rPr>
              <a:t>table_name;</a:t>
            </a:r>
            <a:endParaRPr lang="en-US" altLang="ko-KR" sz="2000" i="1">
              <a:latin typeface="HY중고딕" pitchFamily="18" charset="-127"/>
            </a:endParaRPr>
          </a:p>
        </p:txBody>
      </p:sp>
      <p:sp>
        <p:nvSpPr>
          <p:cNvPr id="326661" name="Rectangle 5"/>
          <p:cNvSpPr>
            <a:spLocks noChangeArrowheads="1"/>
          </p:cNvSpPr>
          <p:nvPr/>
        </p:nvSpPr>
        <p:spPr bwMode="auto">
          <a:xfrm>
            <a:off x="1147763" y="1800225"/>
            <a:ext cx="12001500" cy="82550"/>
          </a:xfrm>
          <a:prstGeom prst="rect">
            <a:avLst/>
          </a:prstGeom>
          <a:gradFill rotWithShape="0">
            <a:gsLst>
              <a:gs pos="0">
                <a:srgbClr val="E8B354"/>
              </a:gs>
              <a:gs pos="100000">
                <a:srgbClr val="FFFFFF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>
              <a:latin typeface="HY중고딕" pitchFamily="18" charset="-127"/>
            </a:endParaRPr>
          </a:p>
        </p:txBody>
      </p:sp>
      <p:sp>
        <p:nvSpPr>
          <p:cNvPr id="326662" name="AutoShape 6"/>
          <p:cNvSpPr>
            <a:spLocks noChangeArrowheads="1"/>
          </p:cNvSpPr>
          <p:nvPr/>
        </p:nvSpPr>
        <p:spPr bwMode="auto">
          <a:xfrm>
            <a:off x="1147763" y="1277938"/>
            <a:ext cx="6719887" cy="566737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2D5A0"/>
              </a:gs>
              <a:gs pos="100000">
                <a:srgbClr val="FBF1DF"/>
              </a:gs>
            </a:gsLst>
            <a:path path="shape">
              <a:fillToRect l="50000" t="50000" r="50000" b="50000"/>
            </a:path>
          </a:gradFill>
          <a:ln w="3175">
            <a:noFill/>
            <a:round/>
            <a:headEnd/>
            <a:tailEnd/>
          </a:ln>
        </p:spPr>
        <p:txBody>
          <a:bodyPr wrap="none" anchor="ctr"/>
          <a:lstStyle/>
          <a:p>
            <a:pPr>
              <a:lnSpc>
                <a:spcPct val="130000"/>
              </a:lnSpc>
              <a:buFont typeface="Arial" pitchFamily="34" charset="0"/>
              <a:buNone/>
            </a:pPr>
            <a:r>
              <a:rPr lang="en-US" altLang="ko-KR">
                <a:latin typeface="HY중고딕" pitchFamily="18" charset="-127"/>
                <a:ea typeface="굴림체" pitchFamily="49" charset="-127"/>
              </a:rPr>
              <a:t>  1. </a:t>
            </a:r>
            <a:r>
              <a:rPr lang="ko-KR" altLang="en-US">
                <a:latin typeface="HY중고딕" pitchFamily="18" charset="-127"/>
                <a:ea typeface="굴림체" pitchFamily="49" charset="-127"/>
              </a:rPr>
              <a:t>단순 </a:t>
            </a:r>
            <a:r>
              <a:rPr lang="en-US" altLang="ko-KR">
                <a:latin typeface="HY중고딕" pitchFamily="18" charset="-127"/>
                <a:ea typeface="굴림체" pitchFamily="49" charset="-127"/>
              </a:rPr>
              <a:t>DELETE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27" name="Rectangle 7"/>
          <p:cNvSpPr>
            <a:spLocks noChangeArrowheads="1"/>
          </p:cNvSpPr>
          <p:nvPr/>
        </p:nvSpPr>
        <p:spPr bwMode="blackWhite">
          <a:xfrm>
            <a:off x="1119188" y="1200150"/>
            <a:ext cx="12091987" cy="8170863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1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재고수불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2 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테이블의 내용을 모두 삭제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Char char="l"/>
              <a:defRPr/>
            </a:pPr>
            <a:endParaRPr lang="ko-KR" altLang="en-US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10000"/>
              </a:lnSpc>
              <a:buFont typeface="Wingdings" pitchFamily="2" charset="2"/>
              <a:buNone/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1) DELETE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로 전체 레코드 삭제</a:t>
            </a:r>
          </a:p>
          <a:p>
            <a:pPr defTabSz="282575"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  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DELETE FROM </a:t>
            </a:r>
            <a:r>
              <a:rPr lang="en-US" altLang="ko-KR" sz="2000" smtClean="0">
                <a:latin typeface="HY중고딕" pitchFamily="18" charset="-127"/>
                <a:ea typeface="굴림체" pitchFamily="49" charset="-127"/>
              </a:rPr>
              <a:t>remain2;</a:t>
            </a: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2)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작업 취소</a:t>
            </a:r>
          </a:p>
          <a:p>
            <a:pPr defTabSz="282575"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    </a:t>
            </a:r>
            <a:r>
              <a:rPr lang="en-US" altLang="ko-KR" sz="2000" smtClean="0">
                <a:latin typeface="HY중고딕" pitchFamily="18" charset="-127"/>
                <a:ea typeface="굴림체" pitchFamily="49" charset="-127"/>
              </a:rPr>
              <a:t>ROLLBACK;</a:t>
            </a: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3) TRUNCATE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로 전체 레코드 삭제</a:t>
            </a:r>
          </a:p>
          <a:p>
            <a:pPr defTabSz="282575"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  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TRUNCATE</a:t>
            </a:r>
            <a:r>
              <a:rPr lang="en-US" altLang="ko-KR" sz="2000">
                <a:latin typeface="HY중고딕" pitchFamily="18" charset="-127"/>
              </a:rPr>
              <a:t> TABLE </a:t>
            </a:r>
            <a:r>
              <a:rPr lang="en-US" altLang="ko-KR" sz="2000" smtClean="0">
                <a:latin typeface="HY중고딕" pitchFamily="18" charset="-127"/>
              </a:rPr>
              <a:t>remain2;</a:t>
            </a:r>
            <a:endParaRPr lang="en-US" altLang="ko-KR" sz="2000">
              <a:latin typeface="HY중고딕" pitchFamily="18" charset="-127"/>
            </a:endParaRPr>
          </a:p>
          <a:p>
            <a:pPr defTabSz="282575"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4)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작업 취소</a:t>
            </a:r>
          </a:p>
          <a:p>
            <a:pPr defTabSz="282575"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    </a:t>
            </a:r>
            <a:r>
              <a:rPr lang="en-US" altLang="ko-KR" sz="2000" smtClean="0">
                <a:latin typeface="HY중고딕" pitchFamily="18" charset="-127"/>
                <a:ea typeface="굴림체" pitchFamily="49" charset="-127"/>
              </a:rPr>
              <a:t>ROLLBACK;</a:t>
            </a: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5) TABLE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제거</a:t>
            </a:r>
          </a:p>
          <a:p>
            <a:pPr defTabSz="282575"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  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DROP TABLE remain2 </a:t>
            </a:r>
            <a:r>
              <a:rPr lang="en-US" altLang="ko-KR" sz="2000" smtClean="0">
                <a:latin typeface="HY중고딕" pitchFamily="18" charset="-127"/>
                <a:ea typeface="굴림체" pitchFamily="49" charset="-127"/>
              </a:rPr>
              <a:t>;</a:t>
            </a:r>
            <a:endParaRPr lang="en-US" altLang="ko-KR" sz="2000"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327683" name="Rectangle 8"/>
          <p:cNvSpPr>
            <a:spLocks noChangeArrowheads="1"/>
          </p:cNvSpPr>
          <p:nvPr/>
        </p:nvSpPr>
        <p:spPr bwMode="blackWhite">
          <a:xfrm>
            <a:off x="1117600" y="600075"/>
            <a:ext cx="6427788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DELETE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0" name="Rectangle 20"/>
          <p:cNvSpPr>
            <a:spLocks noChangeArrowheads="1"/>
          </p:cNvSpPr>
          <p:nvPr/>
        </p:nvSpPr>
        <p:spPr bwMode="auto">
          <a:xfrm>
            <a:off x="1119188" y="1244600"/>
            <a:ext cx="12091987" cy="6151563"/>
          </a:xfrm>
          <a:prstGeom prst="rect">
            <a:avLst/>
          </a:prstGeom>
          <a:noFill/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10000"/>
              </a:lnSpc>
              <a:buFont typeface="Wingdings" pitchFamily="2" charset="2"/>
              <a:buChar char="l"/>
              <a:defRPr/>
            </a:pPr>
            <a:endParaRPr lang="ko-KR" altLang="ko-KR" sz="14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471062" name="Rectangle 22"/>
          <p:cNvSpPr>
            <a:spLocks noChangeArrowheads="1"/>
          </p:cNvSpPr>
          <p:nvPr/>
        </p:nvSpPr>
        <p:spPr bwMode="blackWhite">
          <a:xfrm>
            <a:off x="1117600" y="1200150"/>
            <a:ext cx="12090400" cy="8991600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1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재고수불 테이블에서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2003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년도 자료 중 출고수량이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6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개 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None/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 또는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11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개인 자료를 삭제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None/>
              <a:defRPr/>
            </a:pPr>
            <a:endParaRPr lang="ko-KR" altLang="en-US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10000"/>
              </a:lnSpc>
              <a:buFont typeface="Wingdings" pitchFamily="2" charset="2"/>
              <a:buNone/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조건이 있으므로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WHERE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조건에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OR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사용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SELECT REMAIN_YEAR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, REMAIN_PROD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, REMAIN_O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FROM   REMAIN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WHERE  REMAIN_YEAR      = '2003'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AND   (NVL(REMAIN_O, 0) = 6 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OR     NVL(REMAIN_O, 0) = 11);</a:t>
            </a:r>
          </a:p>
          <a:p>
            <a:pPr lvl="1"/>
            <a:endParaRPr lang="ko-KR" altLang="en-US" sz="2000" b="0" smtClean="0"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DELETE 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FROM   REMAIN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WHERE  REMAIN_YEAR      = '2003'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AND   (NVL(REMAIN_O, 0) = 6 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OR     NVL(REMAIN_O, 0) = 11);</a:t>
            </a:r>
            <a:endParaRPr lang="en-US" altLang="ko-KR" sz="2000" b="0">
              <a:solidFill>
                <a:srgbClr val="800000"/>
              </a:solidFill>
              <a:latin typeface="굴림체" pitchFamily="49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조건에 해당되는 </a:t>
            </a:r>
            <a:r>
              <a:rPr lang="ko-KR" altLang="en-US" sz="2000" err="1">
                <a:latin typeface="HY중고딕" pitchFamily="18" charset="-127"/>
                <a:ea typeface="굴림체" pitchFamily="49" charset="-127"/>
              </a:rPr>
              <a:t>컬럼이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숫자 값 일 경우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NULL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이 있으면 자료연산을 </a:t>
            </a:r>
          </a:p>
          <a:p>
            <a:pPr defTabSz="282575"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하지 않기 때문에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모두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NULL Checking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을 하여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DELETE</a:t>
            </a: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(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단순 연산조건을 통한 삭제 시 권장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: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자료누락의 가능성을 배제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)</a:t>
            </a:r>
          </a:p>
        </p:txBody>
      </p:sp>
      <p:sp>
        <p:nvSpPr>
          <p:cNvPr id="328708" name="Rectangle 26"/>
          <p:cNvSpPr>
            <a:spLocks noChangeArrowheads="1"/>
          </p:cNvSpPr>
          <p:nvPr/>
        </p:nvSpPr>
        <p:spPr bwMode="blackWhite">
          <a:xfrm>
            <a:off x="1117600" y="600075"/>
            <a:ext cx="6427788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DELETE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073108" y="5040635"/>
            <a:ext cx="4339650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SELECT * 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FROM   REMAIN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WHERE  REMAIN_J_99 IS NULL;</a:t>
            </a:r>
          </a:p>
          <a:p>
            <a:endParaRPr lang="ko-KR" altLang="en-US" sz="2400" b="0" smtClean="0">
              <a:latin typeface="굴림체" pitchFamily="49" charset="-127"/>
              <a:ea typeface="굴림체" pitchFamily="49" charset="-127"/>
            </a:endParaRPr>
          </a:p>
          <a:p>
            <a:endParaRPr lang="ko-KR" altLang="en-US" sz="2400" b="0" smtClean="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DELETE 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FROM   REMAIN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WHERE  REMAIN_J_99 IS NULL;</a:t>
            </a:r>
            <a:endParaRPr lang="ko-KR" altLang="en-US" sz="2400" b="0">
              <a:latin typeface="굴림체" pitchFamily="49" charset="-127"/>
              <a:ea typeface="굴림체" pitchFamily="49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747" name="Rectangle 3"/>
          <p:cNvSpPr>
            <a:spLocks noChangeArrowheads="1"/>
          </p:cNvSpPr>
          <p:nvPr/>
        </p:nvSpPr>
        <p:spPr bwMode="auto">
          <a:xfrm>
            <a:off x="1119188" y="1244600"/>
            <a:ext cx="12091987" cy="6151563"/>
          </a:xfrm>
          <a:prstGeom prst="rect">
            <a:avLst/>
          </a:prstGeom>
          <a:noFill/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10000"/>
              </a:lnSpc>
              <a:buFont typeface="Wingdings" pitchFamily="2" charset="2"/>
              <a:buChar char="l"/>
              <a:defRPr/>
            </a:pPr>
            <a:endParaRPr lang="ko-KR" altLang="ko-KR" sz="14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1055749" name="Rectangle 5">
            <a:hlinkClick r:id="rId2"/>
          </p:cNvPr>
          <p:cNvSpPr>
            <a:spLocks noChangeArrowheads="1"/>
          </p:cNvSpPr>
          <p:nvPr/>
        </p:nvSpPr>
        <p:spPr bwMode="blackWhite">
          <a:xfrm>
            <a:off x="1119188" y="1200150"/>
            <a:ext cx="12091987" cy="9191625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재고수불 테이블에서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2003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년도 자료 중  입고수량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+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출고수량이 </a:t>
            </a:r>
          </a:p>
          <a:p>
            <a:pPr defTabSz="282575">
              <a:defRPr/>
            </a:pP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20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개 이상인 자료를 삭제 하시오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?</a:t>
            </a:r>
          </a:p>
          <a:p>
            <a:pPr defTabSz="282575"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 (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조건이 있으므로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WHERE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조건에 </a:t>
            </a:r>
            <a:r>
              <a:rPr lang="en-US" altLang="ko-KR" sz="2000" smtClean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AND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사용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)</a:t>
            </a:r>
          </a:p>
          <a:p>
            <a:pPr defTabSz="282575">
              <a:defRPr/>
            </a:pPr>
            <a:endParaRPr lang="en-US" altLang="ko-KR" sz="200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- 1.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조회</a:t>
            </a:r>
          </a:p>
          <a:p>
            <a:pPr defTabSz="282575">
              <a:defRPr/>
            </a:pP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 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( Alias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는 연도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상품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 err="1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입고량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출고량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합계수량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)</a:t>
            </a:r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SELECT REMAIN_YEAR         AS "</a:t>
            </a:r>
            <a:r>
              <a:rPr lang="ko-KR" altLang="en-US" sz="2400" b="0" smtClean="0">
                <a:latin typeface="굴림체" pitchFamily="49" charset="-127"/>
                <a:ea typeface="굴림체" pitchFamily="49" charset="-127"/>
              </a:rPr>
              <a:t>연도</a:t>
            </a:r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400" b="0" smtClean="0"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   , REMAIN_PROD         AS "</a:t>
            </a:r>
            <a:r>
              <a:rPr lang="ko-KR" altLang="en-US" sz="2400" b="0" smtClean="0">
                <a:latin typeface="굴림체" pitchFamily="49" charset="-127"/>
                <a:ea typeface="굴림체" pitchFamily="49" charset="-127"/>
              </a:rPr>
              <a:t>상품</a:t>
            </a:r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400" b="0" smtClean="0"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   , REMAIN_I            AS "</a:t>
            </a:r>
            <a:r>
              <a:rPr lang="ko-KR" altLang="en-US" sz="2400" b="0" err="1" smtClean="0">
                <a:latin typeface="굴림체" pitchFamily="49" charset="-127"/>
                <a:ea typeface="굴림체" pitchFamily="49" charset="-127"/>
              </a:rPr>
              <a:t>입고량</a:t>
            </a:r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400" b="0" smtClean="0"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   , REMAIN_O            AS "</a:t>
            </a:r>
            <a:r>
              <a:rPr lang="ko-KR" altLang="en-US" sz="2400" b="0" smtClean="0">
                <a:latin typeface="굴림체" pitchFamily="49" charset="-127"/>
                <a:ea typeface="굴림체" pitchFamily="49" charset="-127"/>
              </a:rPr>
              <a:t>출고량</a:t>
            </a:r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400" b="0" smtClean="0"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   , REMAIN_I + REMAIN_O AS "</a:t>
            </a:r>
            <a:r>
              <a:rPr lang="ko-KR" altLang="en-US" sz="2400" b="0" smtClean="0">
                <a:latin typeface="굴림체" pitchFamily="49" charset="-127"/>
                <a:ea typeface="굴림체" pitchFamily="49" charset="-127"/>
              </a:rPr>
              <a:t>합계수량</a:t>
            </a:r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400" b="0" smtClean="0"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FROM   REMAIN</a:t>
            </a:r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WHERE  REMAIN_YEAR = '2003'</a:t>
            </a:r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AND   (NVL(REMAIN_I,0) + NVL(REMAIN_O,0)) &gt;= 20;</a:t>
            </a:r>
            <a:endParaRPr lang="en-US" altLang="ko-KR" sz="2400" b="0">
              <a:latin typeface="굴림체" pitchFamily="49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- 2.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삭제</a:t>
            </a:r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DELETE </a:t>
            </a:r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FROM   REMAIN</a:t>
            </a:r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WHERE  REMAIN_YEAR = '2003'</a:t>
            </a:r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AND   (NVL(REMAIN_I,0) + NVL(REMAIN_O,0)) &gt;= 20;</a:t>
            </a:r>
            <a:endParaRPr lang="en-US" altLang="ko-KR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329732" name="Rectangle 6"/>
          <p:cNvSpPr>
            <a:spLocks noChangeArrowheads="1"/>
          </p:cNvSpPr>
          <p:nvPr/>
        </p:nvSpPr>
        <p:spPr bwMode="blackWhite">
          <a:xfrm>
            <a:off x="1117600" y="600075"/>
            <a:ext cx="6427788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DELETE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147" name="Rectangle 3"/>
          <p:cNvSpPr>
            <a:spLocks noChangeArrowheads="1"/>
          </p:cNvSpPr>
          <p:nvPr/>
        </p:nvSpPr>
        <p:spPr bwMode="blackWhite">
          <a:xfrm>
            <a:off x="1119188" y="2452688"/>
            <a:ext cx="12091987" cy="7913687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 smtClean="0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 smtClean="0">
                <a:latin typeface="HY중고딕" pitchFamily="18" charset="-127"/>
                <a:ea typeface="굴림체" pitchFamily="49" charset="-127"/>
              </a:rPr>
              <a:t>장바구니 </a:t>
            </a:r>
            <a:r>
              <a:rPr lang="en-US" altLang="ko-KR" sz="2000" smtClean="0">
                <a:latin typeface="HY중고딕" pitchFamily="18" charset="-127"/>
                <a:ea typeface="굴림체" pitchFamily="49" charset="-127"/>
              </a:rPr>
              <a:t>2005</a:t>
            </a:r>
            <a:r>
              <a:rPr lang="ko-KR" altLang="en-US" sz="2000" smtClean="0">
                <a:latin typeface="HY중고딕" pitchFamily="18" charset="-127"/>
                <a:ea typeface="굴림체" pitchFamily="49" charset="-127"/>
              </a:rPr>
              <a:t>년도 </a:t>
            </a:r>
            <a:r>
              <a:rPr lang="en-US" altLang="ko-KR" sz="2000" smtClean="0">
                <a:latin typeface="HY중고딕" pitchFamily="18" charset="-127"/>
                <a:ea typeface="굴림체" pitchFamily="49" charset="-127"/>
              </a:rPr>
              <a:t>5</a:t>
            </a:r>
            <a:r>
              <a:rPr lang="ko-KR" altLang="en-US" sz="2000" smtClean="0">
                <a:latin typeface="HY중고딕" pitchFamily="18" charset="-127"/>
                <a:ea typeface="굴림체" pitchFamily="49" charset="-127"/>
              </a:rPr>
              <a:t>월 자료 중 회원</a:t>
            </a:r>
            <a:r>
              <a:rPr lang="en-US" altLang="ko-KR" sz="2000" smtClean="0">
                <a:latin typeface="HY중고딕" pitchFamily="18" charset="-127"/>
                <a:ea typeface="굴림체" pitchFamily="49" charset="-127"/>
              </a:rPr>
              <a:t>ID='p001' (</a:t>
            </a:r>
            <a:r>
              <a:rPr lang="ko-KR" altLang="en-US" sz="2000" smtClean="0">
                <a:latin typeface="HY중고딕" pitchFamily="18" charset="-127"/>
                <a:ea typeface="굴림체" pitchFamily="49" charset="-127"/>
              </a:rPr>
              <a:t>오성순</a:t>
            </a:r>
            <a:r>
              <a:rPr lang="en-US" altLang="ko-KR" sz="2000" smtClean="0">
                <a:latin typeface="HY중고딕" pitchFamily="18" charset="-127"/>
                <a:ea typeface="굴림체" pitchFamily="49" charset="-127"/>
              </a:rPr>
              <a:t>)</a:t>
            </a:r>
            <a:r>
              <a:rPr lang="ko-KR" altLang="en-US" sz="2000" smtClean="0">
                <a:latin typeface="HY중고딕" pitchFamily="18" charset="-127"/>
                <a:ea typeface="굴림체" pitchFamily="49" charset="-127"/>
              </a:rPr>
              <a:t>인 자료 조회</a:t>
            </a: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SELECT MEM_ID</a:t>
            </a: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     , MEM_NAME</a:t>
            </a: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     , CART_NO</a:t>
            </a: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     , CART_PROD</a:t>
            </a: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     , CART_MEMBER</a:t>
            </a: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     , CART_QTY</a:t>
            </a: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FROM   MEMBER</a:t>
            </a: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     , CART</a:t>
            </a: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WHERE  MEM_ID = 'p001'</a:t>
            </a: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AND    CART_NO LIKE '200505%'</a:t>
            </a: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AND    CART_MEMBER = MEM_ID;</a:t>
            </a:r>
          </a:p>
          <a:p>
            <a:pPr defTabSz="282575">
              <a:defRPr/>
            </a:pPr>
            <a:endParaRPr lang="en-US" altLang="ko-KR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-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상기 자료 중 상품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= 'P202000013'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인 자료 삭제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( EXISTS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문 사용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)</a:t>
            </a: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DELETE FROM CART</a:t>
            </a: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WHERE EXISTS (SELECT MEMBER.MEM_ID</a:t>
            </a: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              FROM   MEMBER</a:t>
            </a: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              WHERE  MEMBER.MEM_ID    = 'p001'</a:t>
            </a: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              AND    CART.CART_MEMBER = MEMBER.MEM_ID)</a:t>
            </a: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AND CART.CART_NO LIKE '200505%'</a:t>
            </a: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AND CART.CART_PROD = 'P202000013';</a:t>
            </a:r>
            <a:endParaRPr lang="en-US" altLang="ko-KR" sz="2200" b="0"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646149" name="Rectangle 5"/>
          <p:cNvSpPr>
            <a:spLocks noChangeArrowheads="1"/>
          </p:cNvSpPr>
          <p:nvPr/>
        </p:nvSpPr>
        <p:spPr bwMode="blackWhite">
          <a:xfrm>
            <a:off x="1119188" y="1244600"/>
            <a:ext cx="12091987" cy="1093788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1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WHERE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조건에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IN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이나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EXISTS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를 사용함으로써 삭제할 자료를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None/>
              <a:defRPr/>
            </a:pP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  좀 더 세밀하게 제어</a:t>
            </a:r>
            <a:endParaRPr lang="ko-KR" altLang="en-US" sz="2000">
              <a:solidFill>
                <a:srgbClr val="FFCCFF"/>
              </a:solidFill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330756" name="Rectangle 6"/>
          <p:cNvSpPr>
            <a:spLocks noChangeArrowheads="1"/>
          </p:cNvSpPr>
          <p:nvPr/>
        </p:nvSpPr>
        <p:spPr bwMode="auto">
          <a:xfrm>
            <a:off x="1149350" y="1112838"/>
            <a:ext cx="12001500" cy="79375"/>
          </a:xfrm>
          <a:prstGeom prst="rect">
            <a:avLst/>
          </a:prstGeom>
          <a:gradFill rotWithShape="0">
            <a:gsLst>
              <a:gs pos="0">
                <a:srgbClr val="E8B354"/>
              </a:gs>
              <a:gs pos="100000">
                <a:srgbClr val="FFFFFF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>
              <a:latin typeface="HY중고딕" pitchFamily="18" charset="-127"/>
            </a:endParaRPr>
          </a:p>
        </p:txBody>
      </p:sp>
      <p:sp>
        <p:nvSpPr>
          <p:cNvPr id="330757" name="AutoShape 7"/>
          <p:cNvSpPr>
            <a:spLocks noChangeArrowheads="1"/>
          </p:cNvSpPr>
          <p:nvPr/>
        </p:nvSpPr>
        <p:spPr bwMode="auto">
          <a:xfrm>
            <a:off x="1149350" y="600075"/>
            <a:ext cx="6721475" cy="568325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2D5A0"/>
              </a:gs>
              <a:gs pos="100000">
                <a:srgbClr val="FBF1DF"/>
              </a:gs>
            </a:gsLst>
            <a:path path="shape">
              <a:fillToRect l="50000" t="50000" r="50000" b="50000"/>
            </a:path>
          </a:gradFill>
          <a:ln w="3175">
            <a:noFill/>
            <a:round/>
            <a:headEnd/>
            <a:tailEnd/>
          </a:ln>
        </p:spPr>
        <p:txBody>
          <a:bodyPr wrap="none" anchor="ctr"/>
          <a:lstStyle/>
          <a:p>
            <a:pPr eaLnBrk="0" latinLnBrk="0" hangingPunct="0">
              <a:spcBef>
                <a:spcPct val="20000"/>
              </a:spcBef>
            </a:pPr>
            <a:r>
              <a:rPr lang="en-US" altLang="ko-KR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 2. IN / EXISTS  DELETE</a:t>
            </a:r>
            <a:endParaRPr lang="en-US" altLang="ko-KR" sz="2400">
              <a:solidFill>
                <a:srgbClr val="000066"/>
              </a:solidFill>
              <a:latin typeface="HY중고딕" pitchFamily="18" charset="-127"/>
              <a:ea typeface="굴림체" pitchFamily="49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140" y="504131"/>
            <a:ext cx="4238625" cy="44767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156" y="4980881"/>
            <a:ext cx="6192688" cy="512999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7934" y="1656259"/>
            <a:ext cx="6215752" cy="619268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89864644"/>
      </p:ext>
    </p:extLst>
  </p:cSld>
  <p:clrMapOvr>
    <a:masterClrMapping/>
  </p:clrMapOvr>
  <p:transition>
    <p:random/>
  </p:transition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770" name="Rectangle 2"/>
          <p:cNvSpPr>
            <a:spLocks noChangeArrowheads="1"/>
          </p:cNvSpPr>
          <p:nvPr/>
        </p:nvSpPr>
        <p:spPr bwMode="blackWhite">
          <a:xfrm>
            <a:off x="1119188" y="1290638"/>
            <a:ext cx="12091987" cy="8759825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장바구니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2005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년도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5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월 자료 중 회원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ID='p001' (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오성순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)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인 자료 조회</a:t>
            </a:r>
          </a:p>
          <a:p>
            <a:pPr defTabSz="282575">
              <a:buFont typeface="Wingdings" pitchFamily="2" charset="2"/>
              <a:buChar char="l"/>
              <a:defRPr/>
            </a:pPr>
            <a:endParaRPr lang="ko-KR" altLang="en-US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-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상기 자료 중 상품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='P302000005'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인 자료 삭제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( IN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문 사용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)</a:t>
            </a:r>
          </a:p>
          <a:p>
            <a:pPr lvl="1"/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DELETE FROM CART</a:t>
            </a:r>
          </a:p>
          <a:p>
            <a:pPr lvl="1"/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WHERE  CART.CART_MEMBER IN (SELECT MEMBER.MEM_ID</a:t>
            </a:r>
          </a:p>
          <a:p>
            <a:pPr lvl="1"/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                            FROM   MEMBER</a:t>
            </a:r>
          </a:p>
          <a:p>
            <a:pPr lvl="1"/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                            WHERE  MEM_ID = 'p001'</a:t>
            </a:r>
          </a:p>
          <a:p>
            <a:pPr lvl="1"/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                            AND    CART.CART_MEMBER = MEMBER.MEM_ID)</a:t>
            </a:r>
          </a:p>
          <a:p>
            <a:pPr lvl="1"/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AND    CART.CART_NO LIKE '200505%'</a:t>
            </a:r>
          </a:p>
          <a:p>
            <a:pPr lvl="1"/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AND    CART.CART_PROD = 'P302000005';</a:t>
            </a:r>
            <a:endParaRPr lang="en-US" altLang="ko-KR" sz="2200" b="0">
              <a:latin typeface="굴림체" pitchFamily="49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1)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다수의 테이블과 연관관계에 있어서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EXISTS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는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IN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에 비해 용이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.</a:t>
            </a:r>
          </a:p>
          <a:p>
            <a:pPr defTabSz="282575"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2)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실습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2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처럼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IN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으로 가능하지만 한계가 있다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.</a:t>
            </a:r>
          </a:p>
          <a:p>
            <a:pPr defTabSz="282575"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   (EXISTS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절 사용을 권장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)</a:t>
            </a:r>
          </a:p>
          <a:p>
            <a:pPr defTabSz="282575">
              <a:defRPr/>
            </a:pPr>
            <a:endParaRPr lang="en-US" altLang="ko-KR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331779" name="Rectangle 7"/>
          <p:cNvSpPr>
            <a:spLocks noChangeArrowheads="1"/>
          </p:cNvSpPr>
          <p:nvPr/>
        </p:nvSpPr>
        <p:spPr bwMode="auto">
          <a:xfrm>
            <a:off x="1149350" y="1135063"/>
            <a:ext cx="12001500" cy="79375"/>
          </a:xfrm>
          <a:prstGeom prst="rect">
            <a:avLst/>
          </a:prstGeom>
          <a:gradFill rotWithShape="0">
            <a:gsLst>
              <a:gs pos="0">
                <a:srgbClr val="E8B354"/>
              </a:gs>
              <a:gs pos="100000">
                <a:srgbClr val="FFFFFF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>
              <a:latin typeface="HY중고딕" pitchFamily="18" charset="-127"/>
            </a:endParaRPr>
          </a:p>
        </p:txBody>
      </p:sp>
      <p:sp>
        <p:nvSpPr>
          <p:cNvPr id="331780" name="AutoShape 8"/>
          <p:cNvSpPr>
            <a:spLocks noChangeArrowheads="1"/>
          </p:cNvSpPr>
          <p:nvPr/>
        </p:nvSpPr>
        <p:spPr bwMode="auto">
          <a:xfrm>
            <a:off x="1149350" y="600075"/>
            <a:ext cx="6721475" cy="568325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2D5A0"/>
              </a:gs>
              <a:gs pos="100000">
                <a:srgbClr val="FBF1DF"/>
              </a:gs>
            </a:gsLst>
            <a:path path="shape">
              <a:fillToRect l="50000" t="50000" r="50000" b="50000"/>
            </a:path>
          </a:gradFill>
          <a:ln w="3175">
            <a:noFill/>
            <a:round/>
            <a:headEnd/>
            <a:tailEnd/>
          </a:ln>
        </p:spPr>
        <p:txBody>
          <a:bodyPr wrap="none" anchor="ctr"/>
          <a:lstStyle/>
          <a:p>
            <a:pPr eaLnBrk="0" latinLnBrk="0" hangingPunct="0">
              <a:spcBef>
                <a:spcPct val="20000"/>
              </a:spcBef>
            </a:pPr>
            <a:r>
              <a:rPr lang="en-US" altLang="ko-KR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 2. IN / EXISTS  DELETE</a:t>
            </a:r>
            <a:endParaRPr lang="en-US" altLang="ko-KR" sz="2400">
              <a:solidFill>
                <a:srgbClr val="000066"/>
              </a:solidFill>
              <a:latin typeface="HY중고딕" pitchFamily="18" charset="-127"/>
              <a:ea typeface="굴림체" pitchFamily="49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370" name="Rectangle 2">
            <a:hlinkClick r:id="rId2"/>
          </p:cNvPr>
          <p:cNvSpPr>
            <a:spLocks noChangeArrowheads="1"/>
          </p:cNvSpPr>
          <p:nvPr/>
        </p:nvSpPr>
        <p:spPr bwMode="blackWhite">
          <a:xfrm>
            <a:off x="1119188" y="5462588"/>
            <a:ext cx="12091987" cy="4783137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상품입고테이블에서 거래처가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'P20101(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대현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)'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인 자료를 조회하시오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?</a:t>
            </a:r>
          </a:p>
          <a:p>
            <a:pPr defTabSz="282575"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 (Alias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는 입고일자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상품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수량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거래처코드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 err="1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거래처명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)</a:t>
            </a:r>
          </a:p>
          <a:p>
            <a:pPr defTabSz="282575">
              <a:defRPr/>
            </a:pPr>
            <a:endParaRPr lang="en-US" altLang="ko-KR" sz="200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lvl="1"/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SELECT  BUYPROD.BUY_DATE  AS "</a:t>
            </a:r>
            <a:r>
              <a:rPr lang="ko-KR" altLang="en-US" sz="2200" b="0" smtClean="0">
                <a:latin typeface="굴림체" pitchFamily="49" charset="-127"/>
                <a:ea typeface="굴림체" pitchFamily="49" charset="-127"/>
              </a:rPr>
              <a:t>입고일자</a:t>
            </a:r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200" b="0" smtClean="0"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     ,  BUYPROD.BUY_PROD  AS "</a:t>
            </a:r>
            <a:r>
              <a:rPr lang="ko-KR" altLang="en-US" sz="2200" b="0" smtClean="0">
                <a:latin typeface="굴림체" pitchFamily="49" charset="-127"/>
                <a:ea typeface="굴림체" pitchFamily="49" charset="-127"/>
              </a:rPr>
              <a:t>상품</a:t>
            </a:r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200" b="0" smtClean="0"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     ,  BUYPROD.BUY_QTY   AS "</a:t>
            </a:r>
            <a:r>
              <a:rPr lang="ko-KR" altLang="en-US" sz="2200" b="0" smtClean="0">
                <a:latin typeface="굴림체" pitchFamily="49" charset="-127"/>
                <a:ea typeface="굴림체" pitchFamily="49" charset="-127"/>
              </a:rPr>
              <a:t>수량</a:t>
            </a:r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200" b="0" smtClean="0"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     ,  BUYER.BUYER_ID    AS "</a:t>
            </a:r>
            <a:r>
              <a:rPr lang="ko-KR" altLang="en-US" sz="2200" b="0" smtClean="0">
                <a:latin typeface="굴림체" pitchFamily="49" charset="-127"/>
                <a:ea typeface="굴림체" pitchFamily="49" charset="-127"/>
              </a:rPr>
              <a:t>거래처코드</a:t>
            </a:r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200" b="0" smtClean="0"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     ,  BUYER.BUYER_NAME  AS "</a:t>
            </a:r>
            <a:r>
              <a:rPr lang="ko-KR" altLang="en-US" sz="2200" b="0" err="1" smtClean="0">
                <a:latin typeface="굴림체" pitchFamily="49" charset="-127"/>
                <a:ea typeface="굴림체" pitchFamily="49" charset="-127"/>
              </a:rPr>
              <a:t>거래처명</a:t>
            </a:r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200" b="0" smtClean="0"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FROM    BUYPROD</a:t>
            </a:r>
          </a:p>
          <a:p>
            <a:pPr lvl="1"/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     ,  BUYER</a:t>
            </a:r>
          </a:p>
          <a:p>
            <a:pPr lvl="1"/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     ,  PROD</a:t>
            </a:r>
          </a:p>
          <a:p>
            <a:pPr lvl="1"/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WHERE   BUYPROD.BUY_PROD = PROD.PROD_ID    </a:t>
            </a:r>
          </a:p>
          <a:p>
            <a:pPr lvl="1"/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AND     PROD.PROD_BUYER  = BUYER.BUYER_ID</a:t>
            </a:r>
          </a:p>
          <a:p>
            <a:pPr lvl="1"/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AND     BUYER.BUYER_ID   = 'P20101';</a:t>
            </a:r>
            <a:endParaRPr lang="en-US" altLang="ko-KR" sz="2200" b="0"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826375" name="Rectangle 7"/>
          <p:cNvSpPr>
            <a:spLocks noChangeArrowheads="1"/>
          </p:cNvSpPr>
          <p:nvPr/>
        </p:nvSpPr>
        <p:spPr bwMode="blackWhite">
          <a:xfrm>
            <a:off x="1119188" y="1244600"/>
            <a:ext cx="12091987" cy="4098925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1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장바구니테이블 자료추가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: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기존 삭제한 자료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None/>
              <a:defRPr/>
            </a:pPr>
            <a:endParaRPr lang="ko-KR" altLang="en-US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10000"/>
              </a:lnSpc>
              <a:buFont typeface="Wingdings" pitchFamily="2" charset="2"/>
              <a:buNone/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INSERT INTO cart(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cart_member,cart_no,cart_prod,cart_qty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) </a:t>
            </a: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          VALUES ('p001', </a:t>
            </a:r>
            <a:r>
              <a:rPr lang="en-US" altLang="ko-KR" sz="2000" smtClean="0">
                <a:latin typeface="HY중고딕" pitchFamily="18" charset="-127"/>
                <a:ea typeface="굴림체" pitchFamily="49" charset="-127"/>
              </a:rPr>
              <a:t>'2005052100002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', 'P202000013', 7</a:t>
            </a:r>
            <a:r>
              <a:rPr lang="en-US" altLang="ko-KR" sz="2000" smtClean="0">
                <a:latin typeface="HY중고딕" pitchFamily="18" charset="-127"/>
                <a:ea typeface="굴림체" pitchFamily="49" charset="-127"/>
              </a:rPr>
              <a:t>); </a:t>
            </a: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INSERT INTO cart(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cart_member,cart_no,cart_prod,cart_qty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) </a:t>
            </a: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          VALUES ('p001', '2005052100002', 'P302000005', 3</a:t>
            </a:r>
            <a:r>
              <a:rPr lang="en-US" altLang="ko-KR" sz="2000" smtClean="0">
                <a:latin typeface="HY중고딕" pitchFamily="18" charset="-127"/>
                <a:ea typeface="굴림체" pitchFamily="49" charset="-127"/>
              </a:rPr>
              <a:t>); </a:t>
            </a: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332804" name="Rectangle 9"/>
          <p:cNvSpPr>
            <a:spLocks noChangeArrowheads="1"/>
          </p:cNvSpPr>
          <p:nvPr/>
        </p:nvSpPr>
        <p:spPr bwMode="auto">
          <a:xfrm>
            <a:off x="1149350" y="1112838"/>
            <a:ext cx="12001500" cy="79375"/>
          </a:xfrm>
          <a:prstGeom prst="rect">
            <a:avLst/>
          </a:prstGeom>
          <a:gradFill rotWithShape="0">
            <a:gsLst>
              <a:gs pos="0">
                <a:srgbClr val="E8B354"/>
              </a:gs>
              <a:gs pos="100000">
                <a:srgbClr val="FFFFFF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>
              <a:latin typeface="HY중고딕" pitchFamily="18" charset="-127"/>
            </a:endParaRPr>
          </a:p>
        </p:txBody>
      </p:sp>
      <p:sp>
        <p:nvSpPr>
          <p:cNvPr id="332805" name="AutoShape 10"/>
          <p:cNvSpPr>
            <a:spLocks noChangeArrowheads="1"/>
          </p:cNvSpPr>
          <p:nvPr/>
        </p:nvSpPr>
        <p:spPr bwMode="auto">
          <a:xfrm>
            <a:off x="1149350" y="600075"/>
            <a:ext cx="6721475" cy="568325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2D5A0"/>
              </a:gs>
              <a:gs pos="100000">
                <a:srgbClr val="FBF1DF"/>
              </a:gs>
            </a:gsLst>
            <a:path path="shape">
              <a:fillToRect l="50000" t="50000" r="50000" b="50000"/>
            </a:path>
          </a:gradFill>
          <a:ln w="3175">
            <a:noFill/>
            <a:round/>
            <a:headEnd/>
            <a:tailEnd/>
          </a:ln>
        </p:spPr>
        <p:txBody>
          <a:bodyPr wrap="none" anchor="ctr"/>
          <a:lstStyle/>
          <a:p>
            <a:pPr eaLnBrk="0" latinLnBrk="0" hangingPunct="0">
              <a:spcBef>
                <a:spcPct val="20000"/>
              </a:spcBef>
            </a:pPr>
            <a:r>
              <a:rPr lang="en-US" altLang="ko-KR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 2. IN / EXISTS  DELETE</a:t>
            </a:r>
            <a:endParaRPr lang="en-US" altLang="ko-KR" sz="2400">
              <a:solidFill>
                <a:srgbClr val="000066"/>
              </a:solidFill>
              <a:latin typeface="HY중고딕" pitchFamily="18" charset="-127"/>
              <a:ea typeface="굴림체" pitchFamily="49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3"/>
          <p:cNvSpPr>
            <a:spLocks noChangeArrowheads="1"/>
          </p:cNvSpPr>
          <p:nvPr/>
        </p:nvSpPr>
        <p:spPr bwMode="auto">
          <a:xfrm>
            <a:off x="479425" y="1204913"/>
            <a:ext cx="13374688" cy="8232775"/>
          </a:xfrm>
          <a:prstGeom prst="rect">
            <a:avLst/>
          </a:prstGeom>
          <a:noFill/>
          <a:ln w="38100" cmpd="dbl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marL="720725" lvl="1" indent="-263525">
              <a:lnSpc>
                <a:spcPct val="160000"/>
              </a:lnSpc>
              <a:buFont typeface="Wingdings" pitchFamily="2" charset="2"/>
              <a:buNone/>
            </a:pPr>
            <a:endParaRPr lang="ko-KR" altLang="ko-KR">
              <a:latin typeface="HY수평선M" pitchFamily="18" charset="-127"/>
              <a:ea typeface="HY수평선M" pitchFamily="18" charset="-127"/>
            </a:endParaRPr>
          </a:p>
        </p:txBody>
      </p:sp>
      <p:pic>
        <p:nvPicPr>
          <p:cNvPr id="36867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25750" y="1722438"/>
            <a:ext cx="8747125" cy="6837362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675" y="432123"/>
            <a:ext cx="6753225" cy="78009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6924" y="576139"/>
            <a:ext cx="3794550" cy="511256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6924" y="5721350"/>
            <a:ext cx="4886325" cy="46672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11779366"/>
      </p:ext>
    </p:extLst>
  </p:cSld>
  <p:clrMapOvr>
    <a:masterClrMapping/>
  </p:clrMapOvr>
  <p:transition>
    <p:random/>
  </p:transition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799" name="Rectangle 7">
            <a:hlinkClick r:id="rId2"/>
          </p:cNvPr>
          <p:cNvSpPr>
            <a:spLocks noChangeArrowheads="1"/>
          </p:cNvSpPr>
          <p:nvPr/>
        </p:nvSpPr>
        <p:spPr bwMode="blackWhite">
          <a:xfrm>
            <a:off x="1119188" y="1303338"/>
            <a:ext cx="12091987" cy="7385050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- 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상기 조회 자료 중 입고일자가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2005-01-28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이고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</a:t>
            </a:r>
          </a:p>
          <a:p>
            <a:pPr defTabSz="282575"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상품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= 'P201000007'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인 자료를 삭제 하시오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? ( EXISTS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문 사용</a:t>
            </a:r>
            <a:r>
              <a:rPr lang="en-US" altLang="ko-KR" sz="2000" smtClean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)</a:t>
            </a:r>
          </a:p>
          <a:p>
            <a:pPr defTabSz="282575">
              <a:defRPr/>
            </a:pPr>
            <a:endParaRPr lang="en-US" altLang="ko-KR" sz="2000" smtClean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 smtClean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--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A</a:t>
            </a:r>
          </a:p>
          <a:p>
            <a:pPr defTabSz="282575"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DELETE FROM   BUYPROD A</a:t>
            </a:r>
          </a:p>
          <a:p>
            <a:pPr defTabSz="282575"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WHERE  EXISTS</a:t>
            </a:r>
          </a:p>
          <a:p>
            <a:pPr defTabSz="282575"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(--B</a:t>
            </a:r>
          </a:p>
          <a:p>
            <a:pPr defTabSz="282575"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SELECT BUYER_ID</a:t>
            </a:r>
          </a:p>
          <a:p>
            <a:pPr defTabSz="282575"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   , BUYER_NAME</a:t>
            </a:r>
          </a:p>
          <a:p>
            <a:pPr defTabSz="282575"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FROM   BUYER, PROD</a:t>
            </a:r>
          </a:p>
          <a:p>
            <a:pPr defTabSz="282575"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WHERE  BUYER_ID = PROD_BUYER</a:t>
            </a:r>
          </a:p>
          <a:p>
            <a:pPr defTabSz="282575"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AND    BUYER_ID = 'P20101'</a:t>
            </a:r>
          </a:p>
          <a:p>
            <a:pPr defTabSz="282575"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AND    A.BUY_PROD = PROD.PROD_ID</a:t>
            </a:r>
          </a:p>
          <a:p>
            <a:pPr defTabSz="282575"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)</a:t>
            </a:r>
          </a:p>
          <a:p>
            <a:pPr defTabSz="282575"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AND    BUY_DATE LIKE '05/01/28'</a:t>
            </a:r>
          </a:p>
          <a:p>
            <a:pPr defTabSz="282575"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AND    BUY_PROD = 'P201000007';</a:t>
            </a:r>
          </a:p>
          <a:p>
            <a:pPr defTabSz="282575">
              <a:defRPr/>
            </a:pPr>
            <a:endParaRPr lang="en-US" altLang="ko-KR" sz="200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333827" name="Rectangle 8"/>
          <p:cNvSpPr>
            <a:spLocks noChangeArrowheads="1"/>
          </p:cNvSpPr>
          <p:nvPr/>
        </p:nvSpPr>
        <p:spPr bwMode="auto">
          <a:xfrm>
            <a:off x="1149350" y="1112838"/>
            <a:ext cx="12001500" cy="79375"/>
          </a:xfrm>
          <a:prstGeom prst="rect">
            <a:avLst/>
          </a:prstGeom>
          <a:gradFill rotWithShape="0">
            <a:gsLst>
              <a:gs pos="0">
                <a:srgbClr val="E8B354"/>
              </a:gs>
              <a:gs pos="100000">
                <a:srgbClr val="FFFFFF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>
              <a:latin typeface="HY중고딕" pitchFamily="18" charset="-127"/>
            </a:endParaRPr>
          </a:p>
        </p:txBody>
      </p:sp>
      <p:sp>
        <p:nvSpPr>
          <p:cNvPr id="333828" name="AutoShape 9"/>
          <p:cNvSpPr>
            <a:spLocks noChangeArrowheads="1"/>
          </p:cNvSpPr>
          <p:nvPr/>
        </p:nvSpPr>
        <p:spPr bwMode="auto">
          <a:xfrm>
            <a:off x="1149350" y="600075"/>
            <a:ext cx="6721475" cy="568325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2D5A0"/>
              </a:gs>
              <a:gs pos="100000">
                <a:srgbClr val="FBF1DF"/>
              </a:gs>
            </a:gsLst>
            <a:path path="shape">
              <a:fillToRect l="50000" t="50000" r="50000" b="50000"/>
            </a:path>
          </a:gradFill>
          <a:ln w="3175">
            <a:noFill/>
            <a:round/>
            <a:headEnd/>
            <a:tailEnd/>
          </a:ln>
        </p:spPr>
        <p:txBody>
          <a:bodyPr wrap="none" anchor="ctr"/>
          <a:lstStyle/>
          <a:p>
            <a:pPr eaLnBrk="0" latinLnBrk="0" hangingPunct="0">
              <a:spcBef>
                <a:spcPct val="20000"/>
              </a:spcBef>
            </a:pPr>
            <a:r>
              <a:rPr lang="en-US" altLang="ko-KR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 2. IN / EXISTS  DELETE</a:t>
            </a:r>
            <a:endParaRPr lang="en-US" altLang="ko-KR" sz="2400">
              <a:solidFill>
                <a:srgbClr val="000066"/>
              </a:solidFill>
              <a:latin typeface="HY중고딕" pitchFamily="18" charset="-127"/>
              <a:ea typeface="굴림체" pitchFamily="49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152" name="Rectangle 24"/>
          <p:cNvSpPr>
            <a:spLocks noChangeArrowheads="1"/>
          </p:cNvSpPr>
          <p:nvPr/>
        </p:nvSpPr>
        <p:spPr bwMode="blackWhite">
          <a:xfrm>
            <a:off x="1119188" y="1350963"/>
            <a:ext cx="12091987" cy="6657975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2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View</a:t>
            </a:r>
            <a:r>
              <a:rPr lang="ko-KR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는 </a:t>
            </a: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Table</a:t>
            </a:r>
            <a:r>
              <a:rPr lang="ko-KR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과 유사한 객체이다</a:t>
            </a: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. </a:t>
            </a:r>
          </a:p>
          <a:p>
            <a:pPr defTabSz="282575">
              <a:lnSpc>
                <a:spcPct val="12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View</a:t>
            </a:r>
            <a:r>
              <a:rPr lang="ko-KR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는 기존의 테이블이나 다른 </a:t>
            </a: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View </a:t>
            </a:r>
            <a:r>
              <a:rPr lang="ko-KR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객체를 통하여 새로운 </a:t>
            </a:r>
            <a:br>
              <a:rPr lang="ko-KR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</a:br>
            <a:r>
              <a:rPr lang="ko-KR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  </a:t>
            </a: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SELECT</a:t>
            </a:r>
            <a:r>
              <a:rPr lang="ko-KR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문의 결과를 테이블처럼 사용한다</a:t>
            </a: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.(</a:t>
            </a:r>
            <a:r>
              <a:rPr lang="ko-KR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가상테이블</a:t>
            </a: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)</a:t>
            </a:r>
          </a:p>
          <a:p>
            <a:pPr lvl="1" defTabSz="282575"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View</a:t>
            </a:r>
            <a:r>
              <a:rPr lang="ko-KR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는 </a:t>
            </a: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SELECT</a:t>
            </a:r>
            <a:r>
              <a:rPr lang="ko-KR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문에 귀속되는 것이 아니고 </a:t>
            </a: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,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 </a:t>
            </a:r>
          </a:p>
          <a:p>
            <a:pPr lvl="1" defTabSz="282575">
              <a:defRPr/>
            </a:pP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    </a:t>
            </a:r>
            <a:r>
              <a:rPr lang="ko-KR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독립적으로  테이블처럼 존재</a:t>
            </a:r>
          </a:p>
          <a:p>
            <a:pPr defTabSz="282575">
              <a:lnSpc>
                <a:spcPct val="120000"/>
              </a:lnSpc>
              <a:buFont typeface="Wingdings" pitchFamily="2" charset="2"/>
              <a:buChar char="l"/>
              <a:defRPr/>
            </a:pPr>
            <a:r>
              <a:rPr lang="ko-KR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View</a:t>
            </a:r>
            <a:r>
              <a:rPr lang="ko-KR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를 이용하는 경우 </a:t>
            </a:r>
          </a:p>
          <a:p>
            <a:pPr lvl="1" defTabSz="282575">
              <a:lnSpc>
                <a:spcPct val="120000"/>
              </a:lnSpc>
              <a:defRPr/>
            </a:pP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• 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필요한 정보가 한 개의 테이블에 있지 않고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여러 개의</a:t>
            </a:r>
            <a:br>
              <a:rPr lang="ko-KR" altLang="en-US" sz="2000">
                <a:latin typeface="굴림체" pitchFamily="49" charset="-127"/>
                <a:ea typeface="굴림체" pitchFamily="49" charset="-127"/>
              </a:rPr>
            </a:b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  테이블에 분산되어 있는 경우</a:t>
            </a:r>
          </a:p>
          <a:p>
            <a:pPr lvl="1" defTabSz="282575">
              <a:lnSpc>
                <a:spcPct val="120000"/>
              </a:lnSpc>
              <a:defRPr/>
            </a:pP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• 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테이블에 들어 있는 자료의 일부분만 필요하고 자료의 </a:t>
            </a:r>
          </a:p>
          <a:p>
            <a:pPr lvl="1" defTabSz="282575">
              <a:lnSpc>
                <a:spcPct val="120000"/>
              </a:lnSpc>
              <a:defRPr/>
            </a:pP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  전체 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row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나  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column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이  필요하지 않은 경우</a:t>
            </a:r>
          </a:p>
          <a:p>
            <a:pPr lvl="1" defTabSz="282575">
              <a:lnSpc>
                <a:spcPct val="120000"/>
              </a:lnSpc>
              <a:defRPr/>
            </a:pP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• 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특정 자료에 대한 접근을 제한하고자 할 경우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(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보안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) </a:t>
            </a: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</a:t>
            </a:r>
          </a:p>
        </p:txBody>
      </p:sp>
      <p:sp>
        <p:nvSpPr>
          <p:cNvPr id="334851" name="Rectangle 22"/>
          <p:cNvSpPr>
            <a:spLocks noChangeArrowheads="1"/>
          </p:cNvSpPr>
          <p:nvPr/>
        </p:nvSpPr>
        <p:spPr bwMode="blackWhite">
          <a:xfrm>
            <a:off x="1128713" y="638175"/>
            <a:ext cx="6427787" cy="566738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VIEW </a:t>
            </a: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객체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177" name="Rectangle 25"/>
          <p:cNvSpPr>
            <a:spLocks noChangeArrowheads="1"/>
          </p:cNvSpPr>
          <p:nvPr/>
        </p:nvSpPr>
        <p:spPr bwMode="blackWhite">
          <a:xfrm>
            <a:off x="1119188" y="1296988"/>
            <a:ext cx="12153900" cy="4216400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2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View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구문 </a:t>
            </a:r>
          </a:p>
          <a:p>
            <a:pPr defTabSz="282575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CREATE </a:t>
            </a:r>
            <a:r>
              <a:rPr lang="en-US" altLang="ko-KR">
                <a:latin typeface="HY중고딕" pitchFamily="18" charset="-127"/>
                <a:ea typeface="굴림체" pitchFamily="49" charset="-127"/>
              </a:rPr>
              <a:t>[OR REPLACE] [FORCE|NOFORCE ]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VIEW </a:t>
            </a:r>
            <a:r>
              <a:rPr lang="en-US" altLang="ko-KR" sz="2000" i="1" err="1">
                <a:latin typeface="HY중고딕" pitchFamily="18" charset="-127"/>
                <a:ea typeface="굴림체" pitchFamily="49" charset="-127"/>
              </a:rPr>
              <a:t>view_name</a:t>
            </a:r>
            <a:endParaRPr lang="en-US" altLang="ko-KR" sz="2000" i="1"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</a:t>
            </a:r>
            <a:r>
              <a:rPr lang="en-US" altLang="ko-KR">
                <a:latin typeface="HY중고딕" pitchFamily="18" charset="-127"/>
                <a:ea typeface="굴림체" pitchFamily="49" charset="-127"/>
              </a:rPr>
              <a:t>[ </a:t>
            </a:r>
            <a:r>
              <a:rPr lang="en-US" altLang="ko-KR" i="1" err="1">
                <a:latin typeface="HY중고딕" pitchFamily="18" charset="-127"/>
                <a:ea typeface="굴림체" pitchFamily="49" charset="-127"/>
              </a:rPr>
              <a:t>columnName_list</a:t>
            </a:r>
            <a:r>
              <a:rPr lang="en-US" altLang="ko-KR" i="1">
                <a:latin typeface="HY중고딕" pitchFamily="18" charset="-127"/>
                <a:ea typeface="굴림체" pitchFamily="49" charset="-127"/>
              </a:rPr>
              <a:t> …</a:t>
            </a:r>
            <a:r>
              <a:rPr lang="en-US" altLang="ko-KR">
                <a:latin typeface="HY중고딕" pitchFamily="18" charset="-127"/>
                <a:ea typeface="굴림체" pitchFamily="49" charset="-127"/>
              </a:rPr>
              <a:t> ]</a:t>
            </a:r>
          </a:p>
          <a:p>
            <a:pPr defTabSz="282575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AS  </a:t>
            </a:r>
          </a:p>
          <a:p>
            <a:pPr defTabSz="282575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 </a:t>
            </a:r>
            <a:r>
              <a:rPr lang="en-US" altLang="ko-KR" sz="2000" i="1">
                <a:latin typeface="HY중고딕" pitchFamily="18" charset="-127"/>
                <a:ea typeface="굴림체" pitchFamily="49" charset="-127"/>
              </a:rPr>
              <a:t>select-statement</a:t>
            </a:r>
          </a:p>
          <a:p>
            <a:pPr defTabSz="282575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</a:t>
            </a:r>
            <a:r>
              <a:rPr lang="en-US" altLang="ko-KR">
                <a:latin typeface="HY중고딕" pitchFamily="18" charset="-127"/>
                <a:ea typeface="굴림체" pitchFamily="49" charset="-127"/>
              </a:rPr>
              <a:t>[WITH CHECK OPTION  [CONSTRAINT  </a:t>
            </a:r>
            <a:r>
              <a:rPr lang="en-US" altLang="ko-KR" i="1" err="1">
                <a:latin typeface="HY중고딕" pitchFamily="18" charset="-127"/>
                <a:ea typeface="굴림체" pitchFamily="49" charset="-127"/>
              </a:rPr>
              <a:t>constraint</a:t>
            </a:r>
            <a:r>
              <a:rPr lang="en-US" altLang="ko-KR">
                <a:latin typeface="HY중고딕" pitchFamily="18" charset="-127"/>
                <a:ea typeface="굴림체" pitchFamily="49" charset="-127"/>
              </a:rPr>
              <a:t>  ] ]</a:t>
            </a:r>
          </a:p>
          <a:p>
            <a:pPr defTabSz="282575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</a:t>
            </a:r>
            <a:r>
              <a:rPr lang="en-US" altLang="ko-KR">
                <a:latin typeface="HY중고딕" pitchFamily="18" charset="-127"/>
                <a:ea typeface="굴림체" pitchFamily="49" charset="-127"/>
              </a:rPr>
              <a:t>[WITH READ ONLY]</a:t>
            </a:r>
          </a:p>
        </p:txBody>
      </p:sp>
      <p:graphicFrame>
        <p:nvGraphicFramePr>
          <p:cNvPr id="1231933" name="Group 61"/>
          <p:cNvGraphicFramePr>
            <a:graphicFrameLocks noGrp="1"/>
          </p:cNvGraphicFramePr>
          <p:nvPr/>
        </p:nvGraphicFramePr>
        <p:xfrm>
          <a:off x="1128713" y="5627688"/>
          <a:ext cx="12144595" cy="4481785"/>
        </p:xfrm>
        <a:graphic>
          <a:graphicData uri="http://schemas.openxmlformats.org/drawingml/2006/table">
            <a:tbl>
              <a:tblPr/>
              <a:tblGrid>
                <a:gridCol w="39789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816563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40489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항목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내용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0324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OR  REPLACE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존재하는 경우  변경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9525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FORCE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기준 테이블이 없어도 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View 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생성 가능 옵션</a:t>
                      </a:r>
                      <a:b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</a:b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default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는 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NOFORCE 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이다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.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0489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view_name</a:t>
                      </a:r>
                      <a:endParaRPr kumimoji="1" lang="en-US" altLang="ko-KR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View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의 객체명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6663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select-statement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View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를 생성하기 위한 서브쿼리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6663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WITH CHECK OPTION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View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에 보일 수 있을 때만 추가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, 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수정 가능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66663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WITH READ ONLY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읽기 전용  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View, ( DML  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실행 금지 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)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sp>
        <p:nvSpPr>
          <p:cNvPr id="335901" name="Rectangle 60"/>
          <p:cNvSpPr>
            <a:spLocks noChangeArrowheads="1"/>
          </p:cNvSpPr>
          <p:nvPr/>
        </p:nvSpPr>
        <p:spPr bwMode="blackWhite">
          <a:xfrm>
            <a:off x="1128713" y="638175"/>
            <a:ext cx="6427787" cy="566738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VIEW </a:t>
            </a: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객체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635" name="Rectangle 11"/>
          <p:cNvSpPr>
            <a:spLocks noChangeArrowheads="1"/>
          </p:cNvSpPr>
          <p:nvPr/>
        </p:nvSpPr>
        <p:spPr bwMode="blackWhite">
          <a:xfrm>
            <a:off x="1128713" y="1317625"/>
            <a:ext cx="12091987" cy="4651375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2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VIEW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사용시 주의할 점</a:t>
            </a:r>
          </a:p>
          <a:p>
            <a:pPr defTabSz="282575">
              <a:lnSpc>
                <a:spcPct val="120000"/>
              </a:lnSpc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- View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를 생성할 때 제약조건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(WITH)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이 있는 경우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ORDER BY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절 불가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.</a:t>
            </a:r>
          </a:p>
          <a:p>
            <a:pPr defTabSz="282575">
              <a:lnSpc>
                <a:spcPct val="120000"/>
              </a:lnSpc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- View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가 집계 함수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 GROUP BY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절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 DISTINCT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를 사용하여 만들어진 </a:t>
            </a:r>
            <a:br>
              <a:rPr lang="ko-KR" altLang="en-US" sz="2000">
                <a:latin typeface="HY중고딕" pitchFamily="18" charset="-127"/>
                <a:ea typeface="굴림체" pitchFamily="49" charset="-127"/>
              </a:rPr>
            </a:b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 경우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INSERT, UPDATE, DELETE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구문을 사용할 수 없다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.</a:t>
            </a:r>
          </a:p>
          <a:p>
            <a:pPr defTabSz="282575">
              <a:lnSpc>
                <a:spcPct val="120000"/>
              </a:lnSpc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-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어느 </a:t>
            </a:r>
            <a:r>
              <a:rPr lang="ko-KR" altLang="en-US" sz="2000" err="1">
                <a:latin typeface="HY중고딕" pitchFamily="18" charset="-127"/>
                <a:ea typeface="굴림체" pitchFamily="49" charset="-127"/>
              </a:rPr>
              <a:t>컬럼이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 err="1">
                <a:latin typeface="HY중고딕" pitchFamily="18" charset="-127"/>
                <a:ea typeface="굴림체" pitchFamily="49" charset="-127"/>
              </a:rPr>
              <a:t>표현식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일반 함수를 통하여 만들어진 경우 </a:t>
            </a:r>
            <a:br>
              <a:rPr lang="ko-KR" altLang="en-US" sz="2000">
                <a:latin typeface="HY중고딕" pitchFamily="18" charset="-127"/>
                <a:ea typeface="굴림체" pitchFamily="49" charset="-127"/>
              </a:rPr>
            </a:b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 해당 </a:t>
            </a:r>
            <a:r>
              <a:rPr lang="ko-KR" altLang="en-US" sz="2000" err="1">
                <a:latin typeface="HY중고딕" pitchFamily="18" charset="-127"/>
                <a:ea typeface="굴림체" pitchFamily="49" charset="-127"/>
              </a:rPr>
              <a:t>컬럼의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추가 및 수정 불가능</a:t>
            </a:r>
          </a:p>
          <a:p>
            <a:pPr defTabSz="282575">
              <a:lnSpc>
                <a:spcPct val="120000"/>
              </a:lnSpc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- CURRVAL, NEXTVAL </a:t>
            </a:r>
            <a:r>
              <a:rPr lang="ko-KR" altLang="en-US" sz="2000" err="1">
                <a:latin typeface="HY중고딕" pitchFamily="18" charset="-127"/>
                <a:ea typeface="굴림체" pitchFamily="49" charset="-127"/>
              </a:rPr>
              <a:t>의사컬럼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(pseudo column)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사용불가 </a:t>
            </a:r>
          </a:p>
          <a:p>
            <a:pPr defTabSz="282575">
              <a:lnSpc>
                <a:spcPct val="120000"/>
              </a:lnSpc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- ROWID, ROWNUM, LEVEL </a:t>
            </a:r>
            <a:r>
              <a:rPr lang="ko-KR" altLang="en-US" sz="2000" err="1">
                <a:latin typeface="HY중고딕" pitchFamily="18" charset="-127"/>
                <a:ea typeface="굴림체" pitchFamily="49" charset="-127"/>
              </a:rPr>
              <a:t>의사컬럼을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사용할 경우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alias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사용</a:t>
            </a:r>
            <a:endParaRPr lang="ko-KR" altLang="en-US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1434637" name="Rectangle 13"/>
          <p:cNvSpPr>
            <a:spLocks noChangeArrowheads="1"/>
          </p:cNvSpPr>
          <p:nvPr/>
        </p:nvSpPr>
        <p:spPr bwMode="blackWhite">
          <a:xfrm>
            <a:off x="1128713" y="6192838"/>
            <a:ext cx="12091987" cy="4083050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view_prod1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생성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: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상품분류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 err="1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상품수</a:t>
            </a:r>
            <a:endParaRPr lang="ko-KR" altLang="en-US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Char char="l"/>
              <a:defRPr/>
            </a:pPr>
            <a:endParaRPr lang="ko-KR" altLang="en-US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CREATE VIEW VIEW_PROD1(</a:t>
            </a:r>
            <a:r>
              <a:rPr lang="ko-KR" altLang="en-US" sz="2200" b="0" smtClean="0">
                <a:latin typeface="굴림체" pitchFamily="49" charset="-127"/>
                <a:ea typeface="굴림체" pitchFamily="49" charset="-127"/>
              </a:rPr>
              <a:t>분류</a:t>
            </a:r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,</a:t>
            </a:r>
            <a:r>
              <a:rPr lang="ko-KR" altLang="en-US" sz="2200" b="0" smtClean="0">
                <a:latin typeface="굴림체" pitchFamily="49" charset="-127"/>
                <a:ea typeface="굴림체" pitchFamily="49" charset="-127"/>
              </a:rPr>
              <a:t> </a:t>
            </a:r>
            <a:r>
              <a:rPr lang="ko-KR" altLang="en-US" sz="2200" b="0" err="1" smtClean="0">
                <a:latin typeface="굴림체" pitchFamily="49" charset="-127"/>
                <a:ea typeface="굴림체" pitchFamily="49" charset="-127"/>
              </a:rPr>
              <a:t>상품수</a:t>
            </a:r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)</a:t>
            </a:r>
            <a:r>
              <a:rPr lang="ko-KR" altLang="en-US" sz="2200" b="0" smtClean="0">
                <a:latin typeface="굴림체" pitchFamily="49" charset="-127"/>
                <a:ea typeface="굴림체" pitchFamily="49" charset="-127"/>
              </a:rPr>
              <a:t> </a:t>
            </a: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AS</a:t>
            </a: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SELECT      PROD_LGU</a:t>
            </a: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     ,      COUNT(*) </a:t>
            </a: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FROM        PROD</a:t>
            </a: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GROUP BY    PROD_LGU;</a:t>
            </a:r>
          </a:p>
          <a:p>
            <a:endParaRPr lang="en-US" altLang="ko-KR" sz="2200" b="0">
              <a:latin typeface="굴림체" pitchFamily="49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200" b="0">
                <a:latin typeface="굴림체" pitchFamily="49" charset="-127"/>
                <a:ea typeface="굴림체" pitchFamily="49" charset="-127"/>
              </a:rPr>
              <a:t>   SELECT * FROM </a:t>
            </a:r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view_prod1;</a:t>
            </a:r>
            <a:endParaRPr lang="en-US" altLang="ko-KR" sz="2200" b="0">
              <a:solidFill>
                <a:srgbClr val="800000"/>
              </a:solidFill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336900" name="Rectangle 14"/>
          <p:cNvSpPr>
            <a:spLocks noChangeArrowheads="1"/>
          </p:cNvSpPr>
          <p:nvPr/>
        </p:nvSpPr>
        <p:spPr bwMode="blackWhite">
          <a:xfrm>
            <a:off x="1128713" y="638175"/>
            <a:ext cx="6427787" cy="566738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VIEW </a:t>
            </a: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객체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853" name="Rectangle 13"/>
          <p:cNvSpPr>
            <a:spLocks noChangeArrowheads="1"/>
          </p:cNvSpPr>
          <p:nvPr/>
        </p:nvSpPr>
        <p:spPr bwMode="blackWhite">
          <a:xfrm>
            <a:off x="1119188" y="1287463"/>
            <a:ext cx="12091987" cy="4113212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</a:t>
            </a:r>
            <a:r>
              <a:rPr lang="en-US" altLang="ko-KR" sz="2000" err="1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view_member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생성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: </a:t>
            </a:r>
            <a:r>
              <a:rPr lang="ko-KR" altLang="en-US" sz="2000" err="1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회원명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아이디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성명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 err="1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마일리지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생일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직업</a:t>
            </a:r>
          </a:p>
          <a:p>
            <a:pPr defTabSz="282575"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</a:t>
            </a:r>
          </a:p>
          <a:p>
            <a:pPr lvl="1"/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CREATE or REPLACE VIEW VIEW_MEMBER</a:t>
            </a:r>
          </a:p>
          <a:p>
            <a:pPr lvl="1"/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AS</a:t>
            </a:r>
          </a:p>
          <a:p>
            <a:pPr lvl="1"/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SELECT  MEM_NAME                      AS "</a:t>
            </a:r>
            <a:r>
              <a:rPr lang="ko-KR" altLang="en-US" sz="2200" b="0" err="1" smtClean="0">
                <a:latin typeface="굴림체" pitchFamily="49" charset="-127"/>
                <a:ea typeface="굴림체" pitchFamily="49" charset="-127"/>
              </a:rPr>
              <a:t>회원명</a:t>
            </a:r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200" b="0" smtClean="0"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     ,  MEM_ID                        AS "</a:t>
            </a:r>
            <a:r>
              <a:rPr lang="ko-KR" altLang="en-US" sz="2200" b="0" smtClean="0">
                <a:latin typeface="굴림체" pitchFamily="49" charset="-127"/>
                <a:ea typeface="굴림체" pitchFamily="49" charset="-127"/>
              </a:rPr>
              <a:t>아이디</a:t>
            </a:r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200" b="0" smtClean="0"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     ,  MEM_MILEAGE                   AS "</a:t>
            </a:r>
            <a:r>
              <a:rPr lang="ko-KR" altLang="en-US" sz="2200" b="0" err="1" smtClean="0">
                <a:latin typeface="굴림체" pitchFamily="49" charset="-127"/>
                <a:ea typeface="굴림체" pitchFamily="49" charset="-127"/>
              </a:rPr>
              <a:t>마일리지</a:t>
            </a:r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200" b="0" smtClean="0"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     ,  TO_CHAR(</a:t>
            </a:r>
            <a:r>
              <a:rPr lang="en-US" altLang="ko-KR" sz="2200" b="0" err="1" smtClean="0">
                <a:latin typeface="굴림체" pitchFamily="49" charset="-127"/>
                <a:ea typeface="굴림체" pitchFamily="49" charset="-127"/>
              </a:rPr>
              <a:t>MEM_BIR,'yyyy</a:t>
            </a:r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-mm-</a:t>
            </a:r>
            <a:r>
              <a:rPr lang="en-US" altLang="ko-KR" sz="2200" b="0" err="1" smtClean="0">
                <a:latin typeface="굴림체" pitchFamily="49" charset="-127"/>
                <a:ea typeface="굴림체" pitchFamily="49" charset="-127"/>
              </a:rPr>
              <a:t>dd</a:t>
            </a:r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') AS "</a:t>
            </a:r>
            <a:r>
              <a:rPr lang="ko-KR" altLang="en-US" sz="2200" b="0" smtClean="0">
                <a:latin typeface="굴림체" pitchFamily="49" charset="-127"/>
                <a:ea typeface="굴림체" pitchFamily="49" charset="-127"/>
              </a:rPr>
              <a:t>생일</a:t>
            </a:r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200" b="0" smtClean="0"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     ,  MEM_JOB                       AS "</a:t>
            </a:r>
            <a:r>
              <a:rPr lang="ko-KR" altLang="en-US" sz="2200" b="0" smtClean="0">
                <a:latin typeface="굴림체" pitchFamily="49" charset="-127"/>
                <a:ea typeface="굴림체" pitchFamily="49" charset="-127"/>
              </a:rPr>
              <a:t>직업</a:t>
            </a:r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200" b="0" smtClean="0"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FROM    MEMBER </a:t>
            </a:r>
          </a:p>
          <a:p>
            <a:pPr lvl="1"/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WHERE   MEM_MILEAGE &gt; 1000</a:t>
            </a:r>
          </a:p>
          <a:p>
            <a:pPr lvl="1"/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WITH CHECK OPTION; </a:t>
            </a:r>
            <a:endParaRPr lang="en-US" altLang="ko-KR" sz="2200" b="0"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1059854" name="Rectangle 14">
            <a:hlinkClick r:id="rId2"/>
          </p:cNvPr>
          <p:cNvSpPr>
            <a:spLocks noChangeArrowheads="1"/>
          </p:cNvSpPr>
          <p:nvPr/>
        </p:nvSpPr>
        <p:spPr bwMode="blackWhite">
          <a:xfrm>
            <a:off x="1224236" y="5544691"/>
            <a:ext cx="12091987" cy="4320480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SELECT  *  </a:t>
            </a:r>
          </a:p>
          <a:p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FROM    VIEW_MEMBER;</a:t>
            </a:r>
          </a:p>
          <a:p>
            <a:endParaRPr lang="ko-KR" altLang="en-US" sz="2000" b="0" smtClean="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000" b="0" i="1" smtClean="0">
                <a:latin typeface="굴림체" pitchFamily="49" charset="-127"/>
                <a:ea typeface="굴림체" pitchFamily="49" charset="-127"/>
              </a:rPr>
              <a:t>--</a:t>
            </a:r>
            <a:r>
              <a:rPr lang="ko-KR" altLang="en-US" sz="2000" b="0" i="1" err="1" smtClean="0">
                <a:latin typeface="굴림체" pitchFamily="49" charset="-127"/>
                <a:ea typeface="굴림체" pitchFamily="49" charset="-127"/>
              </a:rPr>
              <a:t>이혜나</a:t>
            </a:r>
            <a:r>
              <a:rPr lang="ko-KR" altLang="en-US" sz="2000" b="0" i="1" smtClean="0">
                <a:latin typeface="굴림체" pitchFamily="49" charset="-127"/>
                <a:ea typeface="굴림체" pitchFamily="49" charset="-127"/>
              </a:rPr>
              <a:t>      </a:t>
            </a:r>
            <a:r>
              <a:rPr lang="en-US" altLang="ko-KR" sz="2000" b="0" i="1" smtClean="0">
                <a:latin typeface="굴림체" pitchFamily="49" charset="-127"/>
                <a:ea typeface="굴림체" pitchFamily="49" charset="-127"/>
              </a:rPr>
              <a:t>e001  7150  1975-05-01  </a:t>
            </a:r>
            <a:r>
              <a:rPr lang="ko-KR" altLang="en-US" sz="2000" b="0" i="1" smtClean="0">
                <a:latin typeface="굴림체" pitchFamily="49" charset="-127"/>
                <a:ea typeface="굴림체" pitchFamily="49" charset="-127"/>
              </a:rPr>
              <a:t>농업</a:t>
            </a:r>
          </a:p>
          <a:p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UPDATE  VIEW_MEMBER  </a:t>
            </a:r>
          </a:p>
          <a:p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SET</a:t>
            </a:r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     </a:t>
            </a:r>
            <a:r>
              <a:rPr lang="ko-KR" altLang="en-US" sz="2000" b="0" err="1" smtClean="0">
                <a:latin typeface="굴림체" pitchFamily="49" charset="-127"/>
                <a:ea typeface="굴림체" pitchFamily="49" charset="-127"/>
              </a:rPr>
              <a:t>회원명</a:t>
            </a:r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=</a:t>
            </a:r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'</a:t>
            </a:r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홍길동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'</a:t>
            </a:r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 </a:t>
            </a:r>
          </a:p>
          <a:p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WHERE   </a:t>
            </a:r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아이디 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=</a:t>
            </a:r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'e001';</a:t>
            </a:r>
          </a:p>
          <a:p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 </a:t>
            </a:r>
          </a:p>
          <a:p>
            <a:r>
              <a:rPr lang="en-US" altLang="ko-KR" sz="2000" b="0" i="1" smtClean="0">
                <a:latin typeface="굴림체" pitchFamily="49" charset="-127"/>
                <a:ea typeface="굴림체" pitchFamily="49" charset="-127"/>
              </a:rPr>
              <a:t>--</a:t>
            </a:r>
            <a:r>
              <a:rPr lang="ko-KR" altLang="en-US" sz="2000" b="0" i="1" smtClean="0">
                <a:latin typeface="굴림체" pitchFamily="49" charset="-127"/>
                <a:ea typeface="굴림체" pitchFamily="49" charset="-127"/>
              </a:rPr>
              <a:t>홍길동    </a:t>
            </a:r>
            <a:r>
              <a:rPr lang="en-US" altLang="ko-KR" sz="2000" b="0" i="1" smtClean="0">
                <a:latin typeface="굴림체" pitchFamily="49" charset="-127"/>
                <a:ea typeface="굴림체" pitchFamily="49" charset="-127"/>
              </a:rPr>
              <a:t>e001    7150    1975-05-01    </a:t>
            </a:r>
            <a:r>
              <a:rPr lang="ko-KR" altLang="en-US" sz="2000" b="0" i="1" smtClean="0">
                <a:latin typeface="굴림체" pitchFamily="49" charset="-127"/>
                <a:ea typeface="굴림체" pitchFamily="49" charset="-127"/>
              </a:rPr>
              <a:t>농업</a:t>
            </a:r>
          </a:p>
          <a:p>
            <a:r>
              <a:rPr lang="en-US" altLang="ko-KR" sz="2000" b="0" i="1" smtClean="0">
                <a:latin typeface="굴림체" pitchFamily="49" charset="-127"/>
                <a:ea typeface="굴림체" pitchFamily="49" charset="-127"/>
              </a:rPr>
              <a:t>--</a:t>
            </a:r>
            <a:r>
              <a:rPr lang="ko-KR" altLang="en-US" sz="2000" b="0" i="1" smtClean="0">
                <a:latin typeface="굴림체" pitchFamily="49" charset="-127"/>
                <a:ea typeface="굴림체" pitchFamily="49" charset="-127"/>
              </a:rPr>
              <a:t>테이블 생성 시 </a:t>
            </a:r>
            <a:r>
              <a:rPr lang="en-US" altLang="ko-KR" sz="2000" b="0" i="1" smtClean="0">
                <a:latin typeface="굴림체" pitchFamily="49" charset="-127"/>
                <a:ea typeface="굴림체" pitchFamily="49" charset="-127"/>
              </a:rPr>
              <a:t>WHERE   MEM_MILEAGE &gt; 1000</a:t>
            </a:r>
            <a:r>
              <a:rPr lang="ko-KR" altLang="en-US" sz="2000" b="0" i="1" smtClean="0">
                <a:latin typeface="굴림체" pitchFamily="49" charset="-127"/>
                <a:ea typeface="굴림체" pitchFamily="49" charset="-127"/>
              </a:rPr>
              <a:t>라는 제약조건때문에</a:t>
            </a:r>
          </a:p>
          <a:p>
            <a:r>
              <a:rPr lang="en-US" altLang="ko-KR" sz="2000" b="0" i="1" smtClean="0">
                <a:latin typeface="굴림체" pitchFamily="49" charset="-127"/>
                <a:ea typeface="굴림체" pitchFamily="49" charset="-127"/>
              </a:rPr>
              <a:t>--</a:t>
            </a:r>
            <a:r>
              <a:rPr lang="ko-KR" altLang="en-US" sz="2000" b="0" i="1" smtClean="0">
                <a:latin typeface="굴림체" pitchFamily="49" charset="-127"/>
                <a:ea typeface="굴림체" pitchFamily="49" charset="-127"/>
              </a:rPr>
              <a:t>실행 시 </a:t>
            </a:r>
            <a:r>
              <a:rPr lang="en-US" altLang="ko-KR" sz="2000" b="0" i="1" smtClean="0">
                <a:latin typeface="굴림체" pitchFamily="49" charset="-127"/>
                <a:ea typeface="굴림체" pitchFamily="49" charset="-127"/>
              </a:rPr>
              <a:t>"</a:t>
            </a:r>
            <a:r>
              <a:rPr lang="ko-KR" altLang="en-US" sz="2000" b="0" i="1" err="1" smtClean="0">
                <a:latin typeface="굴림체" pitchFamily="49" charset="-127"/>
                <a:ea typeface="굴림체" pitchFamily="49" charset="-127"/>
              </a:rPr>
              <a:t>뷰의</a:t>
            </a:r>
            <a:r>
              <a:rPr lang="ko-KR" altLang="en-US" sz="2000" b="0" i="1" smtClean="0"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z="2000" b="0" i="1" smtClean="0">
                <a:latin typeface="굴림체" pitchFamily="49" charset="-127"/>
                <a:ea typeface="굴림체" pitchFamily="49" charset="-127"/>
              </a:rPr>
              <a:t>WITH CHECK OPTION</a:t>
            </a:r>
            <a:r>
              <a:rPr lang="ko-KR" altLang="en-US" sz="2000" b="0" i="1" smtClean="0">
                <a:latin typeface="굴림체" pitchFamily="49" charset="-127"/>
                <a:ea typeface="굴림체" pitchFamily="49" charset="-127"/>
              </a:rPr>
              <a:t>의 조건에 위배 됩니다</a:t>
            </a:r>
            <a:r>
              <a:rPr lang="en-US" altLang="ko-KR" sz="2000" b="0" i="1" smtClean="0">
                <a:latin typeface="굴림체" pitchFamily="49" charset="-127"/>
                <a:ea typeface="굴림체" pitchFamily="49" charset="-127"/>
              </a:rPr>
              <a:t>" </a:t>
            </a:r>
            <a:r>
              <a:rPr lang="ko-KR" altLang="en-US" sz="2000" b="0" i="1" smtClean="0">
                <a:latin typeface="굴림체" pitchFamily="49" charset="-127"/>
                <a:ea typeface="굴림체" pitchFamily="49" charset="-127"/>
              </a:rPr>
              <a:t>오류 발생</a:t>
            </a:r>
          </a:p>
          <a:p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UPDATE  VIEW_MEMBER  </a:t>
            </a:r>
          </a:p>
          <a:p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SET     </a:t>
            </a:r>
            <a:r>
              <a:rPr lang="ko-KR" altLang="en-US" sz="2000" b="0" err="1" smtClean="0">
                <a:latin typeface="굴림체" pitchFamily="49" charset="-127"/>
                <a:ea typeface="굴림체" pitchFamily="49" charset="-127"/>
              </a:rPr>
              <a:t>마일리지</a:t>
            </a:r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=</a:t>
            </a:r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800</a:t>
            </a:r>
            <a:endParaRPr lang="ko-KR" altLang="en-US" sz="2000" b="0" smtClean="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WHERE   </a:t>
            </a:r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아이디   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=</a:t>
            </a:r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'e001';</a:t>
            </a:r>
            <a:endParaRPr lang="en-US" altLang="ko-KR" sz="2000" b="0"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337924" name="Rectangle 17"/>
          <p:cNvSpPr>
            <a:spLocks noChangeArrowheads="1"/>
          </p:cNvSpPr>
          <p:nvPr/>
        </p:nvSpPr>
        <p:spPr bwMode="blackWhite">
          <a:xfrm>
            <a:off x="1128713" y="638175"/>
            <a:ext cx="6427787" cy="566738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VIEW </a:t>
            </a: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객체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569052" y="1944291"/>
            <a:ext cx="45448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ORA-01031 : </a:t>
            </a:r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권한이 불충분합니다 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=&gt;</a:t>
            </a:r>
          </a:p>
          <a:p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GRANT CREATE ANY VIEW TO SAM;</a:t>
            </a:r>
            <a:endParaRPr lang="ko-KR" altLang="en-US" sz="2000" b="0">
              <a:latin typeface="굴림체" pitchFamily="49" charset="-127"/>
              <a:ea typeface="굴림체" pitchFamily="49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6675" name="Rectangle 3">
            <a:hlinkClick r:id="rId2"/>
          </p:cNvPr>
          <p:cNvSpPr>
            <a:spLocks noChangeArrowheads="1"/>
          </p:cNvSpPr>
          <p:nvPr/>
        </p:nvSpPr>
        <p:spPr bwMode="blackWhite">
          <a:xfrm>
            <a:off x="1119188" y="1317625"/>
            <a:ext cx="12091987" cy="7562850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30000"/>
              </a:lnSpc>
              <a:buFontTx/>
              <a:buChar char="-"/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회원아이디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en-US" altLang="ko-KR" sz="2000" smtClean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 err="1" smtClean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회원명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en-US" altLang="ko-KR" sz="2000" smtClean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 smtClean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나이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en-US" altLang="ko-KR" sz="2000" smtClean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 smtClean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주문번호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 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주문 상품명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 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가격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en-US" altLang="ko-KR" sz="2000" smtClean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 smtClean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수량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en-US" altLang="ko-KR" sz="2000" smtClean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 smtClean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판매금액을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/>
            </a:r>
            <a:b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</a:b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보여주는 읽기전용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View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를 생성하시오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? </a:t>
            </a:r>
          </a:p>
          <a:p>
            <a:pPr defTabSz="282575">
              <a:lnSpc>
                <a:spcPct val="130000"/>
              </a:lnSpc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 (</a:t>
            </a:r>
            <a:r>
              <a:rPr lang="ko-KR" altLang="en-US" sz="2000" err="1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객체명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: </a:t>
            </a:r>
            <a:r>
              <a:rPr lang="en-US" altLang="ko-KR" sz="2000" err="1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view_cart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,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판매금액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=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수량 * 상품판매가 </a:t>
            </a:r>
            <a:r>
              <a:rPr lang="en-US" altLang="ko-KR" sz="2000" smtClean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)</a:t>
            </a:r>
          </a:p>
          <a:p>
            <a:pPr defTabSz="282575">
              <a:lnSpc>
                <a:spcPct val="130000"/>
              </a:lnSpc>
              <a:defRPr/>
            </a:pPr>
            <a:endParaRPr lang="en-US" altLang="ko-KR" sz="2000" smtClean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lvl="1"/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CREATE or REPLACE VIEW VIEW_CART</a:t>
            </a:r>
          </a:p>
          <a:p>
            <a:pPr lvl="1"/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AS</a:t>
            </a:r>
          </a:p>
          <a:p>
            <a:pPr lvl="1"/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SELECT  MEM_ID                           AS "</a:t>
            </a:r>
            <a:r>
              <a:rPr lang="ko-KR" altLang="en-US" sz="2200" b="0" smtClean="0">
                <a:latin typeface="굴림체" pitchFamily="49" charset="-127"/>
                <a:ea typeface="굴림체" pitchFamily="49" charset="-127"/>
              </a:rPr>
              <a:t>회원아이디</a:t>
            </a:r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200" b="0" smtClean="0"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     ,  MEM_NAME                         AS "</a:t>
            </a:r>
            <a:r>
              <a:rPr lang="ko-KR" altLang="en-US" sz="2200" b="0" err="1" smtClean="0">
                <a:latin typeface="굴림체" pitchFamily="49" charset="-127"/>
                <a:ea typeface="굴림체" pitchFamily="49" charset="-127"/>
              </a:rPr>
              <a:t>회원명</a:t>
            </a:r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200" b="0" smtClean="0"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     ,  EXTRACT(YEAR FROM SYSDATE) - EXTRACT(YEAR FROM MEM_BIR) AS "</a:t>
            </a:r>
            <a:r>
              <a:rPr lang="ko-KR" altLang="en-US" sz="2200" b="0" smtClean="0">
                <a:latin typeface="굴림체" pitchFamily="49" charset="-127"/>
                <a:ea typeface="굴림체" pitchFamily="49" charset="-127"/>
              </a:rPr>
              <a:t>나이</a:t>
            </a:r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200" b="0" smtClean="0"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     ,  CART.CART_NO                     AS "</a:t>
            </a:r>
            <a:r>
              <a:rPr lang="ko-KR" altLang="en-US" sz="2200" b="0" smtClean="0">
                <a:latin typeface="굴림체" pitchFamily="49" charset="-127"/>
                <a:ea typeface="굴림체" pitchFamily="49" charset="-127"/>
              </a:rPr>
              <a:t>주문 번호</a:t>
            </a:r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200" b="0" smtClean="0"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     ,  PROD.PROD_NAME                   AS "</a:t>
            </a:r>
            <a:r>
              <a:rPr lang="ko-KR" altLang="en-US" sz="2200" b="0" smtClean="0">
                <a:latin typeface="굴림체" pitchFamily="49" charset="-127"/>
                <a:ea typeface="굴림체" pitchFamily="49" charset="-127"/>
              </a:rPr>
              <a:t>주문 상품명</a:t>
            </a:r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200" b="0" smtClean="0"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     ,  PROD.PROD_SALE                   AS "</a:t>
            </a:r>
            <a:r>
              <a:rPr lang="ko-KR" altLang="en-US" sz="2200" b="0" smtClean="0">
                <a:latin typeface="굴림체" pitchFamily="49" charset="-127"/>
                <a:ea typeface="굴림체" pitchFamily="49" charset="-127"/>
              </a:rPr>
              <a:t>가격</a:t>
            </a:r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200" b="0" smtClean="0"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     ,  CART.CART_QTY                    AS "</a:t>
            </a:r>
            <a:r>
              <a:rPr lang="ko-KR" altLang="en-US" sz="2200" b="0" smtClean="0">
                <a:latin typeface="굴림체" pitchFamily="49" charset="-127"/>
                <a:ea typeface="굴림체" pitchFamily="49" charset="-127"/>
              </a:rPr>
              <a:t>수량</a:t>
            </a:r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200" b="0" smtClean="0"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     ,  (CART.CART_QTY * PROD.PROD_SALE) AS "</a:t>
            </a:r>
            <a:r>
              <a:rPr lang="ko-KR" altLang="en-US" sz="2200" b="0" smtClean="0">
                <a:latin typeface="굴림체" pitchFamily="49" charset="-127"/>
                <a:ea typeface="굴림체" pitchFamily="49" charset="-127"/>
              </a:rPr>
              <a:t>금액</a:t>
            </a:r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200" b="0" smtClean="0"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FROM    MEMBER</a:t>
            </a:r>
          </a:p>
          <a:p>
            <a:pPr lvl="1"/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     ,  CART</a:t>
            </a:r>
          </a:p>
          <a:p>
            <a:pPr lvl="1"/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     ,  PROD</a:t>
            </a: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   WHERE   MEMBER.MEM_ID  = CART.CART_MEMBER</a:t>
            </a:r>
          </a:p>
          <a:p>
            <a:pPr lvl="1"/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AND     CART.CART_PROD = PROD.PROD_ID;</a:t>
            </a:r>
            <a:endParaRPr lang="en-US" altLang="ko-KR" sz="2200" b="0">
              <a:solidFill>
                <a:srgbClr val="663300"/>
              </a:solidFill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1436677" name="Rectangle 5">
            <a:hlinkClick r:id="rId2"/>
          </p:cNvPr>
          <p:cNvSpPr>
            <a:spLocks noChangeArrowheads="1"/>
          </p:cNvSpPr>
          <p:nvPr/>
        </p:nvSpPr>
        <p:spPr bwMode="blackWhite">
          <a:xfrm>
            <a:off x="1074738" y="9256713"/>
            <a:ext cx="12091987" cy="792162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30000"/>
              </a:lnSpc>
              <a:buFontTx/>
              <a:buChar char="-"/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'a001', 'f001'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회원의 주문내역을 모두 조회하시오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?</a:t>
            </a:r>
          </a:p>
        </p:txBody>
      </p:sp>
      <p:sp>
        <p:nvSpPr>
          <p:cNvPr id="338948" name="Rectangle 6"/>
          <p:cNvSpPr>
            <a:spLocks noChangeArrowheads="1"/>
          </p:cNvSpPr>
          <p:nvPr/>
        </p:nvSpPr>
        <p:spPr bwMode="blackWhite">
          <a:xfrm>
            <a:off x="1128713" y="638175"/>
            <a:ext cx="6427787" cy="566738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VIEW </a:t>
            </a: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객체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7698" name="Rectangle 2"/>
          <p:cNvSpPr>
            <a:spLocks noChangeArrowheads="1"/>
          </p:cNvSpPr>
          <p:nvPr/>
        </p:nvSpPr>
        <p:spPr bwMode="blackWhite">
          <a:xfrm>
            <a:off x="1119188" y="1317625"/>
            <a:ext cx="12091987" cy="4195763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2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Sequence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는 연속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열거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순서의 의미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.</a:t>
            </a:r>
          </a:p>
          <a:p>
            <a:pPr defTabSz="282575">
              <a:lnSpc>
                <a:spcPct val="12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Sequence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객체는 자동적으로 번호를 생성하기 위한 객체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. </a:t>
            </a:r>
          </a:p>
          <a:p>
            <a:pPr defTabSz="282575">
              <a:lnSpc>
                <a:spcPct val="12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Sequence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객체는 테이블과 독립적이므로 여러 곳에서 사용가능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.</a:t>
            </a:r>
          </a:p>
          <a:p>
            <a:pPr defTabSz="282575">
              <a:lnSpc>
                <a:spcPct val="12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Sequence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를 이용하는 경우 </a:t>
            </a:r>
          </a:p>
          <a:p>
            <a:pPr lvl="1" defTabSz="282575">
              <a:lnSpc>
                <a:spcPct val="120000"/>
              </a:lnSpc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• Primary Key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를 설정할 </a:t>
            </a:r>
            <a:r>
              <a:rPr lang="ko-KR" altLang="en-US" sz="2000" err="1">
                <a:latin typeface="HY중고딕" pitchFamily="18" charset="-127"/>
                <a:ea typeface="굴림체" pitchFamily="49" charset="-127"/>
              </a:rPr>
              <a:t>후보키가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없거나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PK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를 특별히 의미 있게 </a:t>
            </a:r>
          </a:p>
          <a:p>
            <a:pPr lvl="1" defTabSz="282575">
              <a:lnSpc>
                <a:spcPct val="120000"/>
              </a:lnSpc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만들지 않아도 되는 경우</a:t>
            </a:r>
          </a:p>
          <a:p>
            <a:pPr lvl="1" defTabSz="282575">
              <a:lnSpc>
                <a:spcPct val="120000"/>
              </a:lnSpc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•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자동으로 순서적인 번호가 필요한 경우</a:t>
            </a:r>
          </a:p>
        </p:txBody>
      </p:sp>
      <p:sp>
        <p:nvSpPr>
          <p:cNvPr id="339971" name="Rectangle 4"/>
          <p:cNvSpPr>
            <a:spLocks noChangeArrowheads="1"/>
          </p:cNvSpPr>
          <p:nvPr/>
        </p:nvSpPr>
        <p:spPr bwMode="blackWhite">
          <a:xfrm>
            <a:off x="1128713" y="638175"/>
            <a:ext cx="6427787" cy="566738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SEQUENCE </a:t>
            </a: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객체</a:t>
            </a:r>
          </a:p>
        </p:txBody>
      </p:sp>
      <p:sp>
        <p:nvSpPr>
          <p:cNvPr id="1437702" name="Rectangle 6">
            <a:hlinkClick r:id="rId2"/>
          </p:cNvPr>
          <p:cNvSpPr>
            <a:spLocks noChangeArrowheads="1"/>
          </p:cNvSpPr>
          <p:nvPr/>
        </p:nvSpPr>
        <p:spPr bwMode="blackWhite">
          <a:xfrm>
            <a:off x="1119188" y="5740400"/>
            <a:ext cx="12091987" cy="4311650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3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상품 분류테이블에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'P103', 'USB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제품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'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을 등록하시오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?</a:t>
            </a:r>
          </a:p>
          <a:p>
            <a:pPr defTabSz="282575">
              <a:lnSpc>
                <a:spcPct val="130000"/>
              </a:lnSpc>
              <a:buFont typeface="Wingdings" pitchFamily="2" charset="2"/>
              <a:buNone/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 (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단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en-US" altLang="ko-KR" sz="2000" err="1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lprod_id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 err="1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컬럼의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값은 최대값을 구하여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1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을 더한 서브쿼리를</a:t>
            </a:r>
          </a:p>
          <a:p>
            <a:pPr defTabSz="282575">
              <a:lnSpc>
                <a:spcPct val="130000"/>
              </a:lnSpc>
              <a:buFont typeface="Wingdings" pitchFamily="2" charset="2"/>
              <a:buNone/>
              <a:defRPr/>
            </a:pP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        작성하여 입력한다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.)</a:t>
            </a:r>
          </a:p>
          <a:p>
            <a:pPr defTabSz="282575">
              <a:lnSpc>
                <a:spcPct val="130000"/>
              </a:lnSpc>
              <a:buFont typeface="Wingdings" pitchFamily="2" charset="2"/>
              <a:buNone/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SELECT NVL( MAX(</a:t>
            </a:r>
            <a:r>
              <a:rPr lang="en-US" altLang="ko-KR" sz="2000" err="1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lprod_id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), 0) FROM </a:t>
            </a:r>
            <a:r>
              <a:rPr lang="en-US" altLang="ko-KR" sz="2000" smtClean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lprod;</a:t>
            </a:r>
            <a:endParaRPr lang="en-US" altLang="ko-KR" sz="200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30000"/>
              </a:lnSpc>
              <a:defRPr/>
            </a:pPr>
            <a:endParaRPr lang="en-US" altLang="ko-KR" sz="200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30000"/>
              </a:lnSpc>
              <a:defRPr/>
            </a:pPr>
            <a:endParaRPr lang="en-US" altLang="ko-KR" sz="200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30000"/>
              </a:lnSpc>
              <a:defRPr/>
            </a:pPr>
            <a:endParaRPr lang="en-US" altLang="ko-KR" sz="200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24236" y="8785051"/>
            <a:ext cx="977703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INSERT INTO LPROD(LPROD_ID, LPROD_GU, LPROD_NM)</a:t>
            </a: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VALUES((SELECT NVL(MAX(LPROD_ID),0)+1 FROM LPROD),'P103','USB</a:t>
            </a:r>
            <a:r>
              <a:rPr lang="ko-KR" altLang="en-US" sz="2200" b="0" smtClean="0">
                <a:latin typeface="굴림체" pitchFamily="49" charset="-127"/>
                <a:ea typeface="굴림체" pitchFamily="49" charset="-127"/>
              </a:rPr>
              <a:t>제품</a:t>
            </a:r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');</a:t>
            </a:r>
            <a:endParaRPr lang="ko-KR" altLang="en-US" sz="2200" b="0">
              <a:latin typeface="굴림체" pitchFamily="49" charset="-127"/>
              <a:ea typeface="굴림체" pitchFamily="49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38802" name="Group 82"/>
          <p:cNvGraphicFramePr>
            <a:graphicFrameLocks noGrp="1"/>
          </p:cNvGraphicFramePr>
          <p:nvPr/>
        </p:nvGraphicFramePr>
        <p:xfrm>
          <a:off x="1128713" y="6648450"/>
          <a:ext cx="12144594" cy="2001480"/>
        </p:xfrm>
        <a:graphic>
          <a:graphicData uri="http://schemas.openxmlformats.org/drawingml/2006/table">
            <a:tbl>
              <a:tblPr/>
              <a:tblGrid>
                <a:gridCol w="418898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95561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0088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Pseudo Column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내 용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74585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시퀀스명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.NEXTVAL</a:t>
                      </a:r>
                      <a:endParaRPr kumimoji="1" lang="en-US" altLang="ko-KR" sz="2400" b="1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시퀀스객체의 다음 값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(Next Value) 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리턴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74585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시퀀스명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.CURRVAL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시퀀스객체의 현재 값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(Current Value) 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리턴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1438799" name="Rectangle 79"/>
          <p:cNvSpPr>
            <a:spLocks noChangeArrowheads="1"/>
          </p:cNvSpPr>
          <p:nvPr/>
        </p:nvSpPr>
        <p:spPr bwMode="blackWhite">
          <a:xfrm>
            <a:off x="1128713" y="8915400"/>
            <a:ext cx="12144375" cy="1247775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CURRVAL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은 해당 세션에서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NEXTVAL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이 최소한 한번 이상 호출 되었을 때만 사용 가능하다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.</a:t>
            </a:r>
            <a:endParaRPr lang="en-US" altLang="ko-KR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1438803" name="Rectangle 83"/>
          <p:cNvSpPr>
            <a:spLocks noChangeArrowheads="1"/>
          </p:cNvSpPr>
          <p:nvPr/>
        </p:nvSpPr>
        <p:spPr bwMode="blackWhite">
          <a:xfrm>
            <a:off x="1119188" y="1317625"/>
            <a:ext cx="12153900" cy="5122863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2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Sequence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구문 </a:t>
            </a:r>
          </a:p>
          <a:p>
            <a:pPr defTabSz="282575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CREATE SEQUENCE </a:t>
            </a:r>
            <a:r>
              <a:rPr lang="en-US" altLang="ko-KR" sz="2000" i="1" err="1">
                <a:latin typeface="HY중고딕" pitchFamily="18" charset="-127"/>
                <a:ea typeface="굴림체" pitchFamily="49" charset="-127"/>
              </a:rPr>
              <a:t>sequence_name</a:t>
            </a:r>
            <a:endParaRPr lang="en-US" altLang="ko-KR" sz="2000" i="1"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en-US" altLang="ko-KR">
                <a:latin typeface="HY중고딕" pitchFamily="18" charset="-127"/>
                <a:ea typeface="굴림체" pitchFamily="49" charset="-127"/>
              </a:rPr>
              <a:t>	   [ START WITH  </a:t>
            </a:r>
            <a:r>
              <a:rPr lang="en-US" altLang="ko-KR" i="1">
                <a:latin typeface="HY중고딕" pitchFamily="18" charset="-127"/>
                <a:ea typeface="굴림체" pitchFamily="49" charset="-127"/>
              </a:rPr>
              <a:t>n </a:t>
            </a:r>
            <a:r>
              <a:rPr lang="en-US" altLang="ko-KR">
                <a:latin typeface="HY중고딕" pitchFamily="18" charset="-127"/>
                <a:ea typeface="굴림체" pitchFamily="49" charset="-127"/>
              </a:rPr>
              <a:t>]</a:t>
            </a:r>
          </a:p>
          <a:p>
            <a:pPr lvl="1" defTabSz="282575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en-US" altLang="ko-KR">
                <a:latin typeface="HY중고딕" pitchFamily="18" charset="-127"/>
                <a:ea typeface="굴림체" pitchFamily="49" charset="-127"/>
              </a:rPr>
              <a:t>[ INCREMENT BY  </a:t>
            </a:r>
            <a:r>
              <a:rPr lang="en-US" altLang="ko-KR" i="1">
                <a:latin typeface="HY중고딕" pitchFamily="18" charset="-127"/>
                <a:ea typeface="굴림체" pitchFamily="49" charset="-127"/>
              </a:rPr>
              <a:t>n </a:t>
            </a:r>
            <a:r>
              <a:rPr lang="en-US" altLang="ko-KR">
                <a:latin typeface="HY중고딕" pitchFamily="18" charset="-127"/>
                <a:ea typeface="굴림체" pitchFamily="49" charset="-127"/>
              </a:rPr>
              <a:t>]</a:t>
            </a:r>
          </a:p>
          <a:p>
            <a:pPr lvl="1" defTabSz="282575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en-US" altLang="ko-KR">
                <a:latin typeface="HY중고딕" pitchFamily="18" charset="-127"/>
                <a:ea typeface="굴림체" pitchFamily="49" charset="-127"/>
              </a:rPr>
              <a:t>[ MAXVALUE </a:t>
            </a:r>
            <a:r>
              <a:rPr lang="en-US" altLang="ko-KR" i="1">
                <a:latin typeface="HY중고딕" pitchFamily="18" charset="-127"/>
                <a:ea typeface="굴림체" pitchFamily="49" charset="-127"/>
              </a:rPr>
              <a:t>n</a:t>
            </a:r>
            <a:r>
              <a:rPr lang="en-US" altLang="ko-KR">
                <a:latin typeface="HY중고딕" pitchFamily="18" charset="-127"/>
                <a:ea typeface="굴림체" pitchFamily="49" charset="-127"/>
              </a:rPr>
              <a:t> | NOMAXVALUE</a:t>
            </a:r>
            <a:r>
              <a:rPr lang="en-US" altLang="ko-KR" i="1"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>
                <a:latin typeface="HY중고딕" pitchFamily="18" charset="-127"/>
                <a:ea typeface="굴림체" pitchFamily="49" charset="-127"/>
              </a:rPr>
              <a:t>]</a:t>
            </a:r>
          </a:p>
          <a:p>
            <a:pPr lvl="1" defTabSz="282575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en-US" altLang="ko-KR">
                <a:latin typeface="HY중고딕" pitchFamily="18" charset="-127"/>
                <a:ea typeface="굴림체" pitchFamily="49" charset="-127"/>
              </a:rPr>
              <a:t>[ MINVALUE  </a:t>
            </a:r>
            <a:r>
              <a:rPr lang="en-US" altLang="ko-KR" i="1">
                <a:latin typeface="HY중고딕" pitchFamily="18" charset="-127"/>
                <a:ea typeface="굴림체" pitchFamily="49" charset="-127"/>
              </a:rPr>
              <a:t>n </a:t>
            </a:r>
            <a:r>
              <a:rPr lang="en-US" altLang="ko-KR">
                <a:latin typeface="HY중고딕" pitchFamily="18" charset="-127"/>
                <a:ea typeface="굴림체" pitchFamily="49" charset="-127"/>
              </a:rPr>
              <a:t>| NOMINVALUE ]</a:t>
            </a:r>
          </a:p>
          <a:p>
            <a:pPr lvl="1" defTabSz="282575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en-US" altLang="ko-KR">
                <a:latin typeface="HY중고딕" pitchFamily="18" charset="-127"/>
                <a:ea typeface="굴림체" pitchFamily="49" charset="-127"/>
              </a:rPr>
              <a:t>[ CYCLE | NOCYCLE ]</a:t>
            </a:r>
          </a:p>
          <a:p>
            <a:pPr lvl="1" defTabSz="282575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en-US" altLang="ko-KR">
                <a:latin typeface="HY중고딕" pitchFamily="18" charset="-127"/>
                <a:ea typeface="굴림체" pitchFamily="49" charset="-127"/>
              </a:rPr>
              <a:t>[ CACHE </a:t>
            </a:r>
            <a:r>
              <a:rPr lang="en-US" altLang="ko-KR" i="1">
                <a:latin typeface="HY중고딕" pitchFamily="18" charset="-127"/>
                <a:ea typeface="굴림체" pitchFamily="49" charset="-127"/>
              </a:rPr>
              <a:t>n</a:t>
            </a:r>
            <a:r>
              <a:rPr lang="en-US" altLang="ko-KR">
                <a:latin typeface="HY중고딕" pitchFamily="18" charset="-127"/>
                <a:ea typeface="굴림체" pitchFamily="49" charset="-127"/>
              </a:rPr>
              <a:t> | NOCACHE</a:t>
            </a:r>
            <a:r>
              <a:rPr lang="en-US" altLang="ko-KR" i="1"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>
                <a:latin typeface="HY중고딕" pitchFamily="18" charset="-127"/>
                <a:ea typeface="굴림체" pitchFamily="49" charset="-127"/>
              </a:rPr>
              <a:t>]</a:t>
            </a:r>
          </a:p>
          <a:p>
            <a:pPr lvl="1" defTabSz="282575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en-US" altLang="ko-KR">
                <a:latin typeface="HY중고딕" pitchFamily="18" charset="-127"/>
                <a:ea typeface="굴림체" pitchFamily="49" charset="-127"/>
              </a:rPr>
              <a:t>[ ORDER | NOORDER ]</a:t>
            </a:r>
          </a:p>
        </p:txBody>
      </p:sp>
      <p:sp>
        <p:nvSpPr>
          <p:cNvPr id="341010" name="Rectangle 84"/>
          <p:cNvSpPr>
            <a:spLocks noChangeArrowheads="1"/>
          </p:cNvSpPr>
          <p:nvPr/>
        </p:nvSpPr>
        <p:spPr bwMode="blackWhite">
          <a:xfrm>
            <a:off x="1128713" y="638175"/>
            <a:ext cx="6427787" cy="566738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SEQUENCE </a:t>
            </a: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객체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9748" name="Rectangle 4"/>
          <p:cNvSpPr>
            <a:spLocks noChangeArrowheads="1"/>
          </p:cNvSpPr>
          <p:nvPr/>
        </p:nvSpPr>
        <p:spPr bwMode="blackWhite">
          <a:xfrm>
            <a:off x="1128713" y="8497019"/>
            <a:ext cx="12091987" cy="1703387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15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INCREMENT BY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가 음수로 지정되면 내림차순의 시퀀스가 되면서 </a:t>
            </a:r>
          </a:p>
          <a:p>
            <a:pPr defTabSz="282575">
              <a:lnSpc>
                <a:spcPct val="115000"/>
              </a:lnSpc>
              <a:buFont typeface="Wingdings" pitchFamily="2" charset="2"/>
              <a:buNone/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NOMAXVALUE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는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-1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로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 NOMINVALUE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는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-10^27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이 된다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. </a:t>
            </a:r>
          </a:p>
          <a:p>
            <a:pPr defTabSz="282575">
              <a:lnSpc>
                <a:spcPct val="115000"/>
              </a:lnSpc>
              <a:buFont typeface="Wingdings" pitchFamily="2" charset="2"/>
              <a:buNone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START WITH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도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MIN_VALUE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가 아닌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MAX_VALUE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로 설정된다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.  </a:t>
            </a:r>
            <a:endParaRPr lang="en-US" altLang="ko-KR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</p:txBody>
      </p:sp>
      <p:graphicFrame>
        <p:nvGraphicFramePr>
          <p:cNvPr id="1439803" name="Group 59"/>
          <p:cNvGraphicFramePr>
            <a:graphicFrameLocks noGrp="1"/>
          </p:cNvGraphicFramePr>
          <p:nvPr/>
        </p:nvGraphicFramePr>
        <p:xfrm>
          <a:off x="1128713" y="1317625"/>
          <a:ext cx="12144595" cy="7052445"/>
        </p:xfrm>
        <a:graphic>
          <a:graphicData uri="http://schemas.openxmlformats.org/drawingml/2006/table">
            <a:tbl>
              <a:tblPr/>
              <a:tblGrid>
                <a:gridCol w="408281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806177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48008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항  목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내  용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00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1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sequence_name</a:t>
                      </a:r>
                      <a:endParaRPr kumimoji="1" lang="en-US" altLang="ko-KR" sz="2400" b="1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sequence </a:t>
                      </a:r>
                      <a:r>
                        <a:rPr kumimoji="1" lang="ko-KR" altLang="en-US" sz="2400" b="1" i="0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객체명</a:t>
                      </a:r>
                      <a:endParaRPr kumimoji="1" lang="ko-KR" alt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800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START WITH  </a:t>
                      </a:r>
                      <a:r>
                        <a:rPr kumimoji="1" lang="en-US" altLang="ko-KR" sz="24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n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시작값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설정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,  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기본은 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MIN_VALUE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73211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INCREMENT BY  </a:t>
                      </a:r>
                      <a:r>
                        <a:rPr kumimoji="1" lang="en-US" altLang="ko-KR" sz="24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n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자동 </a:t>
                      </a:r>
                      <a:r>
                        <a:rPr kumimoji="1" lang="ko-KR" altLang="en-US" sz="2400" b="1" i="0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증감값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기본은 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1, 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음수 사용가능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10891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MAXVALUE </a:t>
                      </a:r>
                      <a:r>
                        <a:rPr kumimoji="1" lang="en-US" altLang="ko-KR" sz="24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n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     | NOMAXVALUE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시퀀스의 최대값 설정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,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default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는 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NOMAXVALUE 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이며 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10^27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까지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110891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MINVALUE  </a:t>
                      </a:r>
                      <a:r>
                        <a:rPr kumimoji="1" lang="en-US" altLang="ko-KR" sz="24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n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     | NOMINVALUE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시퀀스의 최소값 설정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default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는 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NOMINVALUE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이며 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1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이다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110891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CYCLE      | NOCYCLE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최대값 또는 최소값 이후 다시 시작할지 여부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default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는 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NOCYCLE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73211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CACHE n  | NOCACHE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메모리에 미리 할당할 값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, default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는 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CACHE 20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73211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ORDER     | NOORDER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요청순서대로 생성을 보증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, default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는 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NOORDER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</a:tbl>
          </a:graphicData>
        </a:graphic>
      </p:graphicFrame>
      <p:sp>
        <p:nvSpPr>
          <p:cNvPr id="342051" name="Rectangle 60"/>
          <p:cNvSpPr>
            <a:spLocks noChangeArrowheads="1"/>
          </p:cNvSpPr>
          <p:nvPr/>
        </p:nvSpPr>
        <p:spPr bwMode="blackWhite">
          <a:xfrm>
            <a:off x="1128713" y="638175"/>
            <a:ext cx="6427787" cy="566738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SEQUENCE </a:t>
            </a: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객체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5"/>
          <p:cNvSpPr>
            <a:spLocks noChangeArrowheads="1"/>
          </p:cNvSpPr>
          <p:nvPr/>
        </p:nvSpPr>
        <p:spPr bwMode="auto">
          <a:xfrm>
            <a:off x="504825" y="647700"/>
            <a:ext cx="13374688" cy="9721850"/>
          </a:xfrm>
          <a:prstGeom prst="rect">
            <a:avLst/>
          </a:prstGeom>
          <a:noFill/>
          <a:ln w="38100" cmpd="dbl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marL="720725" lvl="1" indent="-263525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2800">
                <a:latin typeface="HY중고딕" pitchFamily="18" charset="-127"/>
                <a:ea typeface="HY중고딕" pitchFamily="18" charset="-127"/>
              </a:rPr>
              <a:t>기본키</a:t>
            </a:r>
            <a:r>
              <a:rPr lang="en-US" altLang="ko-KR" sz="2800">
                <a:latin typeface="HY중고딕" pitchFamily="18" charset="-127"/>
                <a:ea typeface="HY중고딕" pitchFamily="18" charset="-127"/>
              </a:rPr>
              <a:t>(primary key)</a:t>
            </a:r>
          </a:p>
          <a:p>
            <a:pPr marL="1160463" lvl="2" indent="-173038">
              <a:lnSpc>
                <a:spcPct val="150000"/>
              </a:lnSpc>
              <a:buFont typeface="Wingdings" pitchFamily="2" charset="2"/>
              <a:buNone/>
            </a:pPr>
            <a:r>
              <a:rPr lang="en-US" altLang="ko-KR" sz="2800">
                <a:latin typeface="HY중고딕" pitchFamily="18" charset="-127"/>
                <a:ea typeface="HY중고딕" pitchFamily="18" charset="-127"/>
              </a:rPr>
              <a:t>	⇒ </a:t>
            </a:r>
            <a:r>
              <a:rPr lang="ko-KR" altLang="en-US" sz="2800">
                <a:latin typeface="HY중고딕" pitchFamily="18" charset="-127"/>
                <a:ea typeface="HY중고딕" pitchFamily="18" charset="-127"/>
              </a:rPr>
              <a:t>후보키 중 튜플을 식별하는데 기준으로 사용할 키 </a:t>
            </a:r>
            <a:r>
              <a:rPr lang="en-US" altLang="ko-KR" sz="2800">
                <a:latin typeface="HY중고딕" pitchFamily="18" charset="-127"/>
                <a:ea typeface="HY중고딕" pitchFamily="18" charset="-127"/>
              </a:rPr>
              <a:t>: NOT NULL, NO DUPLICATE</a:t>
            </a:r>
          </a:p>
          <a:p>
            <a:pPr marL="1160463" lvl="2" indent="-173038">
              <a:lnSpc>
                <a:spcPct val="150000"/>
              </a:lnSpc>
              <a:buFont typeface="Wingdings" pitchFamily="2" charset="2"/>
              <a:buNone/>
            </a:pPr>
            <a:r>
              <a:rPr lang="en-US" altLang="ko-KR" sz="2800">
                <a:latin typeface="HY중고딕" pitchFamily="18" charset="-127"/>
                <a:ea typeface="HY중고딕" pitchFamily="18" charset="-127"/>
              </a:rPr>
              <a:t>	⇒ </a:t>
            </a:r>
            <a:r>
              <a:rPr lang="ko-KR" altLang="en-US" sz="2800">
                <a:latin typeface="HY중고딕" pitchFamily="18" charset="-127"/>
                <a:ea typeface="HY중고딕" pitchFamily="18" charset="-127"/>
              </a:rPr>
              <a:t>일반적으로 정보를 검색하는 기준이 됨</a:t>
            </a:r>
          </a:p>
          <a:p>
            <a:pPr marL="1160463" lvl="2" indent="-173038">
              <a:lnSpc>
                <a:spcPct val="150000"/>
              </a:lnSpc>
              <a:buFont typeface="Wingdings" pitchFamily="2" charset="2"/>
              <a:buNone/>
            </a:pPr>
            <a:r>
              <a:rPr lang="ko-KR" altLang="en-US" sz="2800">
                <a:latin typeface="HY중고딕" pitchFamily="18" charset="-127"/>
                <a:ea typeface="HY중고딕" pitchFamily="18" charset="-127"/>
              </a:rPr>
              <a:t>	⇒ 중복된 튜플이 입력되는 것을 방지할 수 있음</a:t>
            </a:r>
          </a:p>
          <a:p>
            <a:pPr marL="1160463" lvl="2" indent="-173038">
              <a:lnSpc>
                <a:spcPct val="150000"/>
              </a:lnSpc>
              <a:buFont typeface="Wingdings" pitchFamily="2" charset="2"/>
              <a:buNone/>
            </a:pPr>
            <a:r>
              <a:rPr lang="ko-KR" altLang="en-US" sz="2800">
                <a:latin typeface="HY중고딕" pitchFamily="18" charset="-127"/>
                <a:ea typeface="HY중고딕" pitchFamily="18" charset="-127"/>
              </a:rPr>
              <a:t>	⇒ 모든 테이블에는 적어도 하나의 기본키가 존재함</a:t>
            </a:r>
          </a:p>
          <a:p>
            <a:pPr marL="1160463" lvl="2" indent="-173038">
              <a:lnSpc>
                <a:spcPct val="150000"/>
              </a:lnSpc>
              <a:buFont typeface="Wingdings" pitchFamily="2" charset="2"/>
              <a:buNone/>
            </a:pPr>
            <a:endParaRPr lang="ko-KR" altLang="en-US" sz="2800">
              <a:latin typeface="HY중고딕" pitchFamily="18" charset="-127"/>
              <a:ea typeface="HY중고딕" pitchFamily="18" charset="-127"/>
            </a:endParaRPr>
          </a:p>
          <a:p>
            <a:pPr marL="720725" lvl="1" indent="-263525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2800">
                <a:latin typeface="HY중고딕" pitchFamily="18" charset="-127"/>
                <a:ea typeface="HY중고딕" pitchFamily="18" charset="-127"/>
              </a:rPr>
              <a:t>대체키</a:t>
            </a:r>
            <a:r>
              <a:rPr lang="en-US" altLang="ko-KR" sz="2800">
                <a:latin typeface="HY중고딕" pitchFamily="18" charset="-127"/>
                <a:ea typeface="HY중고딕" pitchFamily="18" charset="-127"/>
              </a:rPr>
              <a:t>(alternate key)</a:t>
            </a:r>
          </a:p>
          <a:p>
            <a:pPr marL="1160463" lvl="2" indent="-173038">
              <a:lnSpc>
                <a:spcPct val="150000"/>
              </a:lnSpc>
              <a:buFont typeface="Wingdings" pitchFamily="2" charset="2"/>
              <a:buNone/>
            </a:pPr>
            <a:r>
              <a:rPr lang="en-US" altLang="ko-KR" sz="2800">
                <a:latin typeface="HY중고딕" pitchFamily="18" charset="-127"/>
                <a:ea typeface="HY중고딕" pitchFamily="18" charset="-127"/>
              </a:rPr>
              <a:t>	⇒ </a:t>
            </a:r>
            <a:r>
              <a:rPr lang="ko-KR" altLang="en-US" sz="2800">
                <a:latin typeface="HY중고딕" pitchFamily="18" charset="-127"/>
                <a:ea typeface="HY중고딕" pitchFamily="18" charset="-127"/>
              </a:rPr>
              <a:t>후보키 중 기본키로 선택되지 않은 나머지 키</a:t>
            </a:r>
          </a:p>
          <a:p>
            <a:pPr marL="1160463" lvl="2" indent="-173038">
              <a:lnSpc>
                <a:spcPct val="150000"/>
              </a:lnSpc>
              <a:buFont typeface="Wingdings" pitchFamily="2" charset="2"/>
              <a:buNone/>
            </a:pPr>
            <a:endParaRPr lang="ko-KR" altLang="en-US" sz="2800">
              <a:latin typeface="HY중고딕" pitchFamily="18" charset="-127"/>
              <a:ea typeface="HY중고딕" pitchFamily="18" charset="-127"/>
            </a:endParaRPr>
          </a:p>
          <a:p>
            <a:pPr marL="720725" lvl="1" indent="-263525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2800">
                <a:latin typeface="HY중고딕" pitchFamily="18" charset="-127"/>
                <a:ea typeface="HY중고딕" pitchFamily="18" charset="-127"/>
              </a:rPr>
              <a:t>후보키 중 어느 키를 기본키로 정할까</a:t>
            </a:r>
            <a:r>
              <a:rPr lang="en-US" altLang="ko-KR" sz="2800">
                <a:latin typeface="HY중고딕" pitchFamily="18" charset="-127"/>
                <a:ea typeface="HY중고딕" pitchFamily="18" charset="-127"/>
              </a:rPr>
              <a:t>??</a:t>
            </a:r>
          </a:p>
          <a:p>
            <a:pPr marL="1160463" lvl="2" indent="-173038">
              <a:lnSpc>
                <a:spcPct val="150000"/>
              </a:lnSpc>
              <a:buFont typeface="Wingdings" pitchFamily="2" charset="2"/>
              <a:buNone/>
            </a:pPr>
            <a:r>
              <a:rPr lang="en-US" altLang="ko-KR" sz="2800">
                <a:latin typeface="HY중고딕" pitchFamily="18" charset="-127"/>
                <a:ea typeface="HY중고딕" pitchFamily="18" charset="-127"/>
              </a:rPr>
              <a:t>	⇒ </a:t>
            </a:r>
            <a:r>
              <a:rPr lang="ko-KR" altLang="en-US" sz="2800">
                <a:latin typeface="HY중고딕" pitchFamily="18" charset="-127"/>
                <a:ea typeface="HY중고딕" pitchFamily="18" charset="-127"/>
              </a:rPr>
              <a:t>명확히 정해진 규칙은 없음</a:t>
            </a:r>
            <a:r>
              <a:rPr lang="en-US" altLang="ko-KR" sz="2800">
                <a:latin typeface="HY중고딕" pitchFamily="18" charset="-127"/>
                <a:ea typeface="HY중고딕" pitchFamily="18" charset="-127"/>
              </a:rPr>
              <a:t>(</a:t>
            </a:r>
            <a:r>
              <a:rPr lang="ko-KR" altLang="en-US" sz="2800">
                <a:latin typeface="HY중고딕" pitchFamily="18" charset="-127"/>
                <a:ea typeface="HY중고딕" pitchFamily="18" charset="-127"/>
              </a:rPr>
              <a:t>많은 모델링 경험이 필요</a:t>
            </a:r>
            <a:r>
              <a:rPr lang="en-US" altLang="ko-KR" sz="2800">
                <a:latin typeface="HY중고딕" pitchFamily="18" charset="-127"/>
                <a:ea typeface="HY중고딕" pitchFamily="18" charset="-127"/>
              </a:rPr>
              <a:t>)</a:t>
            </a:r>
          </a:p>
          <a:p>
            <a:pPr marL="1160463" lvl="2" indent="-173038">
              <a:lnSpc>
                <a:spcPct val="150000"/>
              </a:lnSpc>
              <a:buFont typeface="Wingdings" pitchFamily="2" charset="2"/>
              <a:buNone/>
            </a:pPr>
            <a:r>
              <a:rPr lang="en-US" altLang="ko-KR" sz="2800">
                <a:latin typeface="HY중고딕" pitchFamily="18" charset="-127"/>
                <a:ea typeface="HY중고딕" pitchFamily="18" charset="-127"/>
              </a:rPr>
              <a:t>	⇒ </a:t>
            </a:r>
            <a:r>
              <a:rPr lang="ko-KR" altLang="en-US" sz="2800">
                <a:latin typeface="HY중고딕" pitchFamily="18" charset="-127"/>
                <a:ea typeface="HY중고딕" pitchFamily="18" charset="-127"/>
              </a:rPr>
              <a:t>해당 테이블을 대표할 수 있을 것</a:t>
            </a:r>
          </a:p>
          <a:p>
            <a:pPr marL="1160463" lvl="2" indent="-173038">
              <a:lnSpc>
                <a:spcPct val="150000"/>
              </a:lnSpc>
              <a:buFont typeface="Wingdings" pitchFamily="2" charset="2"/>
              <a:buNone/>
            </a:pPr>
            <a:r>
              <a:rPr lang="ko-KR" altLang="en-US" sz="2800">
                <a:latin typeface="HY중고딕" pitchFamily="18" charset="-127"/>
                <a:ea typeface="HY중고딕" pitchFamily="18" charset="-127"/>
              </a:rPr>
              <a:t>	⇒ 데이터 길이가 짧을 것</a:t>
            </a:r>
          </a:p>
          <a:p>
            <a:pPr marL="1160463" lvl="2" indent="-173038">
              <a:lnSpc>
                <a:spcPct val="150000"/>
              </a:lnSpc>
              <a:buFont typeface="Wingdings" pitchFamily="2" charset="2"/>
              <a:buNone/>
            </a:pPr>
            <a:r>
              <a:rPr lang="ko-KR" altLang="en-US" sz="2800">
                <a:latin typeface="HY중고딕" pitchFamily="18" charset="-127"/>
                <a:ea typeface="HY중고딕" pitchFamily="18" charset="-127"/>
              </a:rPr>
              <a:t>	⇒ 빈번히 사용되는 컬럼을 사용할 것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0771" name="Rectangle 3"/>
          <p:cNvSpPr>
            <a:spLocks noChangeArrowheads="1"/>
          </p:cNvSpPr>
          <p:nvPr/>
        </p:nvSpPr>
        <p:spPr bwMode="blackWhite">
          <a:xfrm>
            <a:off x="1128713" y="1317625"/>
            <a:ext cx="12091987" cy="2722563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 err="1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lprod_seq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시퀀스 생성</a:t>
            </a:r>
          </a:p>
          <a:p>
            <a:pPr defTabSz="282575">
              <a:buFont typeface="Wingdings" pitchFamily="2" charset="2"/>
              <a:buChar char="l"/>
              <a:defRPr/>
            </a:pPr>
            <a:endParaRPr lang="ko-KR" altLang="en-US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CREATE SEQUENCE LPROD_SEQ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INCREMENT BY    1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START WITH      15;</a:t>
            </a:r>
            <a:endParaRPr lang="en-US" altLang="ko-KR" sz="2400" b="0"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1440805" name="Rectangle 37">
            <a:hlinkClick r:id="rId2"/>
          </p:cNvPr>
          <p:cNvSpPr>
            <a:spLocks noChangeArrowheads="1"/>
          </p:cNvSpPr>
          <p:nvPr/>
        </p:nvSpPr>
        <p:spPr bwMode="blackWhite">
          <a:xfrm>
            <a:off x="1119188" y="4265613"/>
            <a:ext cx="12091987" cy="4649787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3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상품 분류테이블에 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'P203' , '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아동복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'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을 등록하시오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?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INSERT INTO LPROD (LPROD_ID, LPROD_GU, LPROD_NM) 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VALUES (LPROD_SEQ.NEXTVAL, 'P203', '</a:t>
            </a:r>
            <a:r>
              <a:rPr lang="ko-KR" altLang="en-US" sz="2400" b="0" smtClean="0">
                <a:latin typeface="굴림체" pitchFamily="49" charset="-127"/>
                <a:ea typeface="굴림체" pitchFamily="49" charset="-127"/>
              </a:rPr>
              <a:t>아동복</a:t>
            </a:r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'</a:t>
            </a:r>
            <a:r>
              <a:rPr lang="ko-KR" altLang="en-US" sz="2400" b="0" smtClean="0"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);</a:t>
            </a:r>
          </a:p>
          <a:p>
            <a:endParaRPr lang="en-US" altLang="ko-KR" sz="2400" b="0" smtClean="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--</a:t>
            </a:r>
            <a:r>
              <a:rPr lang="ko-KR" altLang="en-US" sz="2400" b="0" smtClean="0">
                <a:latin typeface="굴림체" pitchFamily="49" charset="-127"/>
                <a:ea typeface="굴림체" pitchFamily="49" charset="-127"/>
              </a:rPr>
              <a:t>다음 번호로 증가</a:t>
            </a:r>
            <a:endParaRPr lang="en-US" altLang="ko-KR" sz="2400" b="0">
              <a:latin typeface="굴림체" pitchFamily="49" charset="-127"/>
              <a:ea typeface="굴림체" pitchFamily="49" charset="-127"/>
            </a:endParaRPr>
          </a:p>
          <a:p>
            <a:pPr defTabSz="282575">
              <a:lnSpc>
                <a:spcPct val="130000"/>
              </a:lnSpc>
              <a:defRPr/>
            </a:pPr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SELECT LPROD_SEQ.NEXTVAL FROM DUAL;</a:t>
            </a:r>
          </a:p>
          <a:p>
            <a:pPr defTabSz="282575">
              <a:lnSpc>
                <a:spcPct val="130000"/>
              </a:lnSpc>
              <a:defRPr/>
            </a:pPr>
            <a:endParaRPr lang="en-US" altLang="ko-KR" sz="2400" b="0" smtClean="0">
              <a:latin typeface="굴림체" pitchFamily="49" charset="-127"/>
              <a:ea typeface="굴림체" pitchFamily="49" charset="-127"/>
            </a:endParaRPr>
          </a:p>
          <a:p>
            <a:pPr defTabSz="282575">
              <a:lnSpc>
                <a:spcPct val="130000"/>
              </a:lnSpc>
              <a:defRPr/>
            </a:pPr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--</a:t>
            </a:r>
            <a:r>
              <a:rPr lang="ko-KR" altLang="en-US" sz="2400" b="0" smtClean="0">
                <a:latin typeface="굴림체" pitchFamily="49" charset="-127"/>
                <a:ea typeface="굴림체" pitchFamily="49" charset="-127"/>
              </a:rPr>
              <a:t>현재 번호</a:t>
            </a:r>
            <a:endParaRPr lang="en-US" altLang="ko-KR" sz="2400" b="0">
              <a:latin typeface="굴림체" pitchFamily="49" charset="-127"/>
              <a:ea typeface="굴림체" pitchFamily="49" charset="-127"/>
            </a:endParaRPr>
          </a:p>
          <a:p>
            <a:pPr defTabSz="282575">
              <a:lnSpc>
                <a:spcPct val="130000"/>
              </a:lnSpc>
              <a:defRPr/>
            </a:pPr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SELECT LPROD_SEQ.CURRVAL FROM DUAL;</a:t>
            </a:r>
            <a:endParaRPr lang="en-US" altLang="ko-KR" sz="2400" b="0"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343044" name="Rectangle 38"/>
          <p:cNvSpPr>
            <a:spLocks noChangeArrowheads="1"/>
          </p:cNvSpPr>
          <p:nvPr/>
        </p:nvSpPr>
        <p:spPr bwMode="blackWhite">
          <a:xfrm>
            <a:off x="1128713" y="638175"/>
            <a:ext cx="6427787" cy="566738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SEQUENCE </a:t>
            </a: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객체</a:t>
            </a:r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217124" y="4464571"/>
            <a:ext cx="3804602" cy="216024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1796" name="Rectangle 4">
            <a:hlinkClick r:id="rId2"/>
          </p:cNvPr>
          <p:cNvSpPr>
            <a:spLocks noChangeArrowheads="1"/>
          </p:cNvSpPr>
          <p:nvPr/>
        </p:nvSpPr>
        <p:spPr bwMode="blackWhite">
          <a:xfrm>
            <a:off x="1119188" y="4492625"/>
            <a:ext cx="12091987" cy="5103813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2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Sequence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가 제한되는 경우</a:t>
            </a:r>
          </a:p>
          <a:p>
            <a:pPr defTabSz="282575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ko-KR" altLang="en-US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 </a:t>
            </a:r>
            <a:r>
              <a:rPr lang="en-US" altLang="ko-KR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- SELECT, DELETE, UPDATE </a:t>
            </a:r>
            <a:r>
              <a:rPr lang="ko-KR" altLang="en-US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에서의 서브쿼리</a:t>
            </a:r>
          </a:p>
          <a:p>
            <a:pPr defTabSz="282575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ko-KR" altLang="en-US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 </a:t>
            </a:r>
            <a:r>
              <a:rPr lang="en-US" altLang="ko-KR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- VIEW</a:t>
            </a:r>
            <a:r>
              <a:rPr lang="ko-KR" altLang="en-US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의  </a:t>
            </a:r>
            <a:r>
              <a:rPr lang="en-US" altLang="ko-KR" smtClean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QUERY</a:t>
            </a:r>
            <a:r>
              <a:rPr lang="ko-KR" altLang="en-US" smtClean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구문</a:t>
            </a:r>
            <a:endParaRPr lang="ko-KR" altLang="en-US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ko-KR" altLang="en-US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 </a:t>
            </a:r>
            <a:r>
              <a:rPr lang="en-US" altLang="ko-KR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- DISTINCT </a:t>
            </a:r>
            <a:r>
              <a:rPr lang="ko-KR" altLang="en-US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가 있는 </a:t>
            </a:r>
            <a:r>
              <a:rPr lang="en-US" altLang="ko-KR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SELECT </a:t>
            </a:r>
            <a:r>
              <a:rPr lang="ko-KR" altLang="en-US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문</a:t>
            </a:r>
          </a:p>
          <a:p>
            <a:pPr defTabSz="282575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ko-KR" altLang="en-US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 </a:t>
            </a:r>
            <a:r>
              <a:rPr lang="en-US" altLang="ko-KR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- GROUP BY, ORDER BY </a:t>
            </a:r>
            <a:r>
              <a:rPr lang="ko-KR" altLang="en-US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가 있는 </a:t>
            </a:r>
            <a:r>
              <a:rPr lang="en-US" altLang="ko-KR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SELECT </a:t>
            </a:r>
            <a:r>
              <a:rPr lang="ko-KR" altLang="en-US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문</a:t>
            </a:r>
          </a:p>
          <a:p>
            <a:pPr defTabSz="282575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ko-KR" altLang="en-US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 </a:t>
            </a:r>
            <a:r>
              <a:rPr lang="en-US" altLang="ko-KR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- SET </a:t>
            </a:r>
            <a:r>
              <a:rPr lang="ko-KR" altLang="en-US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연산자</a:t>
            </a:r>
            <a:r>
              <a:rPr lang="en-US" altLang="ko-KR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(UNION, INTERSECT, MINUS)</a:t>
            </a:r>
            <a:r>
              <a:rPr lang="ko-KR" altLang="en-US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가 있는 </a:t>
            </a:r>
            <a:r>
              <a:rPr lang="en-US" altLang="ko-KR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SELECT </a:t>
            </a:r>
            <a:r>
              <a:rPr lang="ko-KR" altLang="en-US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문 </a:t>
            </a:r>
          </a:p>
          <a:p>
            <a:pPr defTabSz="282575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ko-KR" altLang="en-US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 </a:t>
            </a:r>
            <a:r>
              <a:rPr lang="en-US" altLang="ko-KR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- SELECT </a:t>
            </a:r>
            <a:r>
              <a:rPr lang="ko-KR" altLang="en-US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문의 </a:t>
            </a:r>
            <a:r>
              <a:rPr lang="en-US" altLang="ko-KR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WHERE </a:t>
            </a:r>
            <a:r>
              <a:rPr lang="ko-KR" altLang="en-US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절 </a:t>
            </a:r>
          </a:p>
          <a:p>
            <a:pPr defTabSz="282575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ko-KR" altLang="en-US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 </a:t>
            </a:r>
            <a:r>
              <a:rPr lang="en-US" altLang="ko-KR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- CREATE / ALTER TABLE </a:t>
            </a:r>
            <a:r>
              <a:rPr lang="ko-KR" altLang="en-US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에서 컬럼의 </a:t>
            </a:r>
            <a:r>
              <a:rPr lang="en-US" altLang="ko-KR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DEFAULT </a:t>
            </a:r>
            <a:r>
              <a:rPr lang="ko-KR" altLang="en-US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값</a:t>
            </a:r>
          </a:p>
          <a:p>
            <a:pPr defTabSz="282575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ko-KR" altLang="en-US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 </a:t>
            </a:r>
            <a:r>
              <a:rPr lang="en-US" altLang="ko-KR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- CHECK </a:t>
            </a:r>
            <a:r>
              <a:rPr lang="ko-KR" altLang="en-US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제약조건</a:t>
            </a:r>
            <a:endParaRPr lang="ko-KR" altLang="en-US"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1441797" name="Rectangle 5">
            <a:hlinkClick r:id="rId2"/>
          </p:cNvPr>
          <p:cNvSpPr>
            <a:spLocks noChangeArrowheads="1"/>
          </p:cNvSpPr>
          <p:nvPr/>
        </p:nvSpPr>
        <p:spPr bwMode="blackWhite">
          <a:xfrm>
            <a:off x="1128713" y="1317625"/>
            <a:ext cx="12091987" cy="2947988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2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Sequence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가 사용되는 경우</a:t>
            </a:r>
          </a:p>
          <a:p>
            <a:pPr defTabSz="282575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ko-KR" altLang="en-US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</a:t>
            </a:r>
            <a:r>
              <a:rPr lang="en-US" altLang="ko-KR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- SELECT</a:t>
            </a:r>
            <a:r>
              <a:rPr lang="ko-KR" altLang="en-US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문의 </a:t>
            </a:r>
            <a:r>
              <a:rPr lang="en-US" altLang="ko-KR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SELECT </a:t>
            </a:r>
            <a:r>
              <a:rPr lang="ko-KR" altLang="en-US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절 </a:t>
            </a:r>
            <a:r>
              <a:rPr lang="en-US" altLang="ko-KR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(</a:t>
            </a:r>
            <a:r>
              <a:rPr lang="ko-KR" altLang="en-US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단</a:t>
            </a:r>
            <a:r>
              <a:rPr lang="en-US" altLang="ko-KR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en-US" altLang="ko-KR" smtClean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SUBQUERY, </a:t>
            </a:r>
            <a:r>
              <a:rPr lang="en-US" altLang="ko-KR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VIEW</a:t>
            </a:r>
            <a:r>
              <a:rPr lang="ko-KR" altLang="en-US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가 아닌</a:t>
            </a:r>
            <a:r>
              <a:rPr lang="en-US" altLang="ko-KR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)</a:t>
            </a:r>
          </a:p>
          <a:p>
            <a:pPr defTabSz="282575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en-US" altLang="ko-KR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- INSERT </a:t>
            </a:r>
            <a:r>
              <a:rPr lang="ko-KR" altLang="en-US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문의 </a:t>
            </a:r>
            <a:r>
              <a:rPr lang="en-US" altLang="ko-KR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SELECT </a:t>
            </a:r>
            <a:r>
              <a:rPr lang="ko-KR" altLang="en-US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절</a:t>
            </a:r>
          </a:p>
          <a:p>
            <a:pPr defTabSz="282575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ko-KR" altLang="en-US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</a:t>
            </a:r>
            <a:r>
              <a:rPr lang="en-US" altLang="ko-KR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- INSERT </a:t>
            </a:r>
            <a:r>
              <a:rPr lang="ko-KR" altLang="en-US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문의 </a:t>
            </a:r>
            <a:r>
              <a:rPr lang="en-US" altLang="ko-KR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VALUES </a:t>
            </a:r>
            <a:r>
              <a:rPr lang="ko-KR" altLang="en-US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절</a:t>
            </a:r>
          </a:p>
          <a:p>
            <a:pPr defTabSz="282575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ko-KR" altLang="en-US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</a:t>
            </a:r>
            <a:r>
              <a:rPr lang="en-US" altLang="ko-KR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- UPDATE</a:t>
            </a:r>
            <a:r>
              <a:rPr lang="ko-KR" altLang="en-US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문의 </a:t>
            </a:r>
            <a:r>
              <a:rPr lang="en-US" altLang="ko-KR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SET </a:t>
            </a:r>
            <a:r>
              <a:rPr lang="ko-KR" altLang="en-US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절</a:t>
            </a:r>
          </a:p>
        </p:txBody>
      </p:sp>
      <p:sp>
        <p:nvSpPr>
          <p:cNvPr id="344068" name="Rectangle 6"/>
          <p:cNvSpPr>
            <a:spLocks noChangeArrowheads="1"/>
          </p:cNvSpPr>
          <p:nvPr/>
        </p:nvSpPr>
        <p:spPr bwMode="blackWhite">
          <a:xfrm>
            <a:off x="1128713" y="638175"/>
            <a:ext cx="6427787" cy="566738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SEQUENCE </a:t>
            </a: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객체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2819" name="Rectangle 3"/>
          <p:cNvSpPr>
            <a:spLocks noChangeArrowheads="1"/>
          </p:cNvSpPr>
          <p:nvPr/>
        </p:nvSpPr>
        <p:spPr bwMode="blackWhite">
          <a:xfrm>
            <a:off x="1128713" y="1317625"/>
            <a:ext cx="12091987" cy="4535488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2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Sequence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변경</a:t>
            </a:r>
            <a:endParaRPr lang="ko-KR" altLang="en-US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- START WITH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는 변경할 수 없다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.</a:t>
            </a:r>
          </a:p>
          <a:p>
            <a:pPr defTabSz="282575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en-US" altLang="ko-KR" sz="1000">
                <a:latin typeface="HY중고딕" pitchFamily="18" charset="-127"/>
                <a:ea typeface="굴림체" pitchFamily="49" charset="-127"/>
              </a:rPr>
              <a:t> </a:t>
            </a: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ALTER SEQUENCE LPROD_SEQ</a:t>
            </a: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INCREMENT BY   2</a:t>
            </a: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MAXVALUE       999;</a:t>
            </a:r>
            <a:endParaRPr lang="ko-KR" altLang="en-US" sz="2200" b="0" smtClean="0">
              <a:latin typeface="굴림체" pitchFamily="49" charset="-127"/>
              <a:ea typeface="굴림체" pitchFamily="49" charset="-127"/>
            </a:endParaRPr>
          </a:p>
          <a:p>
            <a:endParaRPr lang="ko-KR" altLang="en-US" sz="2200" b="0" smtClean="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SELECT LPROD_SEQ.NEXTVAL FROM DUAL;</a:t>
            </a:r>
            <a:endParaRPr lang="ko-KR" altLang="en-US" sz="2200" b="0" smtClean="0">
              <a:latin typeface="굴림체" pitchFamily="49" charset="-127"/>
              <a:ea typeface="굴림체" pitchFamily="49" charset="-127"/>
            </a:endParaRPr>
          </a:p>
          <a:p>
            <a:endParaRPr lang="ko-KR" altLang="en-US" sz="2200" b="0" smtClean="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SELECT LPROD_SEQ.CURRVAL FROM DUAL;</a:t>
            </a:r>
            <a:endParaRPr lang="en-US" altLang="ko-KR" sz="2200" b="0">
              <a:latin typeface="굴림체" pitchFamily="49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latin typeface="HY중고딕" pitchFamily="18" charset="-127"/>
            </a:endParaRPr>
          </a:p>
          <a:p>
            <a:pPr defTabSz="282575">
              <a:lnSpc>
                <a:spcPct val="12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Sequence </a:t>
            </a:r>
            <a:r>
              <a:rPr lang="ko-KR" altLang="en-US" sz="2000" smtClean="0">
                <a:latin typeface="HY중고딕" pitchFamily="18" charset="-127"/>
                <a:ea typeface="굴림체" pitchFamily="49" charset="-127"/>
              </a:rPr>
              <a:t>제거</a:t>
            </a:r>
            <a:r>
              <a:rPr lang="en-US" altLang="ko-KR" sz="2000" smtClean="0">
                <a:latin typeface="HY중고딕" pitchFamily="18" charset="-127"/>
                <a:ea typeface="굴림체" pitchFamily="49" charset="-127"/>
              </a:rPr>
              <a:t>(* ROLLBACK</a:t>
            </a:r>
            <a:r>
              <a:rPr lang="ko-KR" altLang="en-US" sz="2000" smtClean="0">
                <a:latin typeface="HY중고딕" pitchFamily="18" charset="-127"/>
                <a:ea typeface="굴림체" pitchFamily="49" charset="-127"/>
              </a:rPr>
              <a:t>되지 않음</a:t>
            </a:r>
            <a:r>
              <a:rPr lang="en-US" altLang="ko-KR" sz="2000" smtClean="0">
                <a:latin typeface="HY중고딕" pitchFamily="18" charset="-127"/>
                <a:ea typeface="굴림체" pitchFamily="49" charset="-127"/>
              </a:rPr>
              <a:t>!!)</a:t>
            </a:r>
            <a:endParaRPr lang="ko-KR" altLang="en-US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DROP SEQUENCE LPROD_SEQ;</a:t>
            </a:r>
            <a:endParaRPr lang="en-US" altLang="ko-KR" sz="2200" b="0"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1442820" name="Rectangle 4">
            <a:hlinkClick r:id="rId2"/>
          </p:cNvPr>
          <p:cNvSpPr>
            <a:spLocks noChangeArrowheads="1"/>
          </p:cNvSpPr>
          <p:nvPr/>
        </p:nvSpPr>
        <p:spPr bwMode="blackWhite">
          <a:xfrm>
            <a:off x="1119188" y="6080125"/>
            <a:ext cx="12091987" cy="4195763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2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다음 요건을 만족하는 시퀀스를 생성하시오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? </a:t>
            </a:r>
            <a:r>
              <a:rPr lang="en-US" altLang="ko-KR" sz="2000" smtClean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(P.221 </a:t>
            </a:r>
            <a:r>
              <a:rPr lang="ko-KR" altLang="en-US" sz="2000" smtClean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참고</a:t>
            </a:r>
            <a:r>
              <a:rPr lang="en-US" altLang="ko-KR" sz="2000" smtClean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)</a:t>
            </a:r>
            <a:endParaRPr lang="en-US" altLang="ko-KR" sz="200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en-US" altLang="ko-KR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 </a:t>
            </a:r>
            <a:r>
              <a:rPr lang="ko-KR" altLang="en-US" err="1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객체명</a:t>
            </a:r>
            <a:r>
              <a:rPr lang="ko-KR" altLang="en-US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: </a:t>
            </a:r>
            <a:r>
              <a:rPr lang="en-US" altLang="ko-KR" err="1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cart_seq</a:t>
            </a:r>
            <a:r>
              <a:rPr lang="en-US" altLang="ko-KR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err="1">
                <a:solidFill>
                  <a:srgbClr val="663300"/>
                </a:solidFill>
                <a:latin typeface="HY중고딕" pitchFamily="18" charset="-127"/>
              </a:rPr>
              <a:t>증감값</a:t>
            </a:r>
            <a:r>
              <a:rPr lang="ko-KR" altLang="en-US">
                <a:solidFill>
                  <a:srgbClr val="663300"/>
                </a:solidFill>
                <a:latin typeface="HY중고딕" pitchFamily="18" charset="-127"/>
              </a:rPr>
              <a:t> </a:t>
            </a:r>
            <a:r>
              <a:rPr lang="en-US" altLang="ko-KR">
                <a:solidFill>
                  <a:srgbClr val="663300"/>
                </a:solidFill>
                <a:latin typeface="HY중고딕" pitchFamily="18" charset="-127"/>
              </a:rPr>
              <a:t>: 1,</a:t>
            </a:r>
            <a:r>
              <a:rPr lang="en-US" altLang="ko-KR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최소값 </a:t>
            </a:r>
            <a:r>
              <a:rPr lang="en-US" altLang="ko-KR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: 10000, </a:t>
            </a:r>
            <a:r>
              <a:rPr lang="ko-KR" altLang="en-US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최대값 </a:t>
            </a:r>
            <a:r>
              <a:rPr lang="en-US" altLang="ko-KR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: 99999, </a:t>
            </a:r>
            <a:r>
              <a:rPr lang="ko-KR" altLang="en-US" smtClean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순환가능</a:t>
            </a:r>
            <a:endParaRPr lang="en-US" altLang="ko-KR" smtClean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CREATE SEQUENCE CART_SEQ</a:t>
            </a: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INCREMENT BY    1</a:t>
            </a: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MINVALUE        10000</a:t>
            </a: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MAXVALUE        99999</a:t>
            </a: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CYCLE;</a:t>
            </a:r>
            <a:endParaRPr lang="ko-KR" altLang="en-US" sz="2200" b="0">
              <a:latin typeface="굴림체" pitchFamily="49" charset="-127"/>
              <a:ea typeface="굴림체" pitchFamily="49" charset="-127"/>
            </a:endParaRPr>
          </a:p>
          <a:p>
            <a:pPr defTabSz="282575">
              <a:lnSpc>
                <a:spcPct val="120000"/>
              </a:lnSpc>
              <a:buFont typeface="Wingdings" pitchFamily="2" charset="2"/>
              <a:buNone/>
              <a:defRPr/>
            </a:pPr>
            <a:endParaRPr lang="ko-KR" altLang="en-US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SELECT CART_SEQ.NEXTVAL FROM DUAL;</a:t>
            </a:r>
            <a:endParaRPr lang="en-US" altLang="ko-KR" sz="2200" b="0"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345092" name="Rectangle 5"/>
          <p:cNvSpPr>
            <a:spLocks noChangeArrowheads="1"/>
          </p:cNvSpPr>
          <p:nvPr/>
        </p:nvSpPr>
        <p:spPr bwMode="blackWhite">
          <a:xfrm>
            <a:off x="1128713" y="638175"/>
            <a:ext cx="6427787" cy="566738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SEQUENCE </a:t>
            </a: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객체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42" name="Rectangle 2"/>
          <p:cNvSpPr>
            <a:spLocks noChangeArrowheads="1"/>
          </p:cNvSpPr>
          <p:nvPr/>
        </p:nvSpPr>
        <p:spPr bwMode="blackWhite">
          <a:xfrm>
            <a:off x="1119188" y="1317625"/>
            <a:ext cx="12091987" cy="3514725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2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Synonym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은 동의어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별칭의 의미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.</a:t>
            </a:r>
          </a:p>
          <a:p>
            <a:pPr defTabSz="282575">
              <a:lnSpc>
                <a:spcPct val="12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Synonym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은 객체에 대한 다른 이름으로 대체한다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.</a:t>
            </a:r>
          </a:p>
          <a:p>
            <a:pPr defTabSz="282575">
              <a:lnSpc>
                <a:spcPct val="12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Synonym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을 이용하는 경우 </a:t>
            </a:r>
          </a:p>
          <a:p>
            <a:pPr lvl="1" defTabSz="282575">
              <a:lnSpc>
                <a:spcPct val="120000"/>
              </a:lnSpc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• 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다른 소유자의 객체를 접근하는 경우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"</a:t>
            </a:r>
            <a:r>
              <a:rPr lang="ko-KR" altLang="en-US" sz="2000" err="1">
                <a:latin typeface="HY중고딕" pitchFamily="18" charset="-127"/>
                <a:ea typeface="굴림체" pitchFamily="49" charset="-127"/>
              </a:rPr>
              <a:t>스키마명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.</a:t>
            </a:r>
            <a:r>
              <a:rPr lang="ko-KR" altLang="en-US" sz="2000" err="1">
                <a:latin typeface="HY중고딕" pitchFamily="18" charset="-127"/>
                <a:ea typeface="굴림체" pitchFamily="49" charset="-127"/>
              </a:rPr>
              <a:t>객체명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"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으로 </a:t>
            </a:r>
            <a:br>
              <a:rPr lang="ko-KR" altLang="en-US" sz="2000">
                <a:latin typeface="HY중고딕" pitchFamily="18" charset="-127"/>
                <a:ea typeface="굴림체" pitchFamily="49" charset="-127"/>
              </a:rPr>
            </a:b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접근하는데 이를 편하게 한다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.</a:t>
            </a:r>
          </a:p>
          <a:p>
            <a:pPr lvl="1" defTabSz="282575">
              <a:lnSpc>
                <a:spcPct val="120000"/>
              </a:lnSpc>
              <a:buFontTx/>
              <a:buChar char="•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긴 이름의 객체명을 쉬운 이름으로 대체하고자  할 때</a:t>
            </a:r>
          </a:p>
        </p:txBody>
      </p:sp>
      <p:sp>
        <p:nvSpPr>
          <p:cNvPr id="346115" name="Rectangle 3"/>
          <p:cNvSpPr>
            <a:spLocks noChangeArrowheads="1"/>
          </p:cNvSpPr>
          <p:nvPr/>
        </p:nvSpPr>
        <p:spPr bwMode="blackWhite">
          <a:xfrm>
            <a:off x="1128713" y="638175"/>
            <a:ext cx="6427787" cy="566738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SYNONYM </a:t>
            </a: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객체</a:t>
            </a:r>
          </a:p>
        </p:txBody>
      </p:sp>
      <p:sp>
        <p:nvSpPr>
          <p:cNvPr id="1443845" name="Rectangle 5"/>
          <p:cNvSpPr>
            <a:spLocks noChangeArrowheads="1"/>
          </p:cNvSpPr>
          <p:nvPr/>
        </p:nvSpPr>
        <p:spPr bwMode="blackWhite">
          <a:xfrm>
            <a:off x="1119188" y="4948238"/>
            <a:ext cx="12153900" cy="1927225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2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Sequence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구문 </a:t>
            </a:r>
          </a:p>
          <a:p>
            <a:pPr defTabSz="282575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CREATE </a:t>
            </a:r>
            <a:r>
              <a:rPr lang="en-US" altLang="ko-KR">
                <a:latin typeface="HY중고딕" pitchFamily="18" charset="-127"/>
                <a:ea typeface="굴림체" pitchFamily="49" charset="-127"/>
              </a:rPr>
              <a:t>[ or REPLACE ]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</a:t>
            </a:r>
            <a:r>
              <a:rPr lang="en-US" altLang="ko-KR">
                <a:latin typeface="HY중고딕" pitchFamily="18" charset="-127"/>
                <a:ea typeface="굴림체" pitchFamily="49" charset="-127"/>
              </a:rPr>
              <a:t>[ PUBLIC ]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SYNONYM </a:t>
            </a:r>
            <a:r>
              <a:rPr lang="en-US" altLang="ko-KR" sz="2000" i="1" err="1">
                <a:latin typeface="HY중고딕" pitchFamily="18" charset="-127"/>
                <a:ea typeface="굴림체" pitchFamily="49" charset="-127"/>
              </a:rPr>
              <a:t>synonym_name</a:t>
            </a:r>
            <a:endParaRPr lang="en-US" altLang="ko-KR" sz="2000" i="1"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en-US" altLang="ko-KR">
                <a:latin typeface="HY중고딕" pitchFamily="18" charset="-127"/>
                <a:ea typeface="굴림체" pitchFamily="49" charset="-127"/>
              </a:rPr>
              <a:t>	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FOR</a:t>
            </a:r>
            <a:r>
              <a:rPr lang="en-US" altLang="ko-KR">
                <a:latin typeface="HY중고딕" pitchFamily="18" charset="-127"/>
                <a:ea typeface="굴림체" pitchFamily="49" charset="-127"/>
              </a:rPr>
              <a:t>  </a:t>
            </a:r>
            <a:r>
              <a:rPr lang="en-US" altLang="ko-KR" i="1" err="1">
                <a:latin typeface="HY중고딕" pitchFamily="18" charset="-127"/>
                <a:ea typeface="굴림체" pitchFamily="49" charset="-127"/>
              </a:rPr>
              <a:t>object_name</a:t>
            </a:r>
            <a:endParaRPr lang="en-US" altLang="ko-KR" i="1">
              <a:latin typeface="HY중고딕" pitchFamily="18" charset="-127"/>
              <a:ea typeface="굴림체" pitchFamily="49" charset="-127"/>
            </a:endParaRPr>
          </a:p>
        </p:txBody>
      </p:sp>
      <p:graphicFrame>
        <p:nvGraphicFramePr>
          <p:cNvPr id="1443885" name="Group 45"/>
          <p:cNvGraphicFramePr>
            <a:graphicFrameLocks noGrp="1"/>
          </p:cNvGraphicFramePr>
          <p:nvPr/>
        </p:nvGraphicFramePr>
        <p:xfrm>
          <a:off x="1128713" y="7051675"/>
          <a:ext cx="12144595" cy="2548890"/>
        </p:xfrm>
        <a:graphic>
          <a:graphicData uri="http://schemas.openxmlformats.org/drawingml/2006/table">
            <a:tbl>
              <a:tblPr/>
              <a:tblGrid>
                <a:gridCol w="408281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806177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47424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항  목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내  용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7424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or REPLACE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존재하는 경우 변경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7424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PUBLIC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공개 </a:t>
                      </a:r>
                      <a:r>
                        <a:rPr kumimoji="1" lang="ko-KR" altLang="en-US" sz="2400" b="1" i="0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시노님을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생성할 경우 기술한다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.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8447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1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synonym_name</a:t>
                      </a:r>
                      <a:endParaRPr kumimoji="1" lang="en-US" altLang="ko-KR" sz="2400" b="1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synonym </a:t>
                      </a:r>
                      <a:r>
                        <a:rPr kumimoji="1" lang="ko-KR" altLang="en-US" sz="2400" b="1" i="0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객체명</a:t>
                      </a:r>
                      <a:endParaRPr kumimoji="1" lang="ko-KR" alt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7424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1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object_name</a:t>
                      </a:r>
                      <a:endParaRPr kumimoji="1" lang="en-US" altLang="ko-KR" sz="2400" b="1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동의어에 해당하는 </a:t>
                      </a:r>
                      <a:r>
                        <a:rPr kumimoji="1" lang="ko-KR" altLang="en-US" sz="2400" b="1" i="0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객체명</a:t>
                      </a:r>
                      <a:endParaRPr kumimoji="1" lang="ko-KR" alt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4882" name="Rectangle 18"/>
          <p:cNvSpPr>
            <a:spLocks noChangeArrowheads="1"/>
          </p:cNvSpPr>
          <p:nvPr/>
        </p:nvSpPr>
        <p:spPr bwMode="blackWhite">
          <a:xfrm>
            <a:off x="1128713" y="1317625"/>
            <a:ext cx="12153900" cy="6465888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2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CREATE SYNONYM </a:t>
            </a:r>
            <a:r>
              <a:rPr lang="en-US" altLang="ko-KR" sz="2000" smtClean="0">
                <a:latin typeface="HY중고딕" pitchFamily="18" charset="-127"/>
                <a:ea typeface="굴림체" pitchFamily="49" charset="-127"/>
              </a:rPr>
              <a:t>MEM</a:t>
            </a: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</a:t>
            </a:r>
            <a:r>
              <a:rPr lang="en-US" altLang="ko-KR" sz="2000" smtClean="0">
                <a:latin typeface="HY중고딕" pitchFamily="18" charset="-127"/>
                <a:ea typeface="굴림체" pitchFamily="49" charset="-127"/>
              </a:rPr>
              <a:t>FOR MEMBER;</a:t>
            </a: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20000"/>
              </a:lnSpc>
              <a:buFont typeface="Wingdings" pitchFamily="2" charset="2"/>
              <a:buNone/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2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SELECT  * FROM </a:t>
            </a:r>
            <a:r>
              <a:rPr lang="en-US" altLang="ko-KR" sz="2000" smtClean="0">
                <a:latin typeface="HY중고딕" pitchFamily="18" charset="-127"/>
                <a:ea typeface="굴림체" pitchFamily="49" charset="-127"/>
              </a:rPr>
              <a:t>MEM;</a:t>
            </a: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20000"/>
              </a:lnSpc>
              <a:buFont typeface="Wingdings" pitchFamily="2" charset="2"/>
              <a:buChar char="l"/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2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CREATE SYNONYM </a:t>
            </a:r>
            <a:r>
              <a:rPr lang="en-US" altLang="ko-KR" sz="2000" smtClean="0">
                <a:latin typeface="HY중고딕" pitchFamily="18" charset="-127"/>
                <a:ea typeface="굴림체" pitchFamily="49" charset="-127"/>
              </a:rPr>
              <a:t>MYDUAL</a:t>
            </a: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</a:t>
            </a:r>
            <a:r>
              <a:rPr lang="en-US" altLang="ko-KR" sz="2000" smtClean="0">
                <a:latin typeface="HY중고딕" pitchFamily="18" charset="-127"/>
                <a:ea typeface="굴림체" pitchFamily="49" charset="-127"/>
              </a:rPr>
              <a:t>FOR SYS.DUAL;</a:t>
            </a: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20000"/>
              </a:lnSpc>
              <a:buFont typeface="Wingdings" pitchFamily="2" charset="2"/>
              <a:buNone/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2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SELECT 'Hello World'  FROM </a:t>
            </a:r>
            <a:r>
              <a:rPr lang="en-US" altLang="ko-KR" sz="2000" smtClean="0">
                <a:latin typeface="HY중고딕" pitchFamily="18" charset="-127"/>
                <a:ea typeface="굴림체" pitchFamily="49" charset="-127"/>
              </a:rPr>
              <a:t>MYDUAL;</a:t>
            </a: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20000"/>
              </a:lnSpc>
              <a:buFont typeface="Wingdings" pitchFamily="2" charset="2"/>
              <a:buChar char="l"/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2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DROP SYNONYM </a:t>
            </a:r>
            <a:r>
              <a:rPr lang="en-US" altLang="ko-KR" sz="2000" smtClean="0">
                <a:latin typeface="HY중고딕" pitchFamily="18" charset="-127"/>
                <a:ea typeface="굴림체" pitchFamily="49" charset="-127"/>
              </a:rPr>
              <a:t>MYDUAL;</a:t>
            </a:r>
            <a:endParaRPr lang="en-US" altLang="ko-KR" sz="2000"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347139" name="Rectangle 19"/>
          <p:cNvSpPr>
            <a:spLocks noChangeArrowheads="1"/>
          </p:cNvSpPr>
          <p:nvPr/>
        </p:nvSpPr>
        <p:spPr bwMode="blackWhite">
          <a:xfrm>
            <a:off x="1128713" y="638175"/>
            <a:ext cx="6427787" cy="566738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SYNONYM </a:t>
            </a: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객체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368252" y="1800275"/>
            <a:ext cx="4493538" cy="46166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2400" b="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GRANT CREATE SYNONYM TO SAM;</a:t>
            </a:r>
            <a:endParaRPr lang="ko-KR" altLang="en-US" sz="2400" b="0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62" name="Rectangle 2"/>
          <p:cNvSpPr>
            <a:spLocks noChangeArrowheads="1"/>
          </p:cNvSpPr>
          <p:nvPr/>
        </p:nvSpPr>
        <p:spPr bwMode="blackWhite">
          <a:xfrm>
            <a:off x="1117600" y="600075"/>
            <a:ext cx="6427788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INDEX </a:t>
            </a: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객체</a:t>
            </a:r>
          </a:p>
        </p:txBody>
      </p:sp>
      <p:graphicFrame>
        <p:nvGraphicFramePr>
          <p:cNvPr id="1448000" name="Group 64"/>
          <p:cNvGraphicFramePr>
            <a:graphicFrameLocks noGrp="1"/>
          </p:cNvGraphicFramePr>
          <p:nvPr/>
        </p:nvGraphicFramePr>
        <p:xfrm>
          <a:off x="1128713" y="1317626"/>
          <a:ext cx="12144595" cy="8563471"/>
        </p:xfrm>
        <a:graphic>
          <a:graphicData uri="http://schemas.openxmlformats.org/drawingml/2006/table">
            <a:tbl>
              <a:tblPr/>
              <a:tblGrid>
                <a:gridCol w="324502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889957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8641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항  목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내  용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23583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정의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DB Server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의 성능을 가장 많이 좌우하게 되는 요소 중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하나로써 특정 데이터를 빨리 찾기 위해 사용한다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24698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용도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- SELECT 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문과 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INSERT 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문 혹은 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UPDATE 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문에서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 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WHERE 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절을 사용하게 되는 경우에 인덱스를 사용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- 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또한 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SELECT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한 데이터를 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SORT(ORDER BY)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하거나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  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GROUP BY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를 사용하여 그룹별로 묶을 때에도 인덱스                        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  </a:t>
                      </a:r>
                      <a:r>
                        <a:rPr kumimoji="1" lang="ko-KR" altLang="en-US" sz="2400" b="1" i="0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를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사용하게 되면 속도 향상에 도움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- DBMS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의 부하를 줄여 전체 성능을 향상 시킨다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.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53429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단점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- 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인덱스를 사용하게 되면 인덱스를 만드는 데 많은 저장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 공간과 시간이 소요된다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.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- 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이는 처음 만드는 경우에만 적용되는 것이 아니라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 데이터가 지속적으로 삽입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, 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수정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, 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삭제의 과정을 거칠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 때마다 요구되는 사항이며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,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- 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데이터를 수정하는데 있어서 더 많은 시간이 소요된다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.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- 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따라서 인덱스는 꼭 필요한 곳에만 적절하게 사용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186" name="Rectangle 9"/>
          <p:cNvSpPr>
            <a:spLocks noChangeArrowheads="1"/>
          </p:cNvSpPr>
          <p:nvPr/>
        </p:nvSpPr>
        <p:spPr bwMode="blackWhite">
          <a:xfrm>
            <a:off x="1117600" y="600075"/>
            <a:ext cx="6427788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INDEX </a:t>
            </a: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객체</a:t>
            </a:r>
          </a:p>
        </p:txBody>
      </p:sp>
      <p:graphicFrame>
        <p:nvGraphicFramePr>
          <p:cNvPr id="1449003" name="Group 43"/>
          <p:cNvGraphicFramePr>
            <a:graphicFrameLocks noGrp="1"/>
          </p:cNvGraphicFramePr>
          <p:nvPr/>
        </p:nvGraphicFramePr>
        <p:xfrm>
          <a:off x="1128713" y="1317625"/>
          <a:ext cx="12144595" cy="7539433"/>
        </p:xfrm>
        <a:graphic>
          <a:graphicData uri="http://schemas.openxmlformats.org/drawingml/2006/table">
            <a:tbl>
              <a:tblPr/>
              <a:tblGrid>
                <a:gridCol w="324502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889957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7926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항  목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내  용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657611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INDEX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필요 </a:t>
                      </a:r>
                      <a:r>
                        <a:rPr kumimoji="1" lang="ko-KR" altLang="en-US" sz="2400" b="1" i="0" u="none" strike="noStrike" cap="none" normalizeH="0" baseline="0" err="1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컬럼</a:t>
                      </a:r>
                      <a:endParaRPr kumimoji="1" lang="ko-KR" alt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- 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자주 검색해야 하는 </a:t>
                      </a:r>
                      <a:r>
                        <a:rPr kumimoji="1" lang="ko-KR" altLang="en-US" sz="2400" b="1" i="0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컬럼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- WHERE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절에서 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'='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을 사용하여 특정 값을 찾는 경우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- WHERE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절에서 범위를 주고 검색하는 경우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- Primary Key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- Foreign Key : Join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시에 속도를 향상 시킨다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.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- Sort(Order by)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를 자주 사용하는 칼럼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- Join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을 자주 사용하는 칼럼 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30255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INDEX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불필요 </a:t>
                      </a:r>
                      <a:r>
                        <a:rPr kumimoji="1" lang="ko-KR" altLang="en-US" sz="2400" b="1" i="0" u="none" strike="noStrike" cap="none" normalizeH="0" baseline="0" err="1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컬럼</a:t>
                      </a:r>
                      <a:endParaRPr kumimoji="1" lang="ko-KR" alt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- 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검색을 잘 </a:t>
                      </a:r>
                      <a:r>
                        <a:rPr kumimoji="1" lang="ko-KR" altLang="en-US" sz="2400" b="1" i="0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안하는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칼럼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- 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같은 값이 많이 입력되는 </a:t>
                      </a:r>
                      <a:r>
                        <a:rPr kumimoji="1" lang="ko-KR" altLang="en-US" sz="2400" b="1" i="0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컬럼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(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예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: 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성별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, </a:t>
                      </a:r>
                      <a:r>
                        <a:rPr kumimoji="1" lang="ko-KR" altLang="en-US" sz="2400" b="1" i="0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나이등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) :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- WHERE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절을 사용했을 때 반환되는 결과가 전체 테이블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 에서 많은 양을 차지하는 경우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- SELECT 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속도보다 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INSERT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나 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UPDATE, DELETE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등의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 속도가 더 중요한 경우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</p:spTree>
  </p:cSld>
  <p:clrMapOvr>
    <a:masterClrMapping/>
  </p:clrMapOvr>
  <p:transition>
    <p:random/>
  </p:transition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210" name="Rectangle 7"/>
          <p:cNvSpPr>
            <a:spLocks noChangeArrowheads="1"/>
          </p:cNvSpPr>
          <p:nvPr/>
        </p:nvSpPr>
        <p:spPr bwMode="blackWhite">
          <a:xfrm>
            <a:off x="1117600" y="600075"/>
            <a:ext cx="6427788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INDEX </a:t>
            </a: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객체</a:t>
            </a:r>
          </a:p>
        </p:txBody>
      </p:sp>
      <p:graphicFrame>
        <p:nvGraphicFramePr>
          <p:cNvPr id="1450033" name="Group 49"/>
          <p:cNvGraphicFramePr>
            <a:graphicFrameLocks noGrp="1"/>
          </p:cNvGraphicFramePr>
          <p:nvPr/>
        </p:nvGraphicFramePr>
        <p:xfrm>
          <a:off x="1128713" y="1317625"/>
          <a:ext cx="12144594" cy="8508951"/>
        </p:xfrm>
        <a:graphic>
          <a:graphicData uri="http://schemas.openxmlformats.org/drawingml/2006/table">
            <a:tbl>
              <a:tblPr/>
              <a:tblGrid>
                <a:gridCol w="366507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847952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40435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분   류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내  용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7487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Unique / Non-Unique</a:t>
                      </a: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- Unique 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인덱스는 중복된 값을 허용하지 않음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- Non-Unique 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인덱스는 중복 허용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- 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인덱스는 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Null 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값도 사용할 수 있으나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, Key( Primary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 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혹은 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Foreign)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에서는 사용할 수 없다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.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- Null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을 허용하는 컬럼에 대해서 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Unique 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인덱스를 설정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 하게 되면 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Null 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값도 하나만 인정한다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.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99183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Single / Composite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- 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단일인덱스는 구성하는 </a:t>
                      </a:r>
                      <a:r>
                        <a:rPr kumimoji="1" lang="ko-KR" altLang="en-US" sz="2400" b="1" i="0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컬럼이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한 개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- 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복합인덱스는 두 개 이상의 </a:t>
                      </a:r>
                      <a:r>
                        <a:rPr kumimoji="1" lang="ko-KR" altLang="en-US" sz="2400" b="1" i="0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컬럼으로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구성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- 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복합인덱스의 경우 검색할 때 </a:t>
                      </a:r>
                      <a:r>
                        <a:rPr kumimoji="1" lang="ko-KR" altLang="en-US" sz="2400" b="1" i="0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조건절에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두 개가 조합 될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 때 효과가 크다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.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- 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복합인덱스의 경우 </a:t>
                      </a:r>
                      <a:r>
                        <a:rPr kumimoji="1" lang="ko-KR" altLang="en-US" sz="2400" b="1" i="0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구성컬럼의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순서와 조건절의 순서도</a:t>
                      </a:r>
                      <a:b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</a:b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 맞추는 것이 좋다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.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2324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자동 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/ 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수동 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Index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- 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테이블을 생성 할 때 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PK, Unique 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제약조건을 주면 </a:t>
                      </a:r>
                      <a:b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</a:b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 </a:t>
                      </a:r>
                      <a:r>
                        <a:rPr kumimoji="1" lang="ko-KR" altLang="en-US" sz="2400" b="1" i="0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오라클이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자동으로 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Unique 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인덱스를 생성</a:t>
                      </a:r>
                      <a:b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</a:b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 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(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제약조건과 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Index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는 별개임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- 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수동인덱스는 사용자가 직접 생성하는 인덱스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>
    <p:random/>
  </p:transition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34" name="Rectangle 2"/>
          <p:cNvSpPr>
            <a:spLocks noChangeArrowheads="1"/>
          </p:cNvSpPr>
          <p:nvPr/>
        </p:nvSpPr>
        <p:spPr bwMode="blackWhite">
          <a:xfrm>
            <a:off x="1117600" y="600075"/>
            <a:ext cx="6427788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INDEX </a:t>
            </a: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객체</a:t>
            </a:r>
          </a:p>
        </p:txBody>
      </p:sp>
      <p:graphicFrame>
        <p:nvGraphicFramePr>
          <p:cNvPr id="1458244" name="Group 68"/>
          <p:cNvGraphicFramePr>
            <a:graphicFrameLocks noGrp="1"/>
          </p:cNvGraphicFramePr>
          <p:nvPr/>
        </p:nvGraphicFramePr>
        <p:xfrm>
          <a:off x="1128713" y="1317625"/>
          <a:ext cx="12144595" cy="8187506"/>
        </p:xfrm>
        <a:graphic>
          <a:graphicData uri="http://schemas.openxmlformats.org/drawingml/2006/table">
            <a:tbl>
              <a:tblPr/>
              <a:tblGrid>
                <a:gridCol w="376893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837566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6164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타 입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내  용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54243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Normal Index</a:t>
                      </a:r>
                      <a:b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</a:b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( B-tree Index )</a:t>
                      </a: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- Default 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인덱스이다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.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- </a:t>
                      </a:r>
                      <a:r>
                        <a:rPr kumimoji="1" lang="ko-KR" altLang="en-US" sz="2400" b="1" i="0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트리구조이므로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 검색횟수는 모두 동일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- </a:t>
                      </a:r>
                      <a:r>
                        <a:rPr kumimoji="1" lang="ko-KR" altLang="en-US" sz="2400" b="1" i="0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컬럼의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값과 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ROWID(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물리적인 위치정보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)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를 기반으로 </a:t>
                      </a:r>
                      <a:b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</a:b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 저장된다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.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68915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Bitmap Index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- Cardinality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가 적은 경우 효율적 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(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성별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, 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결혼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, 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탈퇴여부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- 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추가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, 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수정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, 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삭제가 많은 경우 비효율적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- ROWID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와 컬럼의 값을 이진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(0,1)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으로 조합하여 저장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73549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Function-based Index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- </a:t>
                      </a:r>
                      <a:r>
                        <a:rPr kumimoji="1" lang="ko-KR" altLang="en-US" sz="2400" b="1" i="0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조건절에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함수를 사용하여 검색하는 경우가 많다면</a:t>
                      </a:r>
                      <a:b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</a:b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인덱스를 생성 할 때 함수를 사용하여 만든다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.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58775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이외에도 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Domain index, Partitioned index 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등 다양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</p:spTree>
  </p:cSld>
  <p:clrMapOvr>
    <a:masterClrMapping/>
  </p:clrMapOvr>
  <p:transition>
    <p:random/>
  </p:transition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258" name="Rectangle 4"/>
          <p:cNvSpPr>
            <a:spLocks noChangeArrowheads="1"/>
          </p:cNvSpPr>
          <p:nvPr/>
        </p:nvSpPr>
        <p:spPr bwMode="blackWhite">
          <a:xfrm>
            <a:off x="1117600" y="600075"/>
            <a:ext cx="6427788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INDEX </a:t>
            </a: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객체</a:t>
            </a:r>
          </a:p>
        </p:txBody>
      </p:sp>
      <p:sp>
        <p:nvSpPr>
          <p:cNvPr id="1451013" name="Rectangle 5"/>
          <p:cNvSpPr>
            <a:spLocks noChangeArrowheads="1"/>
          </p:cNvSpPr>
          <p:nvPr/>
        </p:nvSpPr>
        <p:spPr bwMode="blackWhite">
          <a:xfrm>
            <a:off x="1119188" y="1317625"/>
            <a:ext cx="12153900" cy="2043113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2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Index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구문 </a:t>
            </a:r>
          </a:p>
          <a:p>
            <a:pPr defTabSz="282575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CREATE </a:t>
            </a:r>
            <a:r>
              <a:rPr lang="en-US" altLang="ko-KR">
                <a:latin typeface="HY중고딕" pitchFamily="18" charset="-127"/>
                <a:ea typeface="굴림체" pitchFamily="49" charset="-127"/>
              </a:rPr>
              <a:t>[ UNIQUE | BITMAP ]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INDEX </a:t>
            </a:r>
            <a:r>
              <a:rPr lang="en-US" altLang="ko-KR" sz="2000" i="1" err="1">
                <a:latin typeface="HY중고딕" pitchFamily="18" charset="-127"/>
                <a:ea typeface="굴림체" pitchFamily="49" charset="-127"/>
              </a:rPr>
              <a:t>index_name</a:t>
            </a:r>
            <a:endParaRPr lang="en-US" altLang="ko-KR" sz="2000" i="1"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en-US" altLang="ko-KR">
                <a:latin typeface="HY중고딕" pitchFamily="18" charset="-127"/>
                <a:ea typeface="굴림체" pitchFamily="49" charset="-127"/>
              </a:rPr>
              <a:t>	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ON </a:t>
            </a:r>
            <a:r>
              <a:rPr lang="en-US" altLang="ko-KR">
                <a:latin typeface="HY중고딕" pitchFamily="18" charset="-127"/>
                <a:ea typeface="굴림체" pitchFamily="49" charset="-127"/>
              </a:rPr>
              <a:t>  </a:t>
            </a:r>
            <a:r>
              <a:rPr lang="en-US" altLang="ko-KR" i="1" err="1">
                <a:latin typeface="HY중고딕" pitchFamily="18" charset="-127"/>
                <a:ea typeface="굴림체" pitchFamily="49" charset="-127"/>
              </a:rPr>
              <a:t>table_name</a:t>
            </a:r>
            <a:r>
              <a:rPr lang="en-US" altLang="ko-KR" i="1"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>
                <a:latin typeface="HY중고딕" pitchFamily="18" charset="-127"/>
                <a:ea typeface="굴림체" pitchFamily="49" charset="-127"/>
              </a:rPr>
              <a:t>(</a:t>
            </a:r>
            <a:r>
              <a:rPr lang="en-US" altLang="ko-KR" i="1">
                <a:latin typeface="HY중고딕" pitchFamily="18" charset="-127"/>
                <a:ea typeface="굴림체" pitchFamily="49" charset="-127"/>
              </a:rPr>
              <a:t>column1 [column2 …]  </a:t>
            </a:r>
            <a:r>
              <a:rPr lang="en-US" altLang="ko-KR">
                <a:latin typeface="HY중고딕" pitchFamily="18" charset="-127"/>
                <a:ea typeface="굴림체" pitchFamily="49" charset="-127"/>
              </a:rPr>
              <a:t>[ASC | DESC])</a:t>
            </a:r>
          </a:p>
        </p:txBody>
      </p:sp>
      <p:graphicFrame>
        <p:nvGraphicFramePr>
          <p:cNvPr id="1451037" name="Group 29"/>
          <p:cNvGraphicFramePr>
            <a:graphicFrameLocks noGrp="1"/>
          </p:cNvGraphicFramePr>
          <p:nvPr/>
        </p:nvGraphicFramePr>
        <p:xfrm>
          <a:off x="1128713" y="3473450"/>
          <a:ext cx="12144594" cy="4035888"/>
        </p:xfrm>
        <a:graphic>
          <a:graphicData uri="http://schemas.openxmlformats.org/drawingml/2006/table">
            <a:tbl>
              <a:tblPr/>
              <a:tblGrid>
                <a:gridCol w="366507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847952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64758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항  목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내  용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01269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UNIQUE  |   BITMAP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기본은 </a:t>
                      </a: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NONUNIQUE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4758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900" b="1" i="1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index_name</a:t>
                      </a:r>
                      <a:endParaRPr kumimoji="1" lang="en-US" altLang="ko-KR" sz="2900" b="1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인덱스 </a:t>
                      </a:r>
                      <a:r>
                        <a:rPr kumimoji="1" lang="ko-KR" altLang="en-US" sz="2900" b="1" i="0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객체명</a:t>
                      </a:r>
                      <a:endParaRPr kumimoji="1" lang="ko-KR" altLang="en-US" sz="29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7000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900" b="1" i="1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table_name</a:t>
                      </a:r>
                      <a:endParaRPr kumimoji="1" lang="en-US" altLang="ko-KR" sz="2900" b="1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인덱스의 대상이 되는 </a:t>
                      </a:r>
                      <a:r>
                        <a:rPr kumimoji="1" lang="ko-KR" altLang="en-US" sz="2900" b="1" i="0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테이블명</a:t>
                      </a:r>
                      <a:endParaRPr kumimoji="1" lang="ko-KR" altLang="en-US" sz="29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01269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ASC    | DESC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오름차순</a:t>
                      </a: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, </a:t>
                      </a:r>
                      <a:r>
                        <a:rPr kumimoji="1" lang="ko-KR" altLang="en-US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내림차순으로 인덱스 생성</a:t>
                      </a: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, </a:t>
                      </a:r>
                      <a:r>
                        <a:rPr kumimoji="1" lang="ko-KR" altLang="en-US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기본은 </a:t>
                      </a: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ASC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sp>
        <p:nvSpPr>
          <p:cNvPr id="1451035" name="Rectangle 27"/>
          <p:cNvSpPr>
            <a:spLocks noChangeArrowheads="1"/>
          </p:cNvSpPr>
          <p:nvPr/>
        </p:nvSpPr>
        <p:spPr bwMode="blackWhite">
          <a:xfrm>
            <a:off x="1224236" y="8064971"/>
            <a:ext cx="12153900" cy="1360487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2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Index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구문은 형식에 따라 옵션도 다르고  복잡하다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. </a:t>
            </a:r>
            <a:b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</a:b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 Oracle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사에서 제공하는 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SQL Reference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를 참조하기 바람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.</a:t>
            </a:r>
          </a:p>
        </p:txBody>
      </p:sp>
    </p:spTree>
  </p:cSld>
  <p:clrMapOvr>
    <a:masterClrMapping/>
  </p:clrMapOvr>
  <p:transition>
    <p:random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ChangeArrowheads="1"/>
          </p:cNvSpPr>
          <p:nvPr/>
        </p:nvSpPr>
        <p:spPr bwMode="auto">
          <a:xfrm>
            <a:off x="479425" y="1204913"/>
            <a:ext cx="13374688" cy="8232775"/>
          </a:xfrm>
          <a:prstGeom prst="rect">
            <a:avLst/>
          </a:prstGeom>
          <a:noFill/>
          <a:ln w="38100" cmpd="dbl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marL="720725" lvl="1" indent="-263525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2800">
                <a:latin typeface="HY중고딕" pitchFamily="18" charset="-127"/>
                <a:ea typeface="HY중고딕" pitchFamily="18" charset="-127"/>
              </a:rPr>
              <a:t>복합키 </a:t>
            </a:r>
            <a:r>
              <a:rPr lang="en-US" altLang="ko-KR" sz="2800">
                <a:latin typeface="HY중고딕" pitchFamily="18" charset="-127"/>
                <a:ea typeface="HY중고딕" pitchFamily="18" charset="-127"/>
              </a:rPr>
              <a:t>(composite key)</a:t>
            </a:r>
          </a:p>
          <a:p>
            <a:pPr marL="1160463" lvl="2" indent="-173038">
              <a:lnSpc>
                <a:spcPct val="150000"/>
              </a:lnSpc>
              <a:buFont typeface="Wingdings" pitchFamily="2" charset="2"/>
              <a:buNone/>
            </a:pPr>
            <a:r>
              <a:rPr lang="en-US" altLang="ko-KR" sz="2800">
                <a:latin typeface="HY중고딕" pitchFamily="18" charset="-127"/>
                <a:ea typeface="HY중고딕" pitchFamily="18" charset="-127"/>
              </a:rPr>
              <a:t>	⇒ </a:t>
            </a:r>
            <a:r>
              <a:rPr lang="ko-KR" altLang="en-US" sz="2800">
                <a:latin typeface="HY중고딕" pitchFamily="18" charset="-127"/>
                <a:ea typeface="HY중고딕" pitchFamily="18" charset="-127"/>
              </a:rPr>
              <a:t>하나의 컬럼이 후보키의 역할을 하지 못하고 두 개 이상의 컬럼이 합쳐져야 후보키의 역할을 하는 경우</a:t>
            </a:r>
          </a:p>
        </p:txBody>
      </p:sp>
      <p:pic>
        <p:nvPicPr>
          <p:cNvPr id="38915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635375" y="3227388"/>
            <a:ext cx="7316788" cy="5740400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2034" name="Rectangle 2"/>
          <p:cNvSpPr>
            <a:spLocks noChangeArrowheads="1"/>
          </p:cNvSpPr>
          <p:nvPr/>
        </p:nvSpPr>
        <p:spPr bwMode="blackWhite">
          <a:xfrm>
            <a:off x="1128713" y="1317625"/>
            <a:ext cx="12091987" cy="8618538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2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회원 생일이 </a:t>
            </a:r>
            <a:r>
              <a:rPr lang="ko-KR" altLang="en-US" sz="2000" err="1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조건절에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자주 사용되어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Index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를 생성 </a:t>
            </a:r>
            <a:endParaRPr lang="ko-KR" altLang="en-US" sz="2000">
              <a:latin typeface="HY중고딕" pitchFamily="18" charset="-127"/>
              <a:ea typeface="굴림체" pitchFamily="49" charset="-127"/>
            </a:endParaRP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CREATE INDEX IDX_MEMBER_BIR 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ON           MEMBER(MEM_BIR);</a:t>
            </a:r>
          </a:p>
          <a:p>
            <a:endParaRPr lang="ko-KR" altLang="en-US" sz="2400" b="0" smtClean="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SELECT  MEM_ID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   ,  MEM_NAME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   ,  MEM_JOB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   ,  MEM_BIR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FROM    MEMBER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WHERE   TO_CHAR(MEM_BIR, 'YYYY') = '1975';</a:t>
            </a:r>
            <a:endParaRPr lang="en-US" altLang="ko-KR" sz="2400" b="0">
              <a:latin typeface="굴림체" pitchFamily="49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>
              <a:latin typeface="HY중고딕" pitchFamily="18" charset="-127"/>
            </a:endParaRPr>
          </a:p>
          <a:p>
            <a:pPr defTabSz="282575">
              <a:lnSpc>
                <a:spcPct val="110000"/>
              </a:lnSpc>
              <a:buFont typeface="Wingdings" pitchFamily="2" charset="2"/>
              <a:buChar char="l"/>
              <a:defRPr/>
            </a:pPr>
            <a:r>
              <a:rPr lang="en-US" altLang="ko-KR">
                <a:solidFill>
                  <a:srgbClr val="800000"/>
                </a:solidFill>
                <a:latin typeface="HY중고딕" pitchFamily="18" charset="-127"/>
              </a:rPr>
              <a:t> </a:t>
            </a:r>
            <a:r>
              <a:rPr lang="ko-KR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회원생일에서 년도만 분리하여 인덱스를 생성</a:t>
            </a: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(Function-based Index)</a:t>
            </a: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CREATE INDEX IDX_MEMBER_BIR_YEAR </a:t>
            </a: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ON     MEMBER(TO_CHAR(MEM_BIR, 'YYYY'));</a:t>
            </a:r>
          </a:p>
          <a:p>
            <a:pPr defTabSz="282575">
              <a:lnSpc>
                <a:spcPct val="110000"/>
              </a:lnSpc>
              <a:defRPr/>
            </a:pPr>
            <a:endParaRPr lang="en-US" altLang="ko-KR" sz="220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SELECT  MEM_ID</a:t>
            </a: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     ,  MEM_NAME</a:t>
            </a: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     ,  MEM_JOB</a:t>
            </a: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     ,  MEM_BIR</a:t>
            </a: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FROM    MEMBER</a:t>
            </a: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WHERE   TO_CHAR(MEM_BIR, 'YYYY') = '1975';</a:t>
            </a:r>
          </a:p>
          <a:p>
            <a:pPr defTabSz="282575">
              <a:defRPr/>
            </a:pPr>
            <a:endParaRPr lang="en-US" altLang="ko-KR" sz="2000">
              <a:latin typeface="굴림체" pitchFamily="49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Index Scan? Full Scan?</a:t>
            </a:r>
          </a:p>
        </p:txBody>
      </p:sp>
      <p:sp>
        <p:nvSpPr>
          <p:cNvPr id="353283" name="Rectangle 4"/>
          <p:cNvSpPr>
            <a:spLocks noChangeArrowheads="1"/>
          </p:cNvSpPr>
          <p:nvPr/>
        </p:nvSpPr>
        <p:spPr bwMode="blackWhite">
          <a:xfrm>
            <a:off x="1117600" y="600075"/>
            <a:ext cx="6427788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INDEX </a:t>
            </a: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객체</a:t>
            </a:r>
          </a:p>
        </p:txBody>
      </p:sp>
    </p:spTree>
  </p:cSld>
  <p:clrMapOvr>
    <a:masterClrMapping/>
  </p:clrMapOvr>
  <p:transition>
    <p:random/>
  </p:transition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9202" name="Rectangle 2"/>
          <p:cNvSpPr>
            <a:spLocks noChangeArrowheads="1"/>
          </p:cNvSpPr>
          <p:nvPr/>
        </p:nvSpPr>
        <p:spPr bwMode="blackWhite">
          <a:xfrm>
            <a:off x="1128713" y="1317625"/>
            <a:ext cx="12144375" cy="2835275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2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Index </a:t>
            </a:r>
            <a:r>
              <a:rPr lang="ko-KR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삭제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   </a:t>
            </a:r>
          </a:p>
          <a:p>
            <a:pPr defTabSz="282575">
              <a:lnSpc>
                <a:spcPct val="120000"/>
              </a:lnSpc>
              <a:defRPr/>
            </a:pP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    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DROP INDEX </a:t>
            </a:r>
            <a:r>
              <a:rPr lang="en-US" altLang="ko-KR" i="1" smtClean="0">
                <a:latin typeface="굴림체" pitchFamily="49" charset="-127"/>
                <a:ea typeface="굴림체" pitchFamily="49" charset="-127"/>
              </a:rPr>
              <a:t>index_name;</a:t>
            </a:r>
            <a:endParaRPr lang="en-US" altLang="ko-KR" i="1">
              <a:latin typeface="굴림체" pitchFamily="49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i="1">
              <a:latin typeface="굴림체" pitchFamily="49" charset="-127"/>
              <a:ea typeface="굴림체" pitchFamily="49" charset="-127"/>
            </a:endParaRPr>
          </a:p>
          <a:p>
            <a:pPr defTabSz="282575">
              <a:lnSpc>
                <a:spcPct val="110000"/>
              </a:lnSpc>
              <a:defRPr/>
            </a:pPr>
            <a:r>
              <a:rPr lang="en-US" altLang="ko-KR" sz="2000" i="1">
                <a:latin typeface="굴림체" pitchFamily="49" charset="-127"/>
                <a:ea typeface="굴림체" pitchFamily="49" charset="-127"/>
              </a:rPr>
              <a:t> - 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인덱스는 수정할 수 없다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.</a:t>
            </a:r>
          </a:p>
          <a:p>
            <a:pPr defTabSz="282575">
              <a:lnSpc>
                <a:spcPct val="110000"/>
              </a:lnSpc>
              <a:defRPr/>
            </a:pP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 - 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수정을 원하는 경우 삭제하고 다시 생성</a:t>
            </a:r>
          </a:p>
        </p:txBody>
      </p:sp>
      <p:sp>
        <p:nvSpPr>
          <p:cNvPr id="354307" name="Rectangle 3"/>
          <p:cNvSpPr>
            <a:spLocks noChangeArrowheads="1"/>
          </p:cNvSpPr>
          <p:nvPr/>
        </p:nvSpPr>
        <p:spPr bwMode="blackWhite">
          <a:xfrm>
            <a:off x="1117600" y="600075"/>
            <a:ext cx="6427788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INDEX </a:t>
            </a: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객체</a:t>
            </a:r>
          </a:p>
        </p:txBody>
      </p:sp>
      <p:sp>
        <p:nvSpPr>
          <p:cNvPr id="1459204" name="Rectangle 4"/>
          <p:cNvSpPr>
            <a:spLocks noChangeArrowheads="1"/>
          </p:cNvSpPr>
          <p:nvPr/>
        </p:nvSpPr>
        <p:spPr bwMode="blackWhite">
          <a:xfrm>
            <a:off x="1128713" y="4265613"/>
            <a:ext cx="12153900" cy="2949575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2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Index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재생성</a:t>
            </a:r>
          </a:p>
          <a:p>
            <a:pPr defTabSz="282575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ALTER INDEX </a:t>
            </a:r>
            <a:r>
              <a:rPr lang="en-US" altLang="ko-KR" i="1" err="1">
                <a:latin typeface="HY중고딕" pitchFamily="18" charset="-127"/>
                <a:ea typeface="굴림체" pitchFamily="49" charset="-127"/>
              </a:rPr>
              <a:t>index_name</a:t>
            </a:r>
            <a:r>
              <a:rPr lang="en-US" altLang="ko-KR" sz="2000" i="1"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REBUILD</a:t>
            </a:r>
            <a:endParaRPr lang="en-US" altLang="ko-KR"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20000"/>
              </a:lnSpc>
              <a:buFont typeface="Wingdings" pitchFamily="2" charset="2"/>
              <a:buNone/>
              <a:defRPr/>
            </a:pPr>
            <a:endParaRPr lang="en-US" altLang="ko-KR"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10000"/>
              </a:lnSpc>
              <a:buFont typeface="Wingdings" pitchFamily="2" charset="2"/>
              <a:buNone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-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인덱스를 다른 테이블 스페이스로 이동한 후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(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기준 테이블포함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)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None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-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삭제된 행이 많아서 인덱스를 재 구성해야 할 때</a:t>
            </a:r>
          </a:p>
        </p:txBody>
      </p:sp>
      <p:sp>
        <p:nvSpPr>
          <p:cNvPr id="1459205" name="Rectangle 5"/>
          <p:cNvSpPr>
            <a:spLocks noChangeArrowheads="1"/>
          </p:cNvSpPr>
          <p:nvPr/>
        </p:nvSpPr>
        <p:spPr bwMode="blackWhite">
          <a:xfrm>
            <a:off x="1128713" y="7327900"/>
            <a:ext cx="12153900" cy="2947988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2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 err="1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idx_member_bir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인덱스는 삭제하고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b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</a:b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  </a:t>
            </a:r>
            <a:r>
              <a:rPr lang="en-US" altLang="ko-KR" sz="2000" err="1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idx_member_bir_year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인덱스는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rebuild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하시오</a:t>
            </a:r>
            <a:r>
              <a:rPr lang="en-US" altLang="ko-KR" sz="2000" smtClean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?</a:t>
            </a:r>
          </a:p>
          <a:p>
            <a:pPr defTabSz="282575">
              <a:lnSpc>
                <a:spcPct val="120000"/>
              </a:lnSpc>
              <a:buFont typeface="Wingdings" pitchFamily="2" charset="2"/>
              <a:buChar char="l"/>
              <a:defRPr/>
            </a:pPr>
            <a:endParaRPr lang="en-US" altLang="ko-KR" sz="2000" smtClean="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DROP INDEX IDX_MEMBER_BIR;</a:t>
            </a:r>
          </a:p>
          <a:p>
            <a:endParaRPr lang="ko-KR" altLang="en-US" sz="2400" b="0" smtClean="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ALTER INDEX IDX_MEMBER_BIR_YEAR REBUILD;</a:t>
            </a:r>
            <a:endParaRPr lang="en-US" altLang="ko-KR" sz="2400" b="0">
              <a:solidFill>
                <a:srgbClr val="800000"/>
              </a:solidFill>
              <a:latin typeface="굴림체" pitchFamily="49" charset="-127"/>
              <a:ea typeface="굴림체" pitchFamily="49" charset="-127"/>
            </a:endParaRPr>
          </a:p>
        </p:txBody>
      </p:sp>
    </p:spTree>
  </p:cSld>
  <p:clrMapOvr>
    <a:masterClrMapping/>
  </p:clrMapOvr>
  <p:transition>
    <p:random/>
  </p:transition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3059" name="Rectangle 3"/>
          <p:cNvSpPr>
            <a:spLocks noChangeArrowheads="1"/>
          </p:cNvSpPr>
          <p:nvPr/>
        </p:nvSpPr>
        <p:spPr bwMode="blackWhite">
          <a:xfrm>
            <a:off x="1117600" y="2151063"/>
            <a:ext cx="12471400" cy="5121820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SELECT BUY_DATE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   , BUY_PROD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   , BUY_QTY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FROM   BUYPROD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WHERE  BUY_DATE - 10 = '2005-02-20';</a:t>
            </a:r>
          </a:p>
          <a:p>
            <a:endParaRPr lang="ko-KR" altLang="en-US" sz="2400" b="0" smtClean="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400" b="0" i="1" smtClean="0">
                <a:latin typeface="굴림체" pitchFamily="49" charset="-127"/>
                <a:ea typeface="굴림체" pitchFamily="49" charset="-127"/>
              </a:rPr>
              <a:t>--</a:t>
            </a:r>
            <a:r>
              <a:rPr lang="ko-KR" altLang="en-US" sz="2400" b="0" i="1" smtClean="0">
                <a:latin typeface="굴림체" pitchFamily="49" charset="-127"/>
                <a:ea typeface="굴림체" pitchFamily="49" charset="-127"/>
              </a:rPr>
              <a:t>재구성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SELECT BUY_DATE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   , BUY_PROD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   , BUY_QTY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FROM   BUYPROD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WHERE  BUY_DATE = TO_DATE('2005-02-20') + 10;</a:t>
            </a:r>
            <a:endParaRPr lang="en-US" altLang="ko-KR" sz="2400" b="0"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1453060" name="Rectangle 4"/>
          <p:cNvSpPr>
            <a:spLocks noChangeArrowheads="1"/>
          </p:cNvSpPr>
          <p:nvPr/>
        </p:nvSpPr>
        <p:spPr bwMode="blackWhite">
          <a:xfrm>
            <a:off x="1119188" y="1282700"/>
            <a:ext cx="12472987" cy="714375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3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INDEX KEY Column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에 변형을 막는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Query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문 사용 권장</a:t>
            </a:r>
            <a:endParaRPr lang="ko-KR" altLang="en-US" sz="2000" b="0">
              <a:latin typeface="HY중고딕" pitchFamily="18" charset="-127"/>
            </a:endParaRPr>
          </a:p>
        </p:txBody>
      </p:sp>
      <p:sp>
        <p:nvSpPr>
          <p:cNvPr id="355332" name="Rectangle 5"/>
          <p:cNvSpPr>
            <a:spLocks noChangeArrowheads="1"/>
          </p:cNvSpPr>
          <p:nvPr/>
        </p:nvSpPr>
        <p:spPr bwMode="blackWhite">
          <a:xfrm>
            <a:off x="1117600" y="600075"/>
            <a:ext cx="6427788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INDEX </a:t>
            </a: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객체</a:t>
            </a:r>
          </a:p>
        </p:txBody>
      </p:sp>
    </p:spTree>
  </p:cSld>
  <p:clrMapOvr>
    <a:masterClrMapping/>
  </p:clrMapOvr>
  <p:transition>
    <p:random/>
  </p:transition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082" name="Rectangle 2"/>
          <p:cNvSpPr>
            <a:spLocks noChangeArrowheads="1"/>
          </p:cNvSpPr>
          <p:nvPr/>
        </p:nvSpPr>
        <p:spPr bwMode="blackWhite">
          <a:xfrm>
            <a:off x="1119188" y="1312863"/>
            <a:ext cx="12472987" cy="7832228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>
              <a:buFont typeface="Wingdings" pitchFamily="2" charset="2"/>
              <a:buChar char="l"/>
            </a:pPr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SELECT CART_NO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   , CART_PROD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   , CART_QTY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FROM   CART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WHERE  SUBSTR(CART_NO,1,8) = '20050405';</a:t>
            </a:r>
            <a:endParaRPr lang="en-US" altLang="ko-KR" sz="2400" b="0">
              <a:latin typeface="굴림체" pitchFamily="49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latin typeface="굴림체" pitchFamily="49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==&gt; 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재구성</a:t>
            </a:r>
          </a:p>
          <a:p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SELECT CART_NO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   , CART_PROD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   , CART_QTY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FROM   CART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WHERE  CART_NO LIKE '20050405%';</a:t>
            </a:r>
            <a:endParaRPr lang="en-US" altLang="ko-KR" sz="2400" b="0">
              <a:latin typeface="굴림체" pitchFamily="49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smtClean="0">
              <a:latin typeface="굴림체" pitchFamily="49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 smtClean="0">
                <a:latin typeface="굴림체" pitchFamily="49" charset="-127"/>
                <a:ea typeface="굴림체" pitchFamily="49" charset="-127"/>
              </a:rPr>
              <a:t>==&gt; 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또는 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SELECT CART_NO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   , CART_PROD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   , CART_QTY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FROM   CART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WHERE  CART_NO &gt; '2005040500000'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AND    CART_NO &lt; '2005040599999';</a:t>
            </a:r>
            <a:endParaRPr lang="en-US" altLang="ko-KR" sz="2400" b="0"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356355" name="Rectangle 4"/>
          <p:cNvSpPr>
            <a:spLocks noChangeArrowheads="1"/>
          </p:cNvSpPr>
          <p:nvPr/>
        </p:nvSpPr>
        <p:spPr bwMode="blackWhite">
          <a:xfrm>
            <a:off x="1117600" y="600075"/>
            <a:ext cx="6427788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INDEX </a:t>
            </a: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객체</a:t>
            </a:r>
          </a:p>
        </p:txBody>
      </p:sp>
    </p:spTree>
  </p:cSld>
  <p:clrMapOvr>
    <a:masterClrMapping/>
  </p:clrMapOvr>
  <p:transition>
    <p:random/>
  </p:transition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3474" name="Rectangle 2"/>
          <p:cNvSpPr>
            <a:spLocks noChangeArrowheads="1"/>
          </p:cNvSpPr>
          <p:nvPr/>
        </p:nvSpPr>
        <p:spPr bwMode="blackWhite">
          <a:xfrm>
            <a:off x="1119188" y="1317625"/>
            <a:ext cx="12153900" cy="3743325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2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z="2000" err="1">
                <a:latin typeface="굴림체" pitchFamily="49" charset="-127"/>
                <a:ea typeface="굴림체" pitchFamily="49" charset="-127"/>
              </a:rPr>
              <a:t>DataBase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를 위한 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Meta 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정보를 관리한다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.</a:t>
            </a:r>
          </a:p>
          <a:p>
            <a:pPr defTabSz="282575">
              <a:lnSpc>
                <a:spcPct val="12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 Data Dictionary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는 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SYS user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의 소유이며 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Oracle 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서버의 중요한 구성</a:t>
            </a:r>
            <a:br>
              <a:rPr lang="ko-KR" altLang="en-US" sz="2000">
                <a:latin typeface="굴림체" pitchFamily="49" charset="-127"/>
                <a:ea typeface="굴림체" pitchFamily="49" charset="-127"/>
              </a:rPr>
            </a:b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   요소 중 하나이며 데이터베이스에 대한 모든 정보를 가진다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.</a:t>
            </a:r>
          </a:p>
          <a:p>
            <a:pPr defTabSz="282575">
              <a:lnSpc>
                <a:spcPct val="12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 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대부분 읽기 전용으로 제공되는 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Table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과 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View 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의 집합이다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.</a:t>
            </a:r>
          </a:p>
          <a:p>
            <a:pPr defTabSz="282575">
              <a:lnSpc>
                <a:spcPct val="12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 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데이터베이스에 대한 작업이 수행되면 자동으로 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Data Dictionary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를 </a:t>
            </a:r>
            <a:br>
              <a:rPr lang="ko-KR" altLang="en-US" sz="2000">
                <a:latin typeface="굴림체" pitchFamily="49" charset="-127"/>
                <a:ea typeface="굴림체" pitchFamily="49" charset="-127"/>
              </a:rPr>
            </a:b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    갱신하고 유지 보수한다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.  </a:t>
            </a:r>
          </a:p>
        </p:txBody>
      </p:sp>
      <p:sp>
        <p:nvSpPr>
          <p:cNvPr id="357379" name="Rectangle 3"/>
          <p:cNvSpPr>
            <a:spLocks noChangeArrowheads="1"/>
          </p:cNvSpPr>
          <p:nvPr/>
        </p:nvSpPr>
        <p:spPr bwMode="blackWhite">
          <a:xfrm>
            <a:off x="1117600" y="600075"/>
            <a:ext cx="6427788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Data Dictionary</a:t>
            </a:r>
          </a:p>
        </p:txBody>
      </p:sp>
      <p:sp>
        <p:nvSpPr>
          <p:cNvPr id="1513476" name="Rectangle 4"/>
          <p:cNvSpPr>
            <a:spLocks noChangeArrowheads="1"/>
          </p:cNvSpPr>
          <p:nvPr/>
        </p:nvSpPr>
        <p:spPr bwMode="blackWhite">
          <a:xfrm>
            <a:off x="1119188" y="5287963"/>
            <a:ext cx="12153900" cy="4422775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4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Data Dictionary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의 주요 정보</a:t>
            </a:r>
          </a:p>
          <a:p>
            <a:pPr defTabSz="282575">
              <a:lnSpc>
                <a:spcPct val="140000"/>
              </a:lnSpc>
              <a:buFont typeface="Wingdings" pitchFamily="2" charset="2"/>
              <a:buNone/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모든 사용자에 대한 정보</a:t>
            </a:r>
          </a:p>
          <a:p>
            <a:pPr defTabSz="282575"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사용자에게 허가된 권한</a:t>
            </a:r>
          </a:p>
          <a:p>
            <a:pPr defTabSz="282575"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데이터베이스의 모든 객체 정보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(Table, View, Index, Procedure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등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)</a:t>
            </a: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-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모든 객체들의 저장정보</a:t>
            </a:r>
          </a:p>
          <a:p>
            <a:pPr defTabSz="282575"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테이블의 </a:t>
            </a:r>
            <a:r>
              <a:rPr lang="ko-KR" altLang="en-US" sz="2000" err="1">
                <a:latin typeface="HY중고딕" pitchFamily="18" charset="-127"/>
                <a:ea typeface="굴림체" pitchFamily="49" charset="-127"/>
              </a:rPr>
              <a:t>컬럼에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대한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Default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값 및 제약 조건</a:t>
            </a:r>
          </a:p>
          <a:p>
            <a:pPr defTabSz="282575"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감사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(Audit)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정보</a:t>
            </a:r>
          </a:p>
          <a:p>
            <a:pPr defTabSz="282575"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기타 데이터베이스에 대한 정보</a:t>
            </a:r>
          </a:p>
        </p:txBody>
      </p:sp>
    </p:spTree>
  </p:cSld>
  <p:clrMapOvr>
    <a:masterClrMapping/>
  </p:clrMapOvr>
  <p:transition>
    <p:random/>
  </p:transition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4498" name="Rectangle 2"/>
          <p:cNvSpPr>
            <a:spLocks noChangeArrowheads="1"/>
          </p:cNvSpPr>
          <p:nvPr/>
        </p:nvSpPr>
        <p:spPr bwMode="blackWhite">
          <a:xfrm>
            <a:off x="1119188" y="1317625"/>
            <a:ext cx="12153900" cy="2608263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2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Base Table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이란 데이터베이스에 관련된 정보들이 저장된 테이블이며</a:t>
            </a:r>
            <a:b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</a:b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 해당 테이블에 제어하는 것은 불가능하다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.</a:t>
            </a:r>
          </a:p>
          <a:p>
            <a:pPr defTabSz="282575">
              <a:lnSpc>
                <a:spcPct val="12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Base Table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의 일부 정보를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View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를 통해서 얻을 수 있게 했다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. </a:t>
            </a:r>
            <a:b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</a:b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이를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System View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라 한다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.</a:t>
            </a:r>
            <a:endParaRPr lang="en-US" altLang="ko-KR" sz="2000" i="1">
              <a:latin typeface="HY중고딕" pitchFamily="18" charset="-127"/>
              <a:ea typeface="굴림체" pitchFamily="49" charset="-127"/>
            </a:endParaRPr>
          </a:p>
        </p:txBody>
      </p:sp>
      <p:graphicFrame>
        <p:nvGraphicFramePr>
          <p:cNvPr id="1514499" name="Group 3"/>
          <p:cNvGraphicFramePr>
            <a:graphicFrameLocks noGrp="1"/>
          </p:cNvGraphicFramePr>
          <p:nvPr/>
        </p:nvGraphicFramePr>
        <p:xfrm>
          <a:off x="1128713" y="4152900"/>
          <a:ext cx="12144595" cy="3828374"/>
        </p:xfrm>
        <a:graphic>
          <a:graphicData uri="http://schemas.openxmlformats.org/drawingml/2006/table">
            <a:tbl>
              <a:tblPr/>
              <a:tblGrid>
                <a:gridCol w="272341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42117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47961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접두어</a:t>
                      </a:r>
                      <a:endParaRPr kumimoji="1" lang="ko-KR" alt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설  명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81775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ALL_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사용자가 접근 가능한 모든 스키마의 정보를 가진 </a:t>
                      </a:r>
                      <a:r>
                        <a:rPr kumimoji="1" lang="ko-KR" altLang="en-US" sz="2400" b="1" i="0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뷰</a:t>
                      </a:r>
                      <a:endParaRPr kumimoji="1" lang="ko-KR" alt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7961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USER_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현재 사용자의 스키마 정보만을 가진 </a:t>
                      </a:r>
                      <a:r>
                        <a:rPr kumimoji="1" lang="ko-KR" altLang="en-US" sz="2400" b="1" i="0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뷰</a:t>
                      </a:r>
                      <a:endParaRPr kumimoji="1" lang="ko-KR" alt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81775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DBA_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관리자용 </a:t>
                      </a:r>
                      <a:r>
                        <a:rPr kumimoji="1" lang="ko-KR" altLang="en-US" sz="2400" b="1" i="0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뷰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,  DBA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권한의 사용자만 접근 가능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17330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V$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Dynamic Performance View, 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현재 </a:t>
                      </a:r>
                      <a:r>
                        <a:rPr kumimoji="1" lang="en-US" altLang="ko-KR" sz="2400" b="1" i="0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DataBase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의 상태에 관한 정보를 가짐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,  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대부분 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DBA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권한 필요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sp>
        <p:nvSpPr>
          <p:cNvPr id="358423" name="Rectangle 23"/>
          <p:cNvSpPr>
            <a:spLocks noChangeArrowheads="1"/>
          </p:cNvSpPr>
          <p:nvPr/>
        </p:nvSpPr>
        <p:spPr bwMode="blackWhite">
          <a:xfrm>
            <a:off x="1117600" y="600075"/>
            <a:ext cx="6427788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Data Dictionary</a:t>
            </a:r>
          </a:p>
        </p:txBody>
      </p:sp>
      <p:sp>
        <p:nvSpPr>
          <p:cNvPr id="1514520" name="Rectangle 24"/>
          <p:cNvSpPr>
            <a:spLocks noChangeArrowheads="1"/>
          </p:cNvSpPr>
          <p:nvPr/>
        </p:nvSpPr>
        <p:spPr bwMode="blackWhite">
          <a:xfrm>
            <a:off x="1128713" y="8123238"/>
            <a:ext cx="12153900" cy="1360487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2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현재 세션의 사용 가능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Data Dictionary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정보는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Dictionary View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에서</a:t>
            </a:r>
            <a:b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</a:b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 제공</a:t>
            </a:r>
          </a:p>
        </p:txBody>
      </p:sp>
    </p:spTree>
  </p:cSld>
  <p:clrMapOvr>
    <a:masterClrMapping/>
  </p:clrMapOvr>
  <p:transition>
    <p:random/>
  </p:transition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22" name="Rectangle 2"/>
          <p:cNvSpPr>
            <a:spLocks noChangeArrowheads="1"/>
          </p:cNvSpPr>
          <p:nvPr/>
        </p:nvSpPr>
        <p:spPr bwMode="blackWhite">
          <a:xfrm>
            <a:off x="1119188" y="1244600"/>
            <a:ext cx="12091987" cy="8918575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 </a:t>
            </a: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ALL_OBJECTS</a:t>
            </a:r>
            <a:r>
              <a:rPr lang="ko-KR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의 모든 컬럼 상세</a:t>
            </a:r>
          </a:p>
          <a:p>
            <a:pPr defTabSz="282575">
              <a:buFont typeface="Wingdings" pitchFamily="2" charset="2"/>
              <a:buChar char="l"/>
              <a:defRPr/>
            </a:pPr>
            <a:endParaRPr lang="ko-KR" altLang="en-US">
              <a:latin typeface="굴림체" pitchFamily="49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ko-KR" altLang="en-US">
                <a:latin typeface="굴림체" pitchFamily="49" charset="-127"/>
                <a:ea typeface="굴림체" pitchFamily="49" charset="-127"/>
              </a:rPr>
              <a:t>    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DESC </a:t>
            </a:r>
            <a:r>
              <a:rPr lang="en-US" altLang="ko-KR" sz="2000" err="1">
                <a:latin typeface="굴림체" pitchFamily="49" charset="-127"/>
                <a:ea typeface="굴림체" pitchFamily="49" charset="-127"/>
              </a:rPr>
              <a:t>all_objects</a:t>
            </a:r>
            <a:r>
              <a:rPr lang="en-US" altLang="ko-KR">
                <a:latin typeface="굴림체" pitchFamily="49" charset="-127"/>
                <a:ea typeface="굴림체" pitchFamily="49" charset="-127"/>
              </a:rPr>
              <a:t>                               </a:t>
            </a:r>
          </a:p>
          <a:p>
            <a:pPr defTabSz="282575">
              <a:defRPr/>
            </a:pPr>
            <a:r>
              <a:rPr lang="en-US" altLang="ko-KR">
                <a:latin typeface="굴림체" pitchFamily="49" charset="-127"/>
                <a:ea typeface="굴림체" pitchFamily="49" charset="-127"/>
              </a:rPr>
              <a:t>                                               </a:t>
            </a:r>
          </a:p>
          <a:p>
            <a:pPr lvl="1" defTabSz="282575">
              <a:defRPr/>
            </a:pPr>
            <a:r>
              <a:rPr lang="ko-KR" altLang="en-US">
                <a:latin typeface="굴림체" pitchFamily="49" charset="-127"/>
                <a:ea typeface="굴림체" pitchFamily="49" charset="-127"/>
              </a:rPr>
              <a:t>이름                   				널        			유형          </a:t>
            </a:r>
          </a:p>
          <a:p>
            <a:pPr lvl="1" defTabSz="282575">
              <a:defRPr/>
            </a:pPr>
            <a:r>
              <a:rPr lang="en-US" altLang="ko-KR">
                <a:latin typeface="굴림체" pitchFamily="49" charset="-127"/>
                <a:ea typeface="굴림체" pitchFamily="49" charset="-127"/>
              </a:rPr>
              <a:t>-------------------- 				-------- 			---------------  </a:t>
            </a:r>
          </a:p>
          <a:p>
            <a:pPr lvl="1" defTabSz="282575">
              <a:defRPr/>
            </a:pPr>
            <a:r>
              <a:rPr lang="en-US" altLang="ko-KR">
                <a:latin typeface="굴림체" pitchFamily="49" charset="-127"/>
                <a:ea typeface="굴림체" pitchFamily="49" charset="-127"/>
              </a:rPr>
              <a:t>OWNER                			NOT NULL 	VARCHAR2(30)     </a:t>
            </a:r>
          </a:p>
          <a:p>
            <a:pPr lvl="1" defTabSz="282575">
              <a:defRPr/>
            </a:pPr>
            <a:r>
              <a:rPr lang="en-US" altLang="ko-KR">
                <a:latin typeface="굴림체" pitchFamily="49" charset="-127"/>
                <a:ea typeface="굴림체" pitchFamily="49" charset="-127"/>
              </a:rPr>
              <a:t>OBJECT_NAME      		NOT NULL 	VARCHAR2(30)     </a:t>
            </a:r>
          </a:p>
          <a:p>
            <a:pPr lvl="1" defTabSz="282575">
              <a:defRPr/>
            </a:pPr>
            <a:r>
              <a:rPr lang="en-US" altLang="ko-KR">
                <a:latin typeface="굴림체" pitchFamily="49" charset="-127"/>
                <a:ea typeface="굴림체" pitchFamily="49" charset="-127"/>
              </a:rPr>
              <a:t>SUBOBJECT_NAME               	 			VARCHAR2(30)     </a:t>
            </a:r>
          </a:p>
          <a:p>
            <a:pPr lvl="1" defTabSz="282575">
              <a:defRPr/>
            </a:pPr>
            <a:r>
              <a:rPr lang="en-US" altLang="ko-KR">
                <a:latin typeface="굴림체" pitchFamily="49" charset="-127"/>
                <a:ea typeface="굴림체" pitchFamily="49" charset="-127"/>
              </a:rPr>
              <a:t>OBJECT_ID            			NOT NULL 	NUMBER           </a:t>
            </a:r>
          </a:p>
          <a:p>
            <a:pPr lvl="1" defTabSz="282575">
              <a:defRPr/>
            </a:pPr>
            <a:r>
              <a:rPr lang="en-US" altLang="ko-KR">
                <a:latin typeface="굴림체" pitchFamily="49" charset="-127"/>
                <a:ea typeface="굴림체" pitchFamily="49" charset="-127"/>
              </a:rPr>
              <a:t>DATA_OBJECT_ID                				NUMBER           </a:t>
            </a:r>
          </a:p>
          <a:p>
            <a:pPr lvl="1" defTabSz="282575">
              <a:defRPr/>
            </a:pPr>
            <a:r>
              <a:rPr lang="en-US" altLang="ko-KR">
                <a:latin typeface="굴림체" pitchFamily="49" charset="-127"/>
                <a:ea typeface="굴림체" pitchFamily="49" charset="-127"/>
              </a:rPr>
              <a:t>OBJECT_TYPE                   					VARCHAR2(19)     </a:t>
            </a:r>
          </a:p>
          <a:p>
            <a:pPr lvl="1" defTabSz="282575">
              <a:defRPr/>
            </a:pPr>
            <a:r>
              <a:rPr lang="en-US" altLang="ko-KR">
                <a:latin typeface="굴림체" pitchFamily="49" charset="-127"/>
                <a:ea typeface="굴림체" pitchFamily="49" charset="-127"/>
              </a:rPr>
              <a:t>CREATED              			NOT NULL 	DATE             </a:t>
            </a:r>
          </a:p>
          <a:p>
            <a:pPr lvl="1" defTabSz="282575">
              <a:defRPr/>
            </a:pPr>
            <a:r>
              <a:rPr lang="en-US" altLang="ko-KR">
                <a:latin typeface="굴림체" pitchFamily="49" charset="-127"/>
                <a:ea typeface="굴림체" pitchFamily="49" charset="-127"/>
              </a:rPr>
              <a:t>LAST_DDL_TIME        	NOT NULL 	DATE             </a:t>
            </a:r>
          </a:p>
          <a:p>
            <a:pPr lvl="1" defTabSz="282575">
              <a:defRPr/>
            </a:pPr>
            <a:r>
              <a:rPr lang="en-US" altLang="ko-KR">
                <a:latin typeface="굴림체" pitchFamily="49" charset="-127"/>
                <a:ea typeface="굴림체" pitchFamily="49" charset="-127"/>
              </a:rPr>
              <a:t>TIMESTAMP                     					VARCHAR2(19)     </a:t>
            </a:r>
          </a:p>
          <a:p>
            <a:pPr lvl="1" defTabSz="282575">
              <a:defRPr/>
            </a:pPr>
            <a:r>
              <a:rPr lang="en-US" altLang="ko-KR">
                <a:latin typeface="굴림체" pitchFamily="49" charset="-127"/>
                <a:ea typeface="굴림체" pitchFamily="49" charset="-127"/>
              </a:rPr>
              <a:t>STATUS                        						VARCHAR2(7)      </a:t>
            </a:r>
          </a:p>
          <a:p>
            <a:pPr lvl="1" defTabSz="282575">
              <a:defRPr/>
            </a:pPr>
            <a:r>
              <a:rPr lang="en-US" altLang="ko-KR">
                <a:latin typeface="굴림체" pitchFamily="49" charset="-127"/>
                <a:ea typeface="굴림체" pitchFamily="49" charset="-127"/>
              </a:rPr>
              <a:t>TEMPORARY                     					VARCHAR2(1)      </a:t>
            </a:r>
          </a:p>
          <a:p>
            <a:pPr lvl="1" defTabSz="282575">
              <a:defRPr/>
            </a:pPr>
            <a:r>
              <a:rPr lang="en-US" altLang="ko-KR">
                <a:latin typeface="굴림체" pitchFamily="49" charset="-127"/>
                <a:ea typeface="굴림체" pitchFamily="49" charset="-127"/>
              </a:rPr>
              <a:t>GENERATED                     					VARCHAR2(1)      </a:t>
            </a:r>
          </a:p>
          <a:p>
            <a:pPr lvl="1" defTabSz="282575">
              <a:defRPr/>
            </a:pPr>
            <a:r>
              <a:rPr lang="en-US" altLang="ko-KR">
                <a:latin typeface="굴림체" pitchFamily="49" charset="-127"/>
                <a:ea typeface="굴림체" pitchFamily="49" charset="-127"/>
              </a:rPr>
              <a:t>SECONDARY                     					VARCHAR2(1)      </a:t>
            </a:r>
          </a:p>
          <a:p>
            <a:pPr defTabSz="282575">
              <a:defRPr/>
            </a:pPr>
            <a:endParaRPr lang="en-US" altLang="ko-KR"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359427" name="Rectangle 3"/>
          <p:cNvSpPr>
            <a:spLocks noChangeArrowheads="1"/>
          </p:cNvSpPr>
          <p:nvPr/>
        </p:nvSpPr>
        <p:spPr bwMode="blackWhite">
          <a:xfrm>
            <a:off x="1117600" y="600075"/>
            <a:ext cx="6427788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Data Dictionary</a:t>
            </a:r>
          </a:p>
        </p:txBody>
      </p:sp>
    </p:spTree>
  </p:cSld>
  <p:clrMapOvr>
    <a:masterClrMapping/>
  </p:clrMapOvr>
  <p:transition>
    <p:random/>
  </p:transition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6546" name="Rectangle 2"/>
          <p:cNvSpPr>
            <a:spLocks noChangeArrowheads="1"/>
          </p:cNvSpPr>
          <p:nvPr/>
        </p:nvSpPr>
        <p:spPr bwMode="blackWhite">
          <a:xfrm>
            <a:off x="1119188" y="4195763"/>
            <a:ext cx="12091987" cy="3587750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현재 로그인한 사용자가 만든 모든 객체 정보를 출력</a:t>
            </a:r>
          </a:p>
          <a:p>
            <a:pPr defTabSz="282575">
              <a:buFont typeface="Wingdings" pitchFamily="2" charset="2"/>
              <a:buChar char="l"/>
              <a:defRPr/>
            </a:pPr>
            <a:endParaRPr lang="ko-KR" altLang="en-US" sz="2000">
              <a:latin typeface="HY중고딕" pitchFamily="18" charset="-127"/>
              <a:ea typeface="굴림체" pitchFamily="49" charset="-127"/>
            </a:endParaRP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SELECT   OBJECT_NAME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   ,   OBJECT_TYPE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   ,   CREATED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FROM     ALL_OBJECTS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WHERE    OWNER = 'SAM1' 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ORDER BY OBJECT_TYPE  ASC;</a:t>
            </a:r>
            <a:endParaRPr lang="en-US" altLang="ko-KR" sz="2400" b="0"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1516547" name="Rectangle 3"/>
          <p:cNvSpPr>
            <a:spLocks noChangeArrowheads="1"/>
          </p:cNvSpPr>
          <p:nvPr/>
        </p:nvSpPr>
        <p:spPr bwMode="blackWhite">
          <a:xfrm>
            <a:off x="1128713" y="1317625"/>
            <a:ext cx="12091987" cy="2720975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Dictionary </a:t>
            </a:r>
            <a:r>
              <a:rPr lang="ko-KR" altLang="en-US" sz="2000" err="1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뷰에서</a:t>
            </a:r>
            <a:r>
              <a:rPr lang="ko-KR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'ALL_'</a:t>
            </a:r>
            <a:r>
              <a:rPr lang="ko-KR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로 시작 하는 모든 테이블 조회</a:t>
            </a:r>
          </a:p>
          <a:p>
            <a:pPr defTabSz="282575">
              <a:buFont typeface="Wingdings" pitchFamily="2" charset="2"/>
              <a:buChar char="l"/>
              <a:defRPr/>
            </a:pPr>
            <a:endParaRPr lang="ko-KR" altLang="en-US" sz="200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SELECT TABLE_NAME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   , COMMENTS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FROM   DICTIONARY 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WHERE  TABLE_NAME LIKE 'ALL_%';</a:t>
            </a:r>
            <a:endParaRPr lang="en-US" altLang="ko-KR" sz="2400" b="0">
              <a:solidFill>
                <a:srgbClr val="800000"/>
              </a:solidFill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360452" name="Rectangle 4"/>
          <p:cNvSpPr>
            <a:spLocks noChangeArrowheads="1"/>
          </p:cNvSpPr>
          <p:nvPr/>
        </p:nvSpPr>
        <p:spPr bwMode="blackWhite">
          <a:xfrm>
            <a:off x="1117600" y="600075"/>
            <a:ext cx="6427788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Data Dictionary</a:t>
            </a:r>
          </a:p>
        </p:txBody>
      </p:sp>
    </p:spTree>
  </p:cSld>
  <p:clrMapOvr>
    <a:masterClrMapping/>
  </p:clrMapOvr>
  <p:transition>
    <p:random/>
  </p:transition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17570" name="Group 2"/>
          <p:cNvGraphicFramePr>
            <a:graphicFrameLocks noGrp="1"/>
          </p:cNvGraphicFramePr>
          <p:nvPr/>
        </p:nvGraphicFramePr>
        <p:xfrm>
          <a:off x="1128713" y="2109788"/>
          <a:ext cx="12144595" cy="8131012"/>
        </p:xfrm>
        <a:graphic>
          <a:graphicData uri="http://schemas.openxmlformats.org/drawingml/2006/table">
            <a:tbl>
              <a:tblPr/>
              <a:tblGrid>
                <a:gridCol w="450287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64172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45917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뷰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명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설  명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5917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USER_OBJECTS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해당 스키마의 모든 객체들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5917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USER_TABLES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테이블 정보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3404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USER_TAB_COLUMNS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테이블의 </a:t>
                      </a:r>
                      <a:r>
                        <a:rPr kumimoji="1" lang="ko-KR" altLang="en-US" sz="2400" b="1" i="0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컬럼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정보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917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USER_VIEWS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뷰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정보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3404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USER_SEQUENCES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시퀀스 정보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63404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USER_CONSTRATINTS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제약 조건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63404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USER_CONS_COLUMNS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제약조건을 가진 </a:t>
                      </a:r>
                      <a:r>
                        <a:rPr kumimoji="1" lang="ko-KR" altLang="en-US" sz="2400" b="1" i="0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컬럼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정보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45917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USER_INDEXES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인덱스 정보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63404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USER_IND_COLUMNS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인덱스 </a:t>
                      </a:r>
                      <a:r>
                        <a:rPr kumimoji="1" lang="ko-KR" altLang="en-US" sz="2400" b="1" i="0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컬럼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정보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45917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USER_TRIGGERS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트리거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정보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63404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USER_PROCEDURES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프로시저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, 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함수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, </a:t>
                      </a:r>
                      <a:r>
                        <a:rPr kumimoji="1" lang="ko-KR" altLang="en-US" sz="2400" b="1" i="0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팩키지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정보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63404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USER_SOURCE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프로시저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, 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함수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, </a:t>
                      </a:r>
                      <a:r>
                        <a:rPr kumimoji="1" lang="ko-KR" altLang="en-US" sz="2400" b="1" i="0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팩키지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, </a:t>
                      </a:r>
                      <a:r>
                        <a:rPr kumimoji="1" lang="ko-KR" altLang="en-US" sz="2400" b="1" i="0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트리거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소스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  <a:tr h="63404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USER_SYS_PRIVS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시스템 권한 정보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13"/>
                  </a:ext>
                </a:extLst>
              </a:tr>
            </a:tbl>
          </a:graphicData>
        </a:graphic>
      </p:graphicFrame>
      <p:sp>
        <p:nvSpPr>
          <p:cNvPr id="1517617" name="Rectangle 49"/>
          <p:cNvSpPr>
            <a:spLocks noChangeArrowheads="1"/>
          </p:cNvSpPr>
          <p:nvPr/>
        </p:nvSpPr>
        <p:spPr bwMode="blackWhite">
          <a:xfrm>
            <a:off x="1119188" y="1317625"/>
            <a:ext cx="12091987" cy="679450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자주 사용되는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USER </a:t>
            </a:r>
            <a:r>
              <a:rPr lang="ko-KR" altLang="en-US" sz="2000" err="1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뷰</a:t>
            </a:r>
            <a:endParaRPr lang="ko-KR" altLang="en-US" sz="2000"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361522" name="Rectangle 50"/>
          <p:cNvSpPr>
            <a:spLocks noChangeArrowheads="1"/>
          </p:cNvSpPr>
          <p:nvPr/>
        </p:nvSpPr>
        <p:spPr bwMode="blackWhite">
          <a:xfrm>
            <a:off x="1117600" y="600075"/>
            <a:ext cx="6427788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Data Dictionary</a:t>
            </a:r>
          </a:p>
        </p:txBody>
      </p:sp>
    </p:spTree>
  </p:cSld>
  <p:clrMapOvr>
    <a:masterClrMapping/>
  </p:clrMapOvr>
  <p:transition>
    <p:random/>
  </p:transition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498" name="Rectangle 4"/>
          <p:cNvSpPr>
            <a:spLocks noChangeArrowheads="1"/>
          </p:cNvSpPr>
          <p:nvPr/>
        </p:nvSpPr>
        <p:spPr bwMode="blackWhite">
          <a:xfrm>
            <a:off x="1117600" y="600075"/>
            <a:ext cx="6427788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Data Dictionary</a:t>
            </a:r>
          </a:p>
        </p:txBody>
      </p:sp>
      <p:sp>
        <p:nvSpPr>
          <p:cNvPr id="1518597" name="Rectangle 5"/>
          <p:cNvSpPr>
            <a:spLocks noChangeArrowheads="1"/>
          </p:cNvSpPr>
          <p:nvPr/>
        </p:nvSpPr>
        <p:spPr bwMode="blackWhite">
          <a:xfrm>
            <a:off x="1119188" y="1244600"/>
            <a:ext cx="12091987" cy="3587750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USER_TABLES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의 컬럼 상세를 확인하고 각 테이블 전체 레코드 </a:t>
            </a:r>
            <a:b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</a:b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 개수를 출력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.  ( </a:t>
            </a:r>
            <a:r>
              <a:rPr lang="ko-KR" altLang="en-US" sz="2000" err="1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테이블명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레코드 수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)</a:t>
            </a:r>
          </a:p>
          <a:p>
            <a:pPr defTabSz="282575">
              <a:buFont typeface="Wingdings" pitchFamily="2" charset="2"/>
              <a:buChar char="l"/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DESC    USER_TABLES; </a:t>
            </a:r>
          </a:p>
          <a:p>
            <a:endParaRPr lang="ko-KR" altLang="en-US" sz="2400" b="0" smtClean="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SELECT  TABLE_NAME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   ,  ROWNUM 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FROM    USER_TABLES;</a:t>
            </a:r>
            <a:endParaRPr lang="en-US" altLang="ko-KR" sz="2400" b="0"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1518598" name="Rectangle 6"/>
          <p:cNvSpPr>
            <a:spLocks noChangeArrowheads="1"/>
          </p:cNvSpPr>
          <p:nvPr/>
        </p:nvSpPr>
        <p:spPr bwMode="blackWhite">
          <a:xfrm>
            <a:off x="1128713" y="5062538"/>
            <a:ext cx="12091987" cy="4648200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USER_CONSTRAINTS, USER_CONS_COLUMNS</a:t>
            </a:r>
            <a:r>
              <a:rPr lang="ko-KR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의 컬럼 상세를 </a:t>
            </a:r>
            <a:br>
              <a:rPr lang="ko-KR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</a:br>
            <a:r>
              <a:rPr lang="ko-KR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 확인하고 상품 테이블의 제약조건을 출력하시오</a:t>
            </a: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?</a:t>
            </a:r>
            <a:b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</a:b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 (</a:t>
            </a:r>
            <a:r>
              <a:rPr lang="ko-KR" altLang="en-US" sz="2000" err="1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컬럼명</a:t>
            </a: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2000" err="1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제약명</a:t>
            </a: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타입</a:t>
            </a: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제약내용</a:t>
            </a: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)</a:t>
            </a:r>
          </a:p>
          <a:p>
            <a:pPr defTabSz="282575">
              <a:buFont typeface="Wingdings" pitchFamily="2" charset="2"/>
              <a:buNone/>
              <a:defRPr/>
            </a:pPr>
            <a:endParaRPr lang="en-US" altLang="ko-KR" sz="2000">
              <a:latin typeface="굴림체" pitchFamily="49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Char char="l"/>
              <a:defRPr/>
            </a:pPr>
            <a:endParaRPr lang="en-US" altLang="ko-KR" sz="2000">
              <a:latin typeface="굴림체" pitchFamily="49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Char char="l"/>
              <a:defRPr/>
            </a:pPr>
            <a:endParaRPr lang="en-US" altLang="ko-KR" sz="2000">
              <a:latin typeface="굴림체" pitchFamily="49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Char char="l"/>
              <a:defRPr/>
            </a:pPr>
            <a:endParaRPr lang="en-US" altLang="ko-KR" sz="2000">
              <a:latin typeface="굴림체" pitchFamily="49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Char char="l"/>
              <a:defRPr/>
            </a:pPr>
            <a:endParaRPr lang="en-US" altLang="ko-KR" sz="2000">
              <a:latin typeface="굴림체" pitchFamily="49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Char char="l"/>
              <a:defRPr/>
            </a:pPr>
            <a:endParaRPr lang="en-US" altLang="ko-KR" sz="2000">
              <a:solidFill>
                <a:srgbClr val="800000"/>
              </a:solidFill>
              <a:latin typeface="굴림체" pitchFamily="49" charset="-127"/>
              <a:ea typeface="굴림체" pitchFamily="49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ChangeArrowheads="1"/>
          </p:cNvSpPr>
          <p:nvPr/>
        </p:nvSpPr>
        <p:spPr bwMode="auto">
          <a:xfrm>
            <a:off x="479425" y="1204913"/>
            <a:ext cx="13374688" cy="8232775"/>
          </a:xfrm>
          <a:prstGeom prst="rect">
            <a:avLst/>
          </a:prstGeom>
          <a:noFill/>
          <a:ln w="38100" cmpd="dbl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marL="720725" lvl="1" indent="-263525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2800">
                <a:latin typeface="HY중고딕" pitchFamily="18" charset="-127"/>
                <a:ea typeface="HY중고딕" pitchFamily="18" charset="-127"/>
              </a:rPr>
              <a:t>외래키 </a:t>
            </a:r>
            <a:r>
              <a:rPr lang="en-US" altLang="ko-KR" sz="2800">
                <a:latin typeface="HY중고딕" pitchFamily="18" charset="-127"/>
                <a:ea typeface="HY중고딕" pitchFamily="18" charset="-127"/>
              </a:rPr>
              <a:t>(Foreign key)</a:t>
            </a:r>
          </a:p>
          <a:p>
            <a:pPr marL="1160463" lvl="2" indent="-173038">
              <a:lnSpc>
                <a:spcPct val="150000"/>
              </a:lnSpc>
              <a:buFont typeface="Wingdings" pitchFamily="2" charset="2"/>
              <a:buNone/>
            </a:pPr>
            <a:r>
              <a:rPr lang="en-US" altLang="ko-KR" sz="2800">
                <a:latin typeface="HY중고딕" pitchFamily="18" charset="-127"/>
                <a:ea typeface="HY중고딕" pitchFamily="18" charset="-127"/>
              </a:rPr>
              <a:t>	⇒ </a:t>
            </a:r>
            <a:r>
              <a:rPr lang="ko-KR" altLang="en-US" sz="2800">
                <a:latin typeface="HY중고딕" pitchFamily="18" charset="-127"/>
                <a:ea typeface="HY중고딕" pitchFamily="18" charset="-127"/>
              </a:rPr>
              <a:t>상호 관련이 있는 테이블들 사이에서 데이터의 일관성을 보장해 주는 수단</a:t>
            </a:r>
          </a:p>
          <a:p>
            <a:pPr marL="1160463" lvl="2" indent="-173038">
              <a:lnSpc>
                <a:spcPct val="150000"/>
              </a:lnSpc>
              <a:buFont typeface="Wingdings" pitchFamily="2" charset="2"/>
              <a:buNone/>
            </a:pPr>
            <a:r>
              <a:rPr lang="ko-KR" altLang="en-US" sz="2800">
                <a:latin typeface="HY중고딕" pitchFamily="18" charset="-127"/>
                <a:ea typeface="HY중고딕" pitchFamily="18" charset="-127"/>
              </a:rPr>
              <a:t>	⇒ 관계는 업무적인 연관성을 의미</a:t>
            </a:r>
          </a:p>
          <a:p>
            <a:pPr marL="1160463" lvl="2" indent="-173038">
              <a:lnSpc>
                <a:spcPct val="150000"/>
              </a:lnSpc>
              <a:buFont typeface="Wingdings" pitchFamily="2" charset="2"/>
              <a:buNone/>
            </a:pPr>
            <a:r>
              <a:rPr lang="ko-KR" altLang="en-US" sz="2800">
                <a:latin typeface="HY중고딕" pitchFamily="18" charset="-127"/>
                <a:ea typeface="HY중고딕" pitchFamily="18" charset="-127"/>
              </a:rPr>
              <a:t>	⇒ 두 테이블 사이에 존재하며 관계를 맺고 있는 두 테이블 중 하나는 부모 테이블이고 하나는 자식테이블</a:t>
            </a:r>
          </a:p>
          <a:p>
            <a:pPr marL="1160463" lvl="2" indent="-173038">
              <a:lnSpc>
                <a:spcPct val="150000"/>
              </a:lnSpc>
              <a:buFont typeface="Wingdings" pitchFamily="2" charset="2"/>
              <a:buNone/>
            </a:pPr>
            <a:r>
              <a:rPr lang="ko-KR" altLang="en-US" sz="2800">
                <a:latin typeface="HY중고딕" pitchFamily="18" charset="-127"/>
                <a:ea typeface="HY중고딕" pitchFamily="18" charset="-127"/>
              </a:rPr>
              <a:t>	⇒ 부모테이블의 기본키는 자식테이블에 외래키로 전이 되어짐</a:t>
            </a:r>
          </a:p>
          <a:p>
            <a:pPr marL="1160463" lvl="2" indent="-173038">
              <a:lnSpc>
                <a:spcPct val="150000"/>
              </a:lnSpc>
              <a:buFont typeface="Wingdings" pitchFamily="2" charset="2"/>
              <a:buNone/>
            </a:pPr>
            <a:r>
              <a:rPr lang="ko-KR" altLang="en-US" sz="2800">
                <a:latin typeface="HY중고딕" pitchFamily="18" charset="-127"/>
                <a:ea typeface="HY중고딕" pitchFamily="18" charset="-127"/>
              </a:rPr>
              <a:t>	⇒ 식별관계와 비식별관계로 나눌 수 있음</a:t>
            </a:r>
          </a:p>
        </p:txBody>
      </p:sp>
      <p:pic>
        <p:nvPicPr>
          <p:cNvPr id="39939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36638" y="5637213"/>
            <a:ext cx="12323762" cy="3678237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522" name="Rectangle 2"/>
          <p:cNvSpPr>
            <a:spLocks noChangeArrowheads="1"/>
          </p:cNvSpPr>
          <p:nvPr/>
        </p:nvSpPr>
        <p:spPr bwMode="blackWhite">
          <a:xfrm>
            <a:off x="1149350" y="1430338"/>
            <a:ext cx="6427788" cy="566737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PL/SQL</a:t>
            </a: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이란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? </a:t>
            </a:r>
          </a:p>
        </p:txBody>
      </p:sp>
      <p:sp>
        <p:nvSpPr>
          <p:cNvPr id="1303555" name="Rectangle 3"/>
          <p:cNvSpPr>
            <a:spLocks noChangeArrowheads="1"/>
          </p:cNvSpPr>
          <p:nvPr/>
        </p:nvSpPr>
        <p:spPr bwMode="blackWhite">
          <a:xfrm>
            <a:off x="1128713" y="2155825"/>
            <a:ext cx="12091987" cy="2905125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4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PL/SQL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은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Procedural Language/SQL</a:t>
            </a:r>
          </a:p>
          <a:p>
            <a:pPr defTabSz="282575">
              <a:lnSpc>
                <a:spcPct val="14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서버에서 절차적인 처리를 위해 표준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SQL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을 확장한 절차적 언어</a:t>
            </a:r>
          </a:p>
          <a:p>
            <a:pPr defTabSz="282575">
              <a:lnSpc>
                <a:spcPct val="140000"/>
              </a:lnSpc>
              <a:buFont typeface="Wingdings" pitchFamily="2" charset="2"/>
              <a:buChar char="l"/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블록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(block)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구조로 여러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SQL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문을 한번에 실행</a:t>
            </a:r>
          </a:p>
          <a:p>
            <a:pPr defTabSz="282575">
              <a:lnSpc>
                <a:spcPct val="140000"/>
              </a:lnSpc>
              <a:buFont typeface="Wingdings" pitchFamily="2" charset="2"/>
              <a:buChar char="l"/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모듈화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캡슐화가 가능 </a:t>
            </a:r>
          </a:p>
        </p:txBody>
      </p:sp>
      <p:sp>
        <p:nvSpPr>
          <p:cNvPr id="363524" name="Oval 5"/>
          <p:cNvSpPr>
            <a:spLocks noChangeArrowheads="1"/>
          </p:cNvSpPr>
          <p:nvPr/>
        </p:nvSpPr>
        <p:spPr bwMode="auto">
          <a:xfrm>
            <a:off x="479425" y="479425"/>
            <a:ext cx="6242050" cy="682625"/>
          </a:xfrm>
          <a:prstGeom prst="ellipse">
            <a:avLst/>
          </a:prstGeom>
          <a:gradFill rotWithShape="0">
            <a:gsLst>
              <a:gs pos="0">
                <a:srgbClr val="FFFFFF"/>
              </a:gs>
              <a:gs pos="100000">
                <a:srgbClr val="CBE6A8"/>
              </a:gs>
            </a:gsLst>
            <a:path path="shape">
              <a:fillToRect l="50000" t="50000" r="50000" b="50000"/>
            </a:path>
          </a:gradFill>
          <a:ln w="12700">
            <a:noFill/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ko-KR" altLang="en-US">
              <a:latin typeface="HY중고딕" pitchFamily="18" charset="-127"/>
            </a:endParaRPr>
          </a:p>
        </p:txBody>
      </p:sp>
      <p:sp>
        <p:nvSpPr>
          <p:cNvPr id="363525" name="Rectangle 6"/>
          <p:cNvSpPr>
            <a:spLocks noChangeArrowheads="1"/>
          </p:cNvSpPr>
          <p:nvPr/>
        </p:nvSpPr>
        <p:spPr bwMode="auto">
          <a:xfrm>
            <a:off x="1392238" y="422275"/>
            <a:ext cx="2592387" cy="4445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pPr eaLnBrk="0" latinLnBrk="0" hangingPunct="0">
              <a:lnSpc>
                <a:spcPct val="120000"/>
              </a:lnSpc>
            </a:pPr>
            <a:r>
              <a:rPr lang="en-US" altLang="ko-KR" sz="2200">
                <a:latin typeface="HY중고딕" pitchFamily="18" charset="-127"/>
                <a:ea typeface="굴림체" pitchFamily="49" charset="-127"/>
              </a:rPr>
              <a:t>3. PL/SQL </a:t>
            </a:r>
            <a:r>
              <a:rPr lang="ko-KR" altLang="en-US" sz="2200">
                <a:latin typeface="HY중고딕" pitchFamily="18" charset="-127"/>
                <a:ea typeface="굴림체" pitchFamily="49" charset="-127"/>
              </a:rPr>
              <a:t>의 개요</a:t>
            </a:r>
          </a:p>
        </p:txBody>
      </p:sp>
      <p:graphicFrame>
        <p:nvGraphicFramePr>
          <p:cNvPr id="1303621" name="Group 69"/>
          <p:cNvGraphicFramePr>
            <a:graphicFrameLocks noGrp="1"/>
          </p:cNvGraphicFramePr>
          <p:nvPr/>
        </p:nvGraphicFramePr>
        <p:xfrm>
          <a:off x="1128713" y="5227638"/>
          <a:ext cx="12144595" cy="4565525"/>
        </p:xfrm>
        <a:graphic>
          <a:graphicData uri="http://schemas.openxmlformats.org/drawingml/2006/table">
            <a:tbl>
              <a:tblPr/>
              <a:tblGrid>
                <a:gridCol w="157173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34131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623154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5967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장 점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단 점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41744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SQL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작성하기 쉽다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.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쉽게 </a:t>
                      </a:r>
                      <a:r>
                        <a:rPr kumimoji="1" lang="ko-KR" altLang="en-US" sz="2400" b="1" i="0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배울수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있다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.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ANSI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에 문법 표준화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변수선언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, 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비교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, 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반복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, 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에러처리 불가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SQL 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구문을 캡슐화 할 수 없다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.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매번 구문 분석으로 성능저하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긴 구문 전송으로 네트워크 </a:t>
                      </a:r>
                      <a:r>
                        <a:rPr kumimoji="1" lang="ko-KR" altLang="en-US" sz="2400" b="1" i="0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트래픽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증가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55132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PL/SQL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변수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, 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비교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, 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반복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, 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예외처리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모듈화 및 캡슐화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서버에 저장되어 빠른 실행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문법에 대한 표준이 없다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각 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DBMS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에 종속적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546" name="Rectangle 2"/>
          <p:cNvSpPr>
            <a:spLocks noChangeArrowheads="1"/>
          </p:cNvSpPr>
          <p:nvPr/>
        </p:nvSpPr>
        <p:spPr bwMode="blackWhite">
          <a:xfrm>
            <a:off x="1149350" y="638175"/>
            <a:ext cx="6427788" cy="566738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PL/SQL</a:t>
            </a: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로 할 수 있는 것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? </a:t>
            </a:r>
          </a:p>
        </p:txBody>
      </p:sp>
      <p:graphicFrame>
        <p:nvGraphicFramePr>
          <p:cNvPr id="1304654" name="Group 78"/>
          <p:cNvGraphicFramePr>
            <a:graphicFrameLocks noGrp="1"/>
          </p:cNvGraphicFramePr>
          <p:nvPr/>
        </p:nvGraphicFramePr>
        <p:xfrm>
          <a:off x="1128713" y="1317625"/>
          <a:ext cx="12144595" cy="7285006"/>
        </p:xfrm>
        <a:graphic>
          <a:graphicData uri="http://schemas.openxmlformats.org/drawingml/2006/table">
            <a:tbl>
              <a:tblPr/>
              <a:tblGrid>
                <a:gridCol w="324502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889957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1010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구 분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내  용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54019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Anonymous block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단순 스크립트에서 실행되는 블록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서버에 저장되지 않는다</a:t>
                      </a: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.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4470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Stored Procedure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자주 실행되거나</a:t>
                      </a: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, </a:t>
                      </a:r>
                      <a:r>
                        <a:rPr kumimoji="1" lang="ko-KR" altLang="en-US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복잡한 비즈니스 </a:t>
                      </a:r>
                      <a:r>
                        <a:rPr kumimoji="1" lang="ko-KR" altLang="en-US" sz="2900" b="1" i="0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로직을</a:t>
                      </a:r>
                      <a:r>
                        <a:rPr kumimoji="1" lang="ko-KR" altLang="en-US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미리 작성하여 서버에 저장하여 사용한다</a:t>
                      </a: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.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01269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User Function 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Procedure</a:t>
                      </a:r>
                      <a:r>
                        <a:rPr kumimoji="1" lang="ko-KR" altLang="en-US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와 유사하며</a:t>
                      </a: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, </a:t>
                      </a:r>
                      <a:r>
                        <a:rPr kumimoji="1" lang="ko-KR" altLang="en-US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실행결과를 반환한다</a:t>
                      </a: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.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01269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Package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여러 </a:t>
                      </a: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Procedure, Function </a:t>
                      </a:r>
                      <a:r>
                        <a:rPr kumimoji="1" lang="ko-KR" altLang="en-US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및 변수 등을 하나로  묶는다</a:t>
                      </a: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.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14470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Trigger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테이블이나 </a:t>
                      </a:r>
                      <a:r>
                        <a:rPr kumimoji="1" lang="ko-KR" altLang="en-US" sz="2900" b="1" i="0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뷰에</a:t>
                      </a:r>
                      <a:r>
                        <a:rPr kumimoji="1" lang="ko-KR" altLang="en-US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</a:t>
                      </a: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INSERT, UPDATE, DELETE</a:t>
                      </a:r>
                      <a:r>
                        <a:rPr kumimoji="1" lang="ko-KR" altLang="en-US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등이 수행 전 또는 수행 후 자동 실행되는 </a:t>
                      </a: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Procedure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570" name="Rectangle 4"/>
          <p:cNvSpPr>
            <a:spLocks noChangeArrowheads="1"/>
          </p:cNvSpPr>
          <p:nvPr/>
        </p:nvSpPr>
        <p:spPr bwMode="blackWhite">
          <a:xfrm>
            <a:off x="1117600" y="638175"/>
            <a:ext cx="6427788" cy="566738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PL/SQL Block  Structure</a:t>
            </a:r>
          </a:p>
        </p:txBody>
      </p:sp>
      <p:grpSp>
        <p:nvGrpSpPr>
          <p:cNvPr id="365571" name="Group 49"/>
          <p:cNvGrpSpPr>
            <a:grpSpLocks/>
          </p:cNvGrpSpPr>
          <p:nvPr/>
        </p:nvGrpSpPr>
        <p:grpSpPr bwMode="auto">
          <a:xfrm>
            <a:off x="1066800" y="1773238"/>
            <a:ext cx="6072188" cy="7937500"/>
            <a:chOff x="462" y="709"/>
            <a:chExt cx="2631" cy="3175"/>
          </a:xfrm>
        </p:grpSpPr>
        <p:sp>
          <p:nvSpPr>
            <p:cNvPr id="1230895" name="Rectangle 47"/>
            <p:cNvSpPr>
              <a:spLocks noChangeArrowheads="1"/>
            </p:cNvSpPr>
            <p:nvPr/>
          </p:nvSpPr>
          <p:spPr bwMode="blackWhite">
            <a:xfrm>
              <a:off x="462" y="709"/>
              <a:ext cx="2631" cy="3175"/>
            </a:xfrm>
            <a:prstGeom prst="rect">
              <a:avLst/>
            </a:prstGeom>
            <a:solidFill>
              <a:schemeClr val="hlink"/>
            </a:solidFill>
            <a:ln w="9525">
              <a:noFill/>
              <a:miter lim="800000"/>
              <a:headEnd type="none" w="sm" len="sm"/>
              <a:tailEnd type="none" w="sm" len="sm"/>
            </a:ln>
            <a:effectLst>
              <a:outerShdw dist="35921" dir="2700000" algn="ctr" rotWithShape="0">
                <a:srgbClr val="808080"/>
              </a:outerShdw>
            </a:effectLst>
          </p:spPr>
          <p:txBody>
            <a:bodyPr tIns="82800" bIns="82800" anchor="ctr"/>
            <a:lstStyle/>
            <a:p>
              <a:pPr defTabSz="282575">
                <a:lnSpc>
                  <a:spcPct val="140000"/>
                </a:lnSpc>
                <a:buFont typeface="Wingdings" pitchFamily="2" charset="2"/>
                <a:buNone/>
                <a:defRPr/>
              </a:pPr>
              <a:r>
                <a:rPr lang="en-US" altLang="ko-KR" sz="2000">
                  <a:latin typeface="HY중고딕" pitchFamily="18" charset="-127"/>
                  <a:ea typeface="굴림체" pitchFamily="49" charset="-127"/>
                </a:rPr>
                <a:t>DECLARE</a:t>
              </a:r>
            </a:p>
            <a:p>
              <a:pPr defTabSz="282575">
                <a:lnSpc>
                  <a:spcPct val="140000"/>
                </a:lnSpc>
                <a:buFont typeface="Wingdings" pitchFamily="2" charset="2"/>
                <a:buNone/>
                <a:defRPr/>
              </a:pPr>
              <a:endParaRPr lang="en-US" altLang="ko-KR" sz="2000">
                <a:latin typeface="HY중고딕" pitchFamily="18" charset="-127"/>
                <a:ea typeface="굴림체" pitchFamily="49" charset="-127"/>
              </a:endParaRPr>
            </a:p>
            <a:p>
              <a:pPr defTabSz="282575">
                <a:lnSpc>
                  <a:spcPct val="140000"/>
                </a:lnSpc>
                <a:buFont typeface="Wingdings" pitchFamily="2" charset="2"/>
                <a:buNone/>
                <a:defRPr/>
              </a:pPr>
              <a:endParaRPr lang="en-US" altLang="ko-KR" sz="2000" smtClean="0">
                <a:latin typeface="HY중고딕" pitchFamily="18" charset="-127"/>
                <a:ea typeface="굴림체" pitchFamily="49" charset="-127"/>
              </a:endParaRPr>
            </a:p>
            <a:p>
              <a:pPr defTabSz="282575">
                <a:lnSpc>
                  <a:spcPct val="140000"/>
                </a:lnSpc>
                <a:buFont typeface="Wingdings" pitchFamily="2" charset="2"/>
                <a:buNone/>
                <a:defRPr/>
              </a:pPr>
              <a:endParaRPr lang="en-US" altLang="ko-KR" sz="2000" smtClean="0">
                <a:latin typeface="HY중고딕" pitchFamily="18" charset="-127"/>
                <a:ea typeface="굴림체" pitchFamily="49" charset="-127"/>
              </a:endParaRPr>
            </a:p>
            <a:p>
              <a:pPr defTabSz="282575">
                <a:lnSpc>
                  <a:spcPct val="140000"/>
                </a:lnSpc>
                <a:buFont typeface="Wingdings" pitchFamily="2" charset="2"/>
                <a:buNone/>
                <a:defRPr/>
              </a:pPr>
              <a:endParaRPr lang="en-US" altLang="ko-KR" sz="2000">
                <a:latin typeface="HY중고딕" pitchFamily="18" charset="-127"/>
                <a:ea typeface="굴림체" pitchFamily="49" charset="-127"/>
              </a:endParaRPr>
            </a:p>
            <a:p>
              <a:pPr defTabSz="282575">
                <a:lnSpc>
                  <a:spcPct val="140000"/>
                </a:lnSpc>
                <a:buFont typeface="Wingdings" pitchFamily="2" charset="2"/>
                <a:buNone/>
                <a:defRPr/>
              </a:pPr>
              <a:r>
                <a:rPr lang="en-US" altLang="ko-KR" sz="2000">
                  <a:latin typeface="HY중고딕" pitchFamily="18" charset="-127"/>
                  <a:ea typeface="굴림체" pitchFamily="49" charset="-127"/>
                </a:rPr>
                <a:t>BEGIN</a:t>
              </a:r>
            </a:p>
            <a:p>
              <a:pPr defTabSz="282575">
                <a:lnSpc>
                  <a:spcPct val="140000"/>
                </a:lnSpc>
                <a:buFont typeface="Wingdings" pitchFamily="2" charset="2"/>
                <a:buNone/>
                <a:defRPr/>
              </a:pPr>
              <a:endParaRPr lang="en-US" altLang="ko-KR" sz="2000" smtClean="0">
                <a:latin typeface="HY중고딕" pitchFamily="18" charset="-127"/>
                <a:ea typeface="굴림체" pitchFamily="49" charset="-127"/>
              </a:endParaRPr>
            </a:p>
            <a:p>
              <a:pPr defTabSz="282575">
                <a:lnSpc>
                  <a:spcPct val="140000"/>
                </a:lnSpc>
                <a:buFont typeface="Wingdings" pitchFamily="2" charset="2"/>
                <a:buNone/>
                <a:defRPr/>
              </a:pPr>
              <a:endParaRPr lang="en-US" altLang="ko-KR" sz="2000">
                <a:latin typeface="HY중고딕" pitchFamily="18" charset="-127"/>
                <a:ea typeface="굴림체" pitchFamily="49" charset="-127"/>
              </a:endParaRPr>
            </a:p>
            <a:p>
              <a:pPr defTabSz="282575">
                <a:lnSpc>
                  <a:spcPct val="140000"/>
                </a:lnSpc>
                <a:buFont typeface="Wingdings" pitchFamily="2" charset="2"/>
                <a:buNone/>
                <a:defRPr/>
              </a:pPr>
              <a:endParaRPr lang="en-US" altLang="ko-KR" sz="2000" smtClean="0">
                <a:latin typeface="HY중고딕" pitchFamily="18" charset="-127"/>
                <a:ea typeface="굴림체" pitchFamily="49" charset="-127"/>
              </a:endParaRPr>
            </a:p>
            <a:p>
              <a:pPr defTabSz="282575">
                <a:lnSpc>
                  <a:spcPct val="140000"/>
                </a:lnSpc>
                <a:buFont typeface="Wingdings" pitchFamily="2" charset="2"/>
                <a:buNone/>
                <a:defRPr/>
              </a:pPr>
              <a:endParaRPr lang="en-US" altLang="ko-KR" sz="2000">
                <a:latin typeface="HY중고딕" pitchFamily="18" charset="-127"/>
                <a:ea typeface="굴림체" pitchFamily="49" charset="-127"/>
              </a:endParaRPr>
            </a:p>
            <a:p>
              <a:pPr defTabSz="282575">
                <a:lnSpc>
                  <a:spcPct val="140000"/>
                </a:lnSpc>
                <a:buFont typeface="Wingdings" pitchFamily="2" charset="2"/>
                <a:buNone/>
                <a:defRPr/>
              </a:pPr>
              <a:endParaRPr lang="en-US" altLang="ko-KR" sz="2000">
                <a:latin typeface="HY중고딕" pitchFamily="18" charset="-127"/>
                <a:ea typeface="굴림체" pitchFamily="49" charset="-127"/>
              </a:endParaRPr>
            </a:p>
            <a:p>
              <a:pPr defTabSz="282575">
                <a:lnSpc>
                  <a:spcPct val="140000"/>
                </a:lnSpc>
                <a:buFont typeface="Wingdings" pitchFamily="2" charset="2"/>
                <a:buNone/>
                <a:defRPr/>
              </a:pPr>
              <a:r>
                <a:rPr lang="en-US" altLang="ko-KR" sz="2000" smtClean="0">
                  <a:latin typeface="HY중고딕" pitchFamily="18" charset="-127"/>
                  <a:ea typeface="굴림체" pitchFamily="49" charset="-127"/>
                </a:rPr>
                <a:t>EXCEPTION</a:t>
              </a:r>
              <a:endParaRPr lang="en-US" altLang="ko-KR" sz="2000">
                <a:latin typeface="HY중고딕" pitchFamily="18" charset="-127"/>
                <a:ea typeface="굴림체" pitchFamily="49" charset="-127"/>
              </a:endParaRPr>
            </a:p>
            <a:p>
              <a:pPr defTabSz="282575">
                <a:lnSpc>
                  <a:spcPct val="140000"/>
                </a:lnSpc>
                <a:buFont typeface="Wingdings" pitchFamily="2" charset="2"/>
                <a:buNone/>
                <a:defRPr/>
              </a:pPr>
              <a:endParaRPr lang="en-US" altLang="ko-KR" sz="2000" smtClean="0">
                <a:latin typeface="HY중고딕" pitchFamily="18" charset="-127"/>
                <a:ea typeface="굴림체" pitchFamily="49" charset="-127"/>
              </a:endParaRPr>
            </a:p>
            <a:p>
              <a:pPr defTabSz="282575">
                <a:lnSpc>
                  <a:spcPct val="140000"/>
                </a:lnSpc>
                <a:buFont typeface="Wingdings" pitchFamily="2" charset="2"/>
                <a:buNone/>
                <a:defRPr/>
              </a:pPr>
              <a:endParaRPr lang="en-US" altLang="ko-KR" sz="2000" smtClean="0">
                <a:latin typeface="HY중고딕" pitchFamily="18" charset="-127"/>
                <a:ea typeface="굴림체" pitchFamily="49" charset="-127"/>
              </a:endParaRPr>
            </a:p>
            <a:p>
              <a:pPr defTabSz="282575">
                <a:lnSpc>
                  <a:spcPct val="140000"/>
                </a:lnSpc>
                <a:buFont typeface="Wingdings" pitchFamily="2" charset="2"/>
                <a:buNone/>
                <a:defRPr/>
              </a:pPr>
              <a:endParaRPr lang="en-US" altLang="ko-KR" sz="2000" smtClean="0">
                <a:latin typeface="HY중고딕" pitchFamily="18" charset="-127"/>
                <a:ea typeface="굴림체" pitchFamily="49" charset="-127"/>
              </a:endParaRPr>
            </a:p>
            <a:p>
              <a:pPr defTabSz="282575">
                <a:lnSpc>
                  <a:spcPct val="140000"/>
                </a:lnSpc>
                <a:buFont typeface="Wingdings" pitchFamily="2" charset="2"/>
                <a:buNone/>
                <a:defRPr/>
              </a:pPr>
              <a:endParaRPr lang="en-US" altLang="ko-KR" sz="2000">
                <a:latin typeface="HY중고딕" pitchFamily="18" charset="-127"/>
                <a:ea typeface="굴림체" pitchFamily="49" charset="-127"/>
              </a:endParaRPr>
            </a:p>
            <a:p>
              <a:pPr defTabSz="282575">
                <a:lnSpc>
                  <a:spcPct val="140000"/>
                </a:lnSpc>
                <a:buFont typeface="Wingdings" pitchFamily="2" charset="2"/>
                <a:buNone/>
                <a:defRPr/>
              </a:pPr>
              <a:r>
                <a:rPr lang="en-US" altLang="ko-KR" sz="2000">
                  <a:latin typeface="HY중고딕" pitchFamily="18" charset="-127"/>
                  <a:ea typeface="굴림체" pitchFamily="49" charset="-127"/>
                </a:rPr>
                <a:t>END</a:t>
              </a:r>
              <a:r>
                <a:rPr lang="en-US" altLang="ko-KR" sz="2000" smtClean="0">
                  <a:latin typeface="HY중고딕" pitchFamily="18" charset="-127"/>
                  <a:ea typeface="굴림체" pitchFamily="49" charset="-127"/>
                </a:rPr>
                <a:t>;</a:t>
              </a:r>
            </a:p>
          </p:txBody>
        </p:sp>
        <p:sp>
          <p:nvSpPr>
            <p:cNvPr id="1230856" name="AutoShape 8"/>
            <p:cNvSpPr>
              <a:spLocks noChangeArrowheads="1"/>
            </p:cNvSpPr>
            <p:nvPr/>
          </p:nvSpPr>
          <p:spPr bwMode="blackWhite">
            <a:xfrm>
              <a:off x="689" y="2024"/>
              <a:ext cx="2185" cy="590"/>
            </a:xfrm>
            <a:prstGeom prst="roundRect">
              <a:avLst>
                <a:gd name="adj" fmla="val 16667"/>
              </a:avLst>
            </a:prstGeom>
            <a:solidFill>
              <a:srgbClr val="E2ECF4"/>
            </a:solidFill>
            <a:ln w="9525" algn="ctr">
              <a:solidFill>
                <a:schemeClr val="bg1"/>
              </a:solidFill>
              <a:round/>
              <a:headEnd/>
              <a:tailEnd/>
            </a:ln>
            <a:effectLst>
              <a:outerShdw dist="107763" dir="18900000" algn="ctr" rotWithShape="0">
                <a:schemeClr val="bg2"/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en-US" altLang="ko-KR" sz="2000" err="1">
                  <a:solidFill>
                    <a:srgbClr val="000066"/>
                  </a:solidFill>
                  <a:latin typeface="HY중고딕" pitchFamily="18" charset="-127"/>
                  <a:ea typeface="굴림체" pitchFamily="49" charset="-127"/>
                </a:rPr>
                <a:t>Excutable</a:t>
              </a:r>
              <a:r>
                <a:rPr lang="en-US" altLang="ko-KR" sz="2000">
                  <a:solidFill>
                    <a:srgbClr val="000066"/>
                  </a:solidFill>
                  <a:latin typeface="HY중고딕" pitchFamily="18" charset="-127"/>
                  <a:ea typeface="굴림체" pitchFamily="49" charset="-127"/>
                </a:rPr>
                <a:t> Section </a:t>
              </a:r>
              <a:br>
                <a:rPr lang="en-US" altLang="ko-KR" sz="2000">
                  <a:solidFill>
                    <a:srgbClr val="000066"/>
                  </a:solidFill>
                  <a:latin typeface="HY중고딕" pitchFamily="18" charset="-127"/>
                  <a:ea typeface="굴림체" pitchFamily="49" charset="-127"/>
                </a:rPr>
              </a:br>
              <a:r>
                <a:rPr lang="en-US" altLang="ko-KR" sz="2000">
                  <a:solidFill>
                    <a:srgbClr val="000066"/>
                  </a:solidFill>
                  <a:latin typeface="HY중고딕" pitchFamily="18" charset="-127"/>
                  <a:ea typeface="굴림체" pitchFamily="49" charset="-127"/>
                </a:rPr>
                <a:t>(</a:t>
              </a:r>
              <a:r>
                <a:rPr lang="ko-KR" altLang="en-US" sz="2000">
                  <a:solidFill>
                    <a:srgbClr val="000066"/>
                  </a:solidFill>
                  <a:latin typeface="HY중고딕" pitchFamily="18" charset="-127"/>
                  <a:ea typeface="굴림체" pitchFamily="49" charset="-127"/>
                </a:rPr>
                <a:t>실행 부분</a:t>
              </a:r>
              <a:r>
                <a:rPr lang="en-US" altLang="ko-KR" sz="2000">
                  <a:solidFill>
                    <a:srgbClr val="000066"/>
                  </a:solidFill>
                  <a:latin typeface="HY중고딕" pitchFamily="18" charset="-127"/>
                  <a:ea typeface="굴림체" pitchFamily="49" charset="-127"/>
                </a:rPr>
                <a:t>)</a:t>
              </a:r>
            </a:p>
          </p:txBody>
        </p:sp>
        <p:sp>
          <p:nvSpPr>
            <p:cNvPr id="1230864" name="AutoShape 16"/>
            <p:cNvSpPr>
              <a:spLocks noChangeArrowheads="1"/>
            </p:cNvSpPr>
            <p:nvPr/>
          </p:nvSpPr>
          <p:spPr bwMode="blackWhite">
            <a:xfrm>
              <a:off x="644" y="1117"/>
              <a:ext cx="2185" cy="498"/>
            </a:xfrm>
            <a:prstGeom prst="roundRect">
              <a:avLst>
                <a:gd name="adj" fmla="val 16667"/>
              </a:avLst>
            </a:prstGeom>
            <a:solidFill>
              <a:srgbClr val="E2ECF4"/>
            </a:solidFill>
            <a:ln w="9525" algn="ctr">
              <a:solidFill>
                <a:schemeClr val="bg1"/>
              </a:solidFill>
              <a:round/>
              <a:headEnd/>
              <a:tailEnd/>
            </a:ln>
            <a:effectLst>
              <a:outerShdw dist="107763" dir="18900000" algn="ctr" rotWithShape="0">
                <a:schemeClr val="bg2"/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en-US" altLang="ko-KR" sz="2000" err="1">
                  <a:solidFill>
                    <a:srgbClr val="000066"/>
                  </a:solidFill>
                  <a:latin typeface="HY중고딕" pitchFamily="18" charset="-127"/>
                  <a:ea typeface="굴림체" pitchFamily="49" charset="-127"/>
                </a:rPr>
                <a:t>Declatation</a:t>
              </a:r>
              <a:r>
                <a:rPr lang="en-US" altLang="ko-KR" sz="2000">
                  <a:solidFill>
                    <a:srgbClr val="000066"/>
                  </a:solidFill>
                  <a:latin typeface="HY중고딕" pitchFamily="18" charset="-127"/>
                  <a:ea typeface="굴림체" pitchFamily="49" charset="-127"/>
                </a:rPr>
                <a:t> Section </a:t>
              </a:r>
              <a:br>
                <a:rPr lang="en-US" altLang="ko-KR" sz="2000">
                  <a:solidFill>
                    <a:srgbClr val="000066"/>
                  </a:solidFill>
                  <a:latin typeface="HY중고딕" pitchFamily="18" charset="-127"/>
                  <a:ea typeface="굴림체" pitchFamily="49" charset="-127"/>
                </a:rPr>
              </a:br>
              <a:r>
                <a:rPr lang="en-US" altLang="ko-KR" sz="2000">
                  <a:solidFill>
                    <a:srgbClr val="000066"/>
                  </a:solidFill>
                  <a:latin typeface="HY중고딕" pitchFamily="18" charset="-127"/>
                  <a:ea typeface="굴림체" pitchFamily="49" charset="-127"/>
                </a:rPr>
                <a:t>(</a:t>
              </a:r>
              <a:r>
                <a:rPr lang="ko-KR" altLang="en-US" sz="2000">
                  <a:solidFill>
                    <a:srgbClr val="000066"/>
                  </a:solidFill>
                  <a:latin typeface="HY중고딕" pitchFamily="18" charset="-127"/>
                  <a:ea typeface="굴림체" pitchFamily="49" charset="-127"/>
                </a:rPr>
                <a:t>선언 부분</a:t>
              </a:r>
              <a:r>
                <a:rPr lang="en-US" altLang="ko-KR" sz="2000">
                  <a:solidFill>
                    <a:srgbClr val="000066"/>
                  </a:solidFill>
                  <a:latin typeface="HY중고딕" pitchFamily="18" charset="-127"/>
                  <a:ea typeface="굴림체" pitchFamily="49" charset="-127"/>
                </a:rPr>
                <a:t>)</a:t>
              </a:r>
            </a:p>
          </p:txBody>
        </p:sp>
        <p:sp>
          <p:nvSpPr>
            <p:cNvPr id="1230865" name="AutoShape 17"/>
            <p:cNvSpPr>
              <a:spLocks noChangeArrowheads="1"/>
            </p:cNvSpPr>
            <p:nvPr/>
          </p:nvSpPr>
          <p:spPr bwMode="blackWhite">
            <a:xfrm>
              <a:off x="716" y="3031"/>
              <a:ext cx="2185" cy="499"/>
            </a:xfrm>
            <a:prstGeom prst="roundRect">
              <a:avLst>
                <a:gd name="adj" fmla="val 16667"/>
              </a:avLst>
            </a:prstGeom>
            <a:solidFill>
              <a:srgbClr val="E2ECF4"/>
            </a:solidFill>
            <a:ln w="9525" algn="ctr">
              <a:solidFill>
                <a:schemeClr val="bg1"/>
              </a:solidFill>
              <a:round/>
              <a:headEnd/>
              <a:tailEnd/>
            </a:ln>
            <a:effectLst>
              <a:outerShdw dist="107763" dir="18900000" algn="ctr" rotWithShape="0">
                <a:schemeClr val="bg2"/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en-US" altLang="ko-KR" sz="2000">
                  <a:solidFill>
                    <a:srgbClr val="000066"/>
                  </a:solidFill>
                  <a:latin typeface="HY중고딕" pitchFamily="18" charset="-127"/>
                  <a:ea typeface="굴림체" pitchFamily="49" charset="-127"/>
                </a:rPr>
                <a:t>Exception Section </a:t>
              </a:r>
              <a:br>
                <a:rPr lang="en-US" altLang="ko-KR" sz="2000">
                  <a:solidFill>
                    <a:srgbClr val="000066"/>
                  </a:solidFill>
                  <a:latin typeface="HY중고딕" pitchFamily="18" charset="-127"/>
                  <a:ea typeface="굴림체" pitchFamily="49" charset="-127"/>
                </a:rPr>
              </a:br>
              <a:r>
                <a:rPr lang="en-US" altLang="ko-KR" sz="2000">
                  <a:solidFill>
                    <a:srgbClr val="000066"/>
                  </a:solidFill>
                  <a:latin typeface="HY중고딕" pitchFamily="18" charset="-127"/>
                  <a:ea typeface="굴림체" pitchFamily="49" charset="-127"/>
                </a:rPr>
                <a:t>(</a:t>
              </a:r>
              <a:r>
                <a:rPr lang="ko-KR" altLang="en-US" sz="2000">
                  <a:solidFill>
                    <a:srgbClr val="000066"/>
                  </a:solidFill>
                  <a:latin typeface="HY중고딕" pitchFamily="18" charset="-127"/>
                  <a:ea typeface="굴림체" pitchFamily="49" charset="-127"/>
                </a:rPr>
                <a:t>예외 처리 부분</a:t>
              </a:r>
              <a:r>
                <a:rPr lang="en-US" altLang="ko-KR" sz="2000">
                  <a:solidFill>
                    <a:srgbClr val="000066"/>
                  </a:solidFill>
                  <a:latin typeface="HY중고딕" pitchFamily="18" charset="-127"/>
                  <a:ea typeface="굴림체" pitchFamily="49" charset="-127"/>
                </a:rPr>
                <a:t>)</a:t>
              </a:r>
            </a:p>
          </p:txBody>
        </p:sp>
      </p:grpSp>
      <p:sp>
        <p:nvSpPr>
          <p:cNvPr id="1230893" name="Rectangle 45"/>
          <p:cNvSpPr>
            <a:spLocks noChangeArrowheads="1"/>
          </p:cNvSpPr>
          <p:nvPr/>
        </p:nvSpPr>
        <p:spPr bwMode="blackWhite">
          <a:xfrm>
            <a:off x="8562975" y="9299575"/>
            <a:ext cx="184150" cy="3683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outerShdw dist="107763" dir="18900000" algn="ctr" rotWithShape="0">
              <a:schemeClr val="bg2"/>
            </a:outerShdw>
          </a:effectLst>
        </p:spPr>
        <p:txBody>
          <a:bodyPr wrap="none" anchor="ctr">
            <a:spAutoFit/>
          </a:bodyPr>
          <a:lstStyle/>
          <a:p>
            <a:pPr>
              <a:defRPr/>
            </a:pPr>
            <a:endParaRPr lang="ko-KR" altLang="en-US">
              <a:latin typeface="HY중고딕" pitchFamily="18" charset="-127"/>
            </a:endParaRPr>
          </a:p>
        </p:txBody>
      </p:sp>
      <p:sp>
        <p:nvSpPr>
          <p:cNvPr id="1230898" name="Rectangle 50"/>
          <p:cNvSpPr>
            <a:spLocks noChangeArrowheads="1"/>
          </p:cNvSpPr>
          <p:nvPr/>
        </p:nvSpPr>
        <p:spPr bwMode="blackWhite">
          <a:xfrm>
            <a:off x="7515225" y="1773238"/>
            <a:ext cx="5757863" cy="7713662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Declation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Section :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옵션</a:t>
            </a:r>
            <a:br>
              <a:rPr lang="ko-KR" altLang="en-US" sz="2000">
                <a:latin typeface="HY중고딕" pitchFamily="18" charset="-127"/>
                <a:ea typeface="굴림체" pitchFamily="49" charset="-127"/>
              </a:rPr>
            </a:b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   </a:t>
            </a:r>
            <a:r>
              <a:rPr lang="ko-KR" altLang="en-US" sz="1600">
                <a:latin typeface="HY중고딕" pitchFamily="18" charset="-127"/>
                <a:ea typeface="굴림체" pitchFamily="49" charset="-127"/>
              </a:rPr>
              <a:t>변수</a:t>
            </a:r>
            <a:r>
              <a:rPr lang="en-US" altLang="ko-KR" sz="1600"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1600">
                <a:latin typeface="HY중고딕" pitchFamily="18" charset="-127"/>
                <a:ea typeface="굴림체" pitchFamily="49" charset="-127"/>
              </a:rPr>
              <a:t>상수</a:t>
            </a:r>
            <a:r>
              <a:rPr lang="en-US" altLang="ko-KR" sz="1600">
                <a:latin typeface="HY중고딕" pitchFamily="18" charset="-127"/>
                <a:ea typeface="굴림체" pitchFamily="49" charset="-127"/>
              </a:rPr>
              <a:t>, CURSOR </a:t>
            </a:r>
            <a:r>
              <a:rPr lang="ko-KR" altLang="en-US" sz="1600">
                <a:latin typeface="HY중고딕" pitchFamily="18" charset="-127"/>
                <a:ea typeface="굴림체" pitchFamily="49" charset="-127"/>
              </a:rPr>
              <a:t>와 </a:t>
            </a:r>
            <a:br>
              <a:rPr lang="ko-KR" altLang="en-US" sz="1600">
                <a:latin typeface="HY중고딕" pitchFamily="18" charset="-127"/>
                <a:ea typeface="굴림체" pitchFamily="49" charset="-127"/>
              </a:rPr>
            </a:br>
            <a:r>
              <a:rPr lang="ko-KR" altLang="en-US" sz="1600">
                <a:latin typeface="HY중고딕" pitchFamily="18" charset="-127"/>
                <a:ea typeface="굴림체" pitchFamily="49" charset="-127"/>
              </a:rPr>
              <a:t>       </a:t>
            </a:r>
            <a:r>
              <a:rPr lang="en-US" altLang="ko-KR" sz="1600">
                <a:latin typeface="HY중고딕" pitchFamily="18" charset="-127"/>
                <a:ea typeface="굴림체" pitchFamily="49" charset="-127"/>
              </a:rPr>
              <a:t>USER_DEFINE Exception</a:t>
            </a:r>
            <a:r>
              <a:rPr lang="ko-KR" altLang="en-US" sz="1600">
                <a:latin typeface="HY중고딕" pitchFamily="18" charset="-127"/>
                <a:ea typeface="굴림체" pitchFamily="49" charset="-127"/>
              </a:rPr>
              <a:t>등 선언 </a:t>
            </a:r>
            <a:br>
              <a:rPr lang="ko-KR" altLang="en-US" sz="1600">
                <a:latin typeface="HY중고딕" pitchFamily="18" charset="-127"/>
                <a:ea typeface="굴림체" pitchFamily="49" charset="-127"/>
              </a:rPr>
            </a:br>
            <a:r>
              <a:rPr lang="ko-KR" altLang="en-US" sz="1600">
                <a:latin typeface="HY중고딕" pitchFamily="18" charset="-127"/>
                <a:ea typeface="굴림체" pitchFamily="49" charset="-127"/>
              </a:rPr>
              <a:t> </a:t>
            </a:r>
            <a:br>
              <a:rPr lang="ko-KR" altLang="en-US" sz="1600">
                <a:latin typeface="HY중고딕" pitchFamily="18" charset="-127"/>
                <a:ea typeface="굴림체" pitchFamily="49" charset="-127"/>
              </a:rPr>
            </a:br>
            <a:r>
              <a:rPr lang="ko-KR" altLang="en-US">
                <a:latin typeface="HY중고딕" pitchFamily="18" charset="-127"/>
                <a:ea typeface="굴림체" pitchFamily="49" charset="-127"/>
              </a:rPr>
              <a:t> </a:t>
            </a:r>
          </a:p>
          <a:p>
            <a:pPr defTabSz="282575">
              <a:buFont typeface="Wingdings" pitchFamily="2" charset="2"/>
              <a:buChar char="l"/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Excutabl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Section :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필수</a:t>
            </a:r>
            <a:br>
              <a:rPr lang="ko-KR" altLang="en-US" sz="2000">
                <a:latin typeface="HY중고딕" pitchFamily="18" charset="-127"/>
                <a:ea typeface="굴림체" pitchFamily="49" charset="-127"/>
              </a:rPr>
            </a:b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 </a:t>
            </a:r>
            <a:r>
              <a:rPr lang="ko-KR" altLang="en-US" sz="1600">
                <a:latin typeface="HY중고딕" pitchFamily="18" charset="-127"/>
                <a:ea typeface="굴림체" pitchFamily="49" charset="-127"/>
              </a:rPr>
              <a:t>처리할 명령문들을 절차적으로 기술      </a:t>
            </a:r>
            <a:br>
              <a:rPr lang="ko-KR" altLang="en-US" sz="1600">
                <a:latin typeface="HY중고딕" pitchFamily="18" charset="-127"/>
                <a:ea typeface="굴림체" pitchFamily="49" charset="-127"/>
              </a:rPr>
            </a:br>
            <a:r>
              <a:rPr lang="ko-KR" altLang="en-US" sz="1600">
                <a:latin typeface="HY중고딕" pitchFamily="18" charset="-127"/>
                <a:ea typeface="굴림체" pitchFamily="49" charset="-127"/>
              </a:rPr>
              <a:t>     </a:t>
            </a:r>
            <a:r>
              <a:rPr lang="en-US" altLang="ko-KR" sz="1600">
                <a:latin typeface="HY중고딕" pitchFamily="18" charset="-127"/>
                <a:ea typeface="굴림체" pitchFamily="49" charset="-127"/>
              </a:rPr>
              <a:t>SQL</a:t>
            </a:r>
            <a:r>
              <a:rPr lang="ko-KR" altLang="en-US" sz="1600">
                <a:latin typeface="HY중고딕" pitchFamily="18" charset="-127"/>
                <a:ea typeface="굴림체" pitchFamily="49" charset="-127"/>
              </a:rPr>
              <a:t>문</a:t>
            </a:r>
            <a:r>
              <a:rPr lang="en-US" altLang="ko-KR" sz="1600"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1600" err="1">
                <a:latin typeface="HY중고딕" pitchFamily="18" charset="-127"/>
                <a:ea typeface="굴림체" pitchFamily="49" charset="-127"/>
              </a:rPr>
              <a:t>반복문</a:t>
            </a:r>
            <a:r>
              <a:rPr lang="en-US" altLang="ko-KR" sz="1600"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1600" err="1">
                <a:latin typeface="HY중고딕" pitchFamily="18" charset="-127"/>
                <a:ea typeface="굴림체" pitchFamily="49" charset="-127"/>
              </a:rPr>
              <a:t>조건문</a:t>
            </a:r>
            <a:r>
              <a:rPr lang="ko-KR" altLang="en-US" sz="1600">
                <a:latin typeface="HY중고딕" pitchFamily="18" charset="-127"/>
                <a:ea typeface="굴림체" pitchFamily="49" charset="-127"/>
              </a:rPr>
              <a:t>  </a:t>
            </a:r>
            <a:br>
              <a:rPr lang="ko-KR" altLang="en-US" sz="1600">
                <a:latin typeface="HY중고딕" pitchFamily="18" charset="-127"/>
                <a:ea typeface="굴림체" pitchFamily="49" charset="-127"/>
              </a:rPr>
            </a:br>
            <a:r>
              <a:rPr lang="ko-KR" altLang="en-US" sz="1600">
                <a:latin typeface="HY중고딕" pitchFamily="18" charset="-127"/>
                <a:ea typeface="굴림체" pitchFamily="49" charset="-127"/>
              </a:rPr>
              <a:t>     </a:t>
            </a:r>
            <a:r>
              <a:rPr lang="en-US" altLang="ko-KR" sz="1600">
                <a:latin typeface="HY중고딕" pitchFamily="18" charset="-127"/>
                <a:ea typeface="굴림체" pitchFamily="49" charset="-127"/>
              </a:rPr>
              <a:t>BEGIN</a:t>
            </a:r>
            <a:r>
              <a:rPr lang="ko-KR" altLang="en-US" sz="1600">
                <a:latin typeface="HY중고딕" pitchFamily="18" charset="-127"/>
                <a:ea typeface="굴림체" pitchFamily="49" charset="-127"/>
              </a:rPr>
              <a:t>으로 시작 </a:t>
            </a:r>
            <a:r>
              <a:rPr lang="en-US" altLang="ko-KR" sz="1600">
                <a:latin typeface="HY중고딕" pitchFamily="18" charset="-127"/>
                <a:ea typeface="굴림체" pitchFamily="49" charset="-127"/>
              </a:rPr>
              <a:t>END</a:t>
            </a:r>
            <a:r>
              <a:rPr lang="ko-KR" altLang="en-US" sz="1600">
                <a:latin typeface="HY중고딕" pitchFamily="18" charset="-127"/>
                <a:ea typeface="굴림체" pitchFamily="49" charset="-127"/>
              </a:rPr>
              <a:t>로 끝남</a:t>
            </a:r>
            <a:r>
              <a:rPr lang="ko-KR" altLang="en-US" sz="1400">
                <a:latin typeface="HY중고딕" pitchFamily="18" charset="-127"/>
                <a:ea typeface="굴림체" pitchFamily="49" charset="-127"/>
              </a:rPr>
              <a:t> </a:t>
            </a:r>
            <a:br>
              <a:rPr lang="ko-KR" altLang="en-US" sz="1400">
                <a:latin typeface="HY중고딕" pitchFamily="18" charset="-127"/>
                <a:ea typeface="굴림체" pitchFamily="49" charset="-127"/>
              </a:rPr>
            </a:br>
            <a:r>
              <a:rPr lang="ko-KR" altLang="en-US" sz="1400">
                <a:latin typeface="HY중고딕" pitchFamily="18" charset="-127"/>
                <a:ea typeface="굴림체" pitchFamily="49" charset="-127"/>
              </a:rPr>
              <a:t/>
            </a:r>
            <a:br>
              <a:rPr lang="ko-KR" altLang="en-US" sz="1400">
                <a:latin typeface="HY중고딕" pitchFamily="18" charset="-127"/>
                <a:ea typeface="굴림체" pitchFamily="49" charset="-127"/>
              </a:rPr>
            </a:br>
            <a:endParaRPr lang="ko-KR" altLang="en-US" sz="1400">
              <a:latin typeface="HY중고딕" pitchFamily="18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Char char="l"/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Exception Section :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옵션</a:t>
            </a:r>
            <a:br>
              <a:rPr lang="ko-KR" altLang="en-US" sz="2000">
                <a:latin typeface="HY중고딕" pitchFamily="18" charset="-127"/>
                <a:ea typeface="굴림체" pitchFamily="49" charset="-127"/>
              </a:rPr>
            </a:br>
            <a:r>
              <a:rPr lang="ko-KR" altLang="en-US" sz="1600">
                <a:latin typeface="HY중고딕" pitchFamily="18" charset="-127"/>
                <a:ea typeface="굴림체" pitchFamily="49" charset="-127"/>
              </a:rPr>
              <a:t>    오류 처리에 관한 명령문을 기술</a:t>
            </a:r>
            <a:endParaRPr lang="ko-KR" altLang="en-US" sz="1400">
              <a:latin typeface="HY중고딕" pitchFamily="18" charset="-127"/>
              <a:ea typeface="굴림체" pitchFamily="49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594" name="Rectangle 2"/>
          <p:cNvSpPr>
            <a:spLocks noChangeArrowheads="1"/>
          </p:cNvSpPr>
          <p:nvPr/>
        </p:nvSpPr>
        <p:spPr bwMode="blackWhite">
          <a:xfrm>
            <a:off x="1117600" y="638175"/>
            <a:ext cx="6427788" cy="566738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PL/SQL</a:t>
            </a: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의 확장 요소</a:t>
            </a:r>
          </a:p>
        </p:txBody>
      </p:sp>
      <p:sp>
        <p:nvSpPr>
          <p:cNvPr id="1309704" name="Rectangle 8"/>
          <p:cNvSpPr>
            <a:spLocks noChangeArrowheads="1"/>
          </p:cNvSpPr>
          <p:nvPr/>
        </p:nvSpPr>
        <p:spPr bwMode="blackWhite">
          <a:xfrm>
            <a:off x="8562975" y="9299575"/>
            <a:ext cx="184150" cy="3683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outerShdw dist="107763" dir="18900000" algn="ctr" rotWithShape="0">
              <a:schemeClr val="bg2"/>
            </a:outerShdw>
          </a:effectLst>
        </p:spPr>
        <p:txBody>
          <a:bodyPr wrap="none" anchor="ctr">
            <a:spAutoFit/>
          </a:bodyPr>
          <a:lstStyle/>
          <a:p>
            <a:pPr>
              <a:defRPr/>
            </a:pPr>
            <a:endParaRPr lang="ko-KR" altLang="en-US">
              <a:latin typeface="HY중고딕" pitchFamily="18" charset="-127"/>
            </a:endParaRPr>
          </a:p>
        </p:txBody>
      </p:sp>
      <p:graphicFrame>
        <p:nvGraphicFramePr>
          <p:cNvPr id="1309819" name="Group 123"/>
          <p:cNvGraphicFramePr>
            <a:graphicFrameLocks noGrp="1"/>
          </p:cNvGraphicFramePr>
          <p:nvPr/>
        </p:nvGraphicFramePr>
        <p:xfrm>
          <a:off x="1128713" y="1317625"/>
          <a:ext cx="12144594" cy="8835578"/>
        </p:xfrm>
        <a:graphic>
          <a:graphicData uri="http://schemas.openxmlformats.org/drawingml/2006/table">
            <a:tbl>
              <a:tblPr/>
              <a:tblGrid>
                <a:gridCol w="418898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95561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726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항 목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내  용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2411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DECLARE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지역변수와 커서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, 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사용자 예외를 선언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52183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:=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SELECT  INTO  </a:t>
                      </a:r>
                      <a:b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</a:b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FETCH  INTO 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변수할당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72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BEGIN…END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문장의 블록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09061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--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/*…*/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한라인 주석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여러 라인 주석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139973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IF…ELSIF…END IF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CASE…END CASE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분기문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160853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WHILE…END LOOP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LOOP…END LOOP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FOR…END LOOP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반복문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7496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EXIT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반복 블록을 빠져나간다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57040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GOTO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처리 순서 변경하기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</a:tbl>
          </a:graphicData>
        </a:graphic>
      </p:graphicFrame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618" name="Rectangle 25"/>
          <p:cNvSpPr>
            <a:spLocks noChangeArrowheads="1"/>
          </p:cNvSpPr>
          <p:nvPr/>
        </p:nvSpPr>
        <p:spPr bwMode="auto">
          <a:xfrm>
            <a:off x="1119188" y="1104900"/>
            <a:ext cx="12001500" cy="80963"/>
          </a:xfrm>
          <a:prstGeom prst="rect">
            <a:avLst/>
          </a:prstGeom>
          <a:gradFill rotWithShape="0">
            <a:gsLst>
              <a:gs pos="0">
                <a:srgbClr val="E8B354"/>
              </a:gs>
              <a:gs pos="100000">
                <a:srgbClr val="FFFFFF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>
              <a:latin typeface="HY중고딕" pitchFamily="18" charset="-127"/>
            </a:endParaRPr>
          </a:p>
        </p:txBody>
      </p:sp>
      <p:sp>
        <p:nvSpPr>
          <p:cNvPr id="367619" name="AutoShape 26"/>
          <p:cNvSpPr>
            <a:spLocks noChangeArrowheads="1"/>
          </p:cNvSpPr>
          <p:nvPr/>
        </p:nvSpPr>
        <p:spPr bwMode="auto">
          <a:xfrm>
            <a:off x="1119188" y="600075"/>
            <a:ext cx="7200900" cy="568325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2D5A0"/>
              </a:gs>
              <a:gs pos="100000">
                <a:srgbClr val="FBF1DF"/>
              </a:gs>
            </a:gsLst>
            <a:path path="shape">
              <a:fillToRect l="50000" t="50000" r="50000" b="50000"/>
            </a:path>
          </a:gradFill>
          <a:ln w="3175">
            <a:noFill/>
            <a:round/>
            <a:headEnd/>
            <a:tailEnd/>
          </a:ln>
        </p:spPr>
        <p:txBody>
          <a:bodyPr wrap="none" anchor="ctr"/>
          <a:lstStyle/>
          <a:p>
            <a:pPr>
              <a:lnSpc>
                <a:spcPct val="130000"/>
              </a:lnSpc>
              <a:buFont typeface="Arial" pitchFamily="34" charset="0"/>
              <a:buNone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1.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변수의 종류</a:t>
            </a:r>
          </a:p>
        </p:txBody>
      </p:sp>
      <p:sp>
        <p:nvSpPr>
          <p:cNvPr id="1060896" name="Rectangle 32"/>
          <p:cNvSpPr>
            <a:spLocks noChangeArrowheads="1"/>
          </p:cNvSpPr>
          <p:nvPr/>
        </p:nvSpPr>
        <p:spPr bwMode="blackWhite">
          <a:xfrm>
            <a:off x="1125538" y="1317625"/>
            <a:ext cx="12091987" cy="8166100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1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SCLAR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변수 </a:t>
            </a:r>
            <a:br>
              <a:rPr lang="ko-KR" altLang="en-US" sz="2000">
                <a:latin typeface="HY중고딕" pitchFamily="18" charset="-127"/>
                <a:ea typeface="굴림체" pitchFamily="49" charset="-127"/>
              </a:rPr>
            </a:b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  데이터 하나만을 저장하는 일반적인 변수</a:t>
            </a:r>
            <a:br>
              <a:rPr lang="ko-KR" altLang="en-US" sz="2000">
                <a:latin typeface="HY중고딕" pitchFamily="18" charset="-127"/>
                <a:ea typeface="굴림체" pitchFamily="49" charset="-127"/>
              </a:rPr>
            </a:br>
            <a:endParaRPr lang="ko-KR" altLang="en-US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10000"/>
              </a:lnSpc>
              <a:buFont typeface="Wingdings" pitchFamily="2" charset="2"/>
              <a:buChar char="l"/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REFERENCES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변수</a:t>
            </a:r>
            <a:br>
              <a:rPr lang="ko-KR" altLang="en-US" sz="2000">
                <a:latin typeface="HY중고딕" pitchFamily="18" charset="-127"/>
                <a:ea typeface="굴림체" pitchFamily="49" charset="-127"/>
              </a:rPr>
            </a:b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 해당 테이블의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row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나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column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의 타입과 크기를 참조하는 변수</a:t>
            </a:r>
            <a:br>
              <a:rPr lang="ko-KR" altLang="en-US" sz="2000">
                <a:latin typeface="HY중고딕" pitchFamily="18" charset="-127"/>
                <a:ea typeface="굴림체" pitchFamily="49" charset="-127"/>
              </a:rPr>
            </a:b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  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Char char="l"/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COMPOSITE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변수</a:t>
            </a:r>
            <a:br>
              <a:rPr lang="ko-KR" altLang="en-US" sz="2000">
                <a:latin typeface="HY중고딕" pitchFamily="18" charset="-127"/>
                <a:ea typeface="굴림체" pitchFamily="49" charset="-127"/>
              </a:rPr>
            </a:b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PL/SQL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에서 사용하는 배열 변수</a:t>
            </a:r>
            <a:br>
              <a:rPr lang="ko-KR" altLang="en-US" sz="2000">
                <a:latin typeface="HY중고딕" pitchFamily="18" charset="-127"/>
                <a:ea typeface="굴림체" pitchFamily="49" charset="-127"/>
              </a:rPr>
            </a:b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RECORD TYPE</a:t>
            </a:r>
            <a:br>
              <a:rPr lang="en-US" altLang="ko-KR" sz="2000">
                <a:latin typeface="HY중고딕" pitchFamily="18" charset="-127"/>
                <a:ea typeface="굴림체" pitchFamily="49" charset="-127"/>
              </a:rPr>
            </a:b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TABLE TYPE </a:t>
            </a:r>
            <a:br>
              <a:rPr lang="en-US" altLang="ko-KR" sz="2000">
                <a:latin typeface="HY중고딕" pitchFamily="18" charset="-127"/>
                <a:ea typeface="굴림체" pitchFamily="49" charset="-127"/>
              </a:rPr>
            </a:b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1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BIND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변수</a:t>
            </a:r>
            <a:br>
              <a:rPr lang="ko-KR" altLang="en-US" sz="2000">
                <a:latin typeface="HY중고딕" pitchFamily="18" charset="-127"/>
                <a:ea typeface="굴림체" pitchFamily="49" charset="-127"/>
              </a:rPr>
            </a:b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 </a:t>
            </a:r>
            <a:r>
              <a:rPr lang="ko-KR" altLang="en-US" sz="2000" err="1">
                <a:latin typeface="HY중고딕" pitchFamily="18" charset="-127"/>
                <a:ea typeface="굴림체" pitchFamily="49" charset="-127"/>
              </a:rPr>
              <a:t>파라미터로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넘겨지는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IN, INOUT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에서 사용되는 변수</a:t>
            </a:r>
            <a:br>
              <a:rPr lang="ko-KR" altLang="en-US" sz="2000">
                <a:latin typeface="HY중고딕" pitchFamily="18" charset="-127"/>
                <a:ea typeface="굴림체" pitchFamily="49" charset="-127"/>
              </a:rPr>
            </a:b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 리턴되는 값을 전달받기 위해 선언되는 변수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42" name="Rectangle 5"/>
          <p:cNvSpPr>
            <a:spLocks noChangeArrowheads="1"/>
          </p:cNvSpPr>
          <p:nvPr/>
        </p:nvSpPr>
        <p:spPr bwMode="auto">
          <a:xfrm>
            <a:off x="1119188" y="1104900"/>
            <a:ext cx="12001500" cy="80963"/>
          </a:xfrm>
          <a:prstGeom prst="rect">
            <a:avLst/>
          </a:prstGeom>
          <a:gradFill rotWithShape="0">
            <a:gsLst>
              <a:gs pos="0">
                <a:srgbClr val="E8B354"/>
              </a:gs>
              <a:gs pos="100000">
                <a:srgbClr val="FFFFFF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>
              <a:latin typeface="HY중고딕" pitchFamily="18" charset="-127"/>
            </a:endParaRPr>
          </a:p>
        </p:txBody>
      </p:sp>
      <p:sp>
        <p:nvSpPr>
          <p:cNvPr id="368643" name="AutoShape 6"/>
          <p:cNvSpPr>
            <a:spLocks noChangeArrowheads="1"/>
          </p:cNvSpPr>
          <p:nvPr/>
        </p:nvSpPr>
        <p:spPr bwMode="auto">
          <a:xfrm>
            <a:off x="1119188" y="600075"/>
            <a:ext cx="7200900" cy="568325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2D5A0"/>
              </a:gs>
              <a:gs pos="100000">
                <a:srgbClr val="FBF1DF"/>
              </a:gs>
            </a:gsLst>
            <a:path path="shape">
              <a:fillToRect l="50000" t="50000" r="50000" b="50000"/>
            </a:path>
          </a:gradFill>
          <a:ln w="3175">
            <a:noFill/>
            <a:round/>
            <a:headEnd/>
            <a:tailEnd/>
          </a:ln>
        </p:spPr>
        <p:txBody>
          <a:bodyPr wrap="none" anchor="ctr"/>
          <a:lstStyle/>
          <a:p>
            <a:pPr>
              <a:lnSpc>
                <a:spcPct val="130000"/>
              </a:lnSpc>
              <a:buFont typeface="Arial" pitchFamily="34" charset="0"/>
              <a:buNone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1.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변수의 데이터 타입</a:t>
            </a:r>
          </a:p>
        </p:txBody>
      </p:sp>
      <p:graphicFrame>
        <p:nvGraphicFramePr>
          <p:cNvPr id="1062051" name="Group 163"/>
          <p:cNvGraphicFramePr>
            <a:graphicFrameLocks noGrp="1"/>
          </p:cNvGraphicFramePr>
          <p:nvPr/>
        </p:nvGraphicFramePr>
        <p:xfrm>
          <a:off x="1128713" y="2338388"/>
          <a:ext cx="12144595" cy="7814816"/>
        </p:xfrm>
        <a:graphic>
          <a:graphicData uri="http://schemas.openxmlformats.org/drawingml/2006/table">
            <a:tbl>
              <a:tblPr/>
              <a:tblGrid>
                <a:gridCol w="314116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00343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67561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데이터 형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설 명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88845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CHAR[(N)]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고정 길이 문자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, 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사이즈를 지정하지 않으면 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1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8845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BINARY_INTEGER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-2147483647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에서 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2147483647 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사이의 정수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88845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PLS_INTEGER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BINARY_INTEGER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와 같지만 저장공간 및 속도에서 효율적 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88845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NUMBER[(P, S)]	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고정 및 부동 </a:t>
                      </a:r>
                      <a:r>
                        <a:rPr kumimoji="1" lang="ko-KR" altLang="en-US" sz="2400" b="1" i="0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소숫점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수에 대한 기본 유형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7561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VARCHAR2(N)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가변 길이 문자열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, 32767Byte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까지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134571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DATE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날짜와 시간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범위는 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BC 4712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년 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1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월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1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일 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- AD 9999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년 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12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월 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31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67561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BOOLEAN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논리연산에 사용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(TRUE, FALSE, NULL)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88845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LONG, LONG RAW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Deprecated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</a:tbl>
          </a:graphicData>
        </a:graphic>
      </p:graphicFrame>
      <p:sp>
        <p:nvSpPr>
          <p:cNvPr id="1062028" name="Rectangle 140">
            <a:hlinkClick r:id="rId2"/>
          </p:cNvPr>
          <p:cNvSpPr>
            <a:spLocks noChangeArrowheads="1"/>
          </p:cNvSpPr>
          <p:nvPr/>
        </p:nvSpPr>
        <p:spPr bwMode="blackWhite">
          <a:xfrm>
            <a:off x="1119188" y="1317625"/>
            <a:ext cx="12091987" cy="873125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30000"/>
              </a:lnSpc>
              <a:defRPr/>
            </a:pPr>
            <a:r>
              <a:rPr lang="en-US" altLang="ko-KR" sz="2000" err="1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Sclar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변수에 자주 사용되는 데이터 형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666" name="Rectangle 2"/>
          <p:cNvSpPr>
            <a:spLocks noChangeArrowheads="1"/>
          </p:cNvSpPr>
          <p:nvPr/>
        </p:nvSpPr>
        <p:spPr bwMode="auto">
          <a:xfrm>
            <a:off x="1119188" y="1079500"/>
            <a:ext cx="12001500" cy="80963"/>
          </a:xfrm>
          <a:prstGeom prst="rect">
            <a:avLst/>
          </a:prstGeom>
          <a:gradFill rotWithShape="0">
            <a:gsLst>
              <a:gs pos="0">
                <a:srgbClr val="E8B354"/>
              </a:gs>
              <a:gs pos="100000">
                <a:srgbClr val="FFFFFF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>
              <a:latin typeface="HY중고딕" pitchFamily="18" charset="-127"/>
            </a:endParaRPr>
          </a:p>
        </p:txBody>
      </p:sp>
      <p:sp>
        <p:nvSpPr>
          <p:cNvPr id="369667" name="AutoShape 3"/>
          <p:cNvSpPr>
            <a:spLocks noChangeArrowheads="1"/>
          </p:cNvSpPr>
          <p:nvPr/>
        </p:nvSpPr>
        <p:spPr bwMode="auto">
          <a:xfrm>
            <a:off x="1119188" y="600075"/>
            <a:ext cx="7200900" cy="568325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2D5A0"/>
              </a:gs>
              <a:gs pos="100000">
                <a:srgbClr val="FBF1DF"/>
              </a:gs>
            </a:gsLst>
            <a:path path="shape">
              <a:fillToRect l="50000" t="50000" r="50000" b="50000"/>
            </a:path>
          </a:gradFill>
          <a:ln w="3175">
            <a:noFill/>
            <a:round/>
            <a:headEnd/>
            <a:tailEnd/>
          </a:ln>
        </p:spPr>
        <p:txBody>
          <a:bodyPr wrap="none" anchor="ctr"/>
          <a:lstStyle/>
          <a:p>
            <a:pPr>
              <a:lnSpc>
                <a:spcPct val="130000"/>
              </a:lnSpc>
              <a:buFont typeface="Arial" pitchFamily="34" charset="0"/>
              <a:buNone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1.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변수의 데이터 타입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(cont.)</a:t>
            </a:r>
          </a:p>
        </p:txBody>
      </p:sp>
      <p:graphicFrame>
        <p:nvGraphicFramePr>
          <p:cNvPr id="1307702" name="Group 54"/>
          <p:cNvGraphicFramePr>
            <a:graphicFrameLocks noGrp="1"/>
          </p:cNvGraphicFramePr>
          <p:nvPr/>
        </p:nvGraphicFramePr>
        <p:xfrm>
          <a:off x="1128713" y="2452688"/>
          <a:ext cx="12144595" cy="2227907"/>
        </p:xfrm>
        <a:graphic>
          <a:graphicData uri="http://schemas.openxmlformats.org/drawingml/2006/table">
            <a:tbl>
              <a:tblPr/>
              <a:tblGrid>
                <a:gridCol w="387279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827180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8284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데이터 타입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설 명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82253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테이블명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.</a:t>
                      </a:r>
                      <a:r>
                        <a:rPr kumimoji="1" lang="ko-KR" altLang="en-US" sz="2400" b="1" i="0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컬럼명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%TYPE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해당 테이블의 </a:t>
                      </a:r>
                      <a:r>
                        <a:rPr kumimoji="1" lang="ko-KR" altLang="en-US" sz="2400" b="1" i="0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해당컬럼의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타입과 동일하게 지정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2253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테이블명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%ROWTYPE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해당 테이블의 모든 </a:t>
                      </a:r>
                      <a:r>
                        <a:rPr kumimoji="1" lang="ko-KR" altLang="en-US" sz="2400" b="1" i="0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컬럼과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동일하게 지정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1307684" name="Rectangle 36">
            <a:hlinkClick r:id="rId2"/>
          </p:cNvPr>
          <p:cNvSpPr>
            <a:spLocks noChangeArrowheads="1"/>
          </p:cNvSpPr>
          <p:nvPr/>
        </p:nvSpPr>
        <p:spPr bwMode="blackWhite">
          <a:xfrm>
            <a:off x="1119188" y="1317625"/>
            <a:ext cx="12091987" cy="873125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20000"/>
              </a:lnSpc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References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변수에 사용되는 데이터 타입</a:t>
            </a:r>
          </a:p>
        </p:txBody>
      </p:sp>
      <p:sp>
        <p:nvSpPr>
          <p:cNvPr id="1307697" name="Rectangle 49">
            <a:hlinkClick r:id="rId2"/>
          </p:cNvPr>
          <p:cNvSpPr>
            <a:spLocks noChangeArrowheads="1"/>
          </p:cNvSpPr>
          <p:nvPr/>
        </p:nvSpPr>
        <p:spPr bwMode="blackWhite">
          <a:xfrm>
            <a:off x="1119188" y="4832350"/>
            <a:ext cx="12091987" cy="4311650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30000"/>
              </a:lnSpc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%TYPE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변수나 또는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%ROWTYPE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변수를 사용하여 얻을 수 있는 장점은 무엇일까요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?</a:t>
            </a:r>
          </a:p>
          <a:p>
            <a:pPr defTabSz="282575">
              <a:lnSpc>
                <a:spcPct val="130000"/>
              </a:lnSpc>
              <a:defRPr/>
            </a:pPr>
            <a:endParaRPr lang="en-US" altLang="ko-KR" sz="200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30000"/>
              </a:lnSpc>
              <a:defRPr/>
            </a:pPr>
            <a:endParaRPr lang="en-US" altLang="ko-KR" sz="200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30000"/>
              </a:lnSpc>
              <a:defRPr/>
            </a:pPr>
            <a:endParaRPr lang="en-US" altLang="ko-KR" sz="200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30000"/>
              </a:lnSpc>
              <a:defRPr/>
            </a:pPr>
            <a:endParaRPr lang="en-US" altLang="ko-KR" sz="200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30000"/>
              </a:lnSpc>
              <a:defRPr/>
            </a:pPr>
            <a:endParaRPr lang="en-US" altLang="ko-KR" sz="200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1307699" name="Rectangle 51">
            <a:hlinkClick r:id="rId2"/>
          </p:cNvPr>
          <p:cNvSpPr>
            <a:spLocks noChangeArrowheads="1"/>
          </p:cNvSpPr>
          <p:nvPr/>
        </p:nvSpPr>
        <p:spPr bwMode="blackWhite">
          <a:xfrm>
            <a:off x="1119188" y="9371013"/>
            <a:ext cx="12091987" cy="873125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30000"/>
              </a:lnSpc>
              <a:defRPr/>
            </a:pPr>
            <a:r>
              <a:rPr lang="en-US" altLang="ko-KR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References</a:t>
            </a:r>
            <a:r>
              <a:rPr lang="ko-KR" altLang="en-US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변수 및 </a:t>
            </a:r>
            <a:r>
              <a:rPr lang="en-US" altLang="ko-KR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Composite</a:t>
            </a:r>
            <a:r>
              <a:rPr lang="ko-KR" altLang="en-US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변수의 사용법은 </a:t>
            </a:r>
            <a:r>
              <a:rPr lang="ko-KR" altLang="en-US" err="1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제어문을</a:t>
            </a:r>
            <a:r>
              <a:rPr lang="ko-KR" altLang="en-US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하면서 실습</a:t>
            </a:r>
            <a:r>
              <a:rPr lang="en-US" altLang="ko-KR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.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5602" name="Rectangle 2"/>
          <p:cNvSpPr>
            <a:spLocks noChangeArrowheads="1"/>
          </p:cNvSpPr>
          <p:nvPr/>
        </p:nvSpPr>
        <p:spPr bwMode="blackWhite">
          <a:xfrm>
            <a:off x="1125538" y="1317625"/>
            <a:ext cx="12091987" cy="1020763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</a:t>
            </a:r>
            <a:r>
              <a:rPr lang="ko-KR" altLang="en-US" sz="2000" err="1">
                <a:latin typeface="HY중고딕" pitchFamily="18" charset="-127"/>
                <a:ea typeface="굴림체" pitchFamily="49" charset="-127"/>
              </a:rPr>
              <a:t>식별자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[CONSTANT]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데이터타입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[NOT NULL] [:=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초기값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];</a:t>
            </a:r>
            <a:endParaRPr lang="en-US" altLang="ko-KR"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370691" name="Rectangle 3"/>
          <p:cNvSpPr>
            <a:spLocks noChangeArrowheads="1"/>
          </p:cNvSpPr>
          <p:nvPr/>
        </p:nvSpPr>
        <p:spPr bwMode="auto">
          <a:xfrm>
            <a:off x="1119188" y="1079500"/>
            <a:ext cx="12001500" cy="80963"/>
          </a:xfrm>
          <a:prstGeom prst="rect">
            <a:avLst/>
          </a:prstGeom>
          <a:gradFill rotWithShape="0">
            <a:gsLst>
              <a:gs pos="0">
                <a:srgbClr val="E8B354"/>
              </a:gs>
              <a:gs pos="100000">
                <a:srgbClr val="FFFFFF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>
              <a:latin typeface="HY중고딕" pitchFamily="18" charset="-127"/>
            </a:endParaRPr>
          </a:p>
        </p:txBody>
      </p:sp>
      <p:sp>
        <p:nvSpPr>
          <p:cNvPr id="370692" name="AutoShape 4"/>
          <p:cNvSpPr>
            <a:spLocks noChangeArrowheads="1"/>
          </p:cNvSpPr>
          <p:nvPr/>
        </p:nvSpPr>
        <p:spPr bwMode="auto">
          <a:xfrm>
            <a:off x="1119188" y="600075"/>
            <a:ext cx="7200900" cy="568325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2D5A0"/>
              </a:gs>
              <a:gs pos="100000">
                <a:srgbClr val="FBF1DF"/>
              </a:gs>
            </a:gsLst>
            <a:path path="shape">
              <a:fillToRect l="50000" t="50000" r="50000" b="50000"/>
            </a:path>
          </a:gradFill>
          <a:ln w="3175">
            <a:noFill/>
            <a:round/>
            <a:headEnd/>
            <a:tailEnd/>
          </a:ln>
        </p:spPr>
        <p:txBody>
          <a:bodyPr wrap="none" anchor="ctr"/>
          <a:lstStyle/>
          <a:p>
            <a:pPr>
              <a:lnSpc>
                <a:spcPct val="130000"/>
              </a:lnSpc>
              <a:buFont typeface="Arial" pitchFamily="34" charset="0"/>
              <a:buNone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1.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변수의 선언</a:t>
            </a:r>
          </a:p>
        </p:txBody>
      </p:sp>
      <p:sp>
        <p:nvSpPr>
          <p:cNvPr id="1305606" name="Rectangle 6"/>
          <p:cNvSpPr>
            <a:spLocks noChangeArrowheads="1"/>
          </p:cNvSpPr>
          <p:nvPr/>
        </p:nvSpPr>
        <p:spPr bwMode="blackWhite">
          <a:xfrm>
            <a:off x="1128713" y="2565400"/>
            <a:ext cx="12038012" cy="3970338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초기값을 지정하고자 할 때는 할당연산자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(:=)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를 사용한다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. </a:t>
            </a:r>
          </a:p>
          <a:p>
            <a:pPr defTabSz="282575">
              <a:buFont typeface="Wingdings" pitchFamily="2" charset="2"/>
              <a:buChar char="l"/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 err="1">
                <a:latin typeface="HY중고딕" pitchFamily="18" charset="-127"/>
                <a:ea typeface="굴림체" pitchFamily="49" charset="-127"/>
              </a:rPr>
              <a:t>식별자를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상수로 지정하고 하는 경우는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CONSTANT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라는 </a:t>
            </a:r>
            <a:br>
              <a:rPr lang="ko-KR" altLang="en-US" sz="2000">
                <a:latin typeface="HY중고딕" pitchFamily="18" charset="-127"/>
                <a:ea typeface="굴림체" pitchFamily="49" charset="-127"/>
              </a:rPr>
            </a:b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KEYWORD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를 명시하고  반드시 초기값을 지정한다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.</a:t>
            </a:r>
          </a:p>
          <a:p>
            <a:pPr defTabSz="282575">
              <a:buFont typeface="Wingdings" pitchFamily="2" charset="2"/>
              <a:buChar char="l"/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NOT NULL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이 정의되어 있으면 초기값을 반드시 지정 한다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. </a:t>
            </a:r>
          </a:p>
          <a:p>
            <a:pPr defTabSz="282575">
              <a:buFont typeface="Wingdings" pitchFamily="2" charset="2"/>
              <a:buChar char="l"/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초기값을 정의하지 않으면 변수는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NULL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값을 가진다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.</a:t>
            </a:r>
            <a:endParaRPr lang="en-US" altLang="ko-KR"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1305608" name="Rectangle 8"/>
          <p:cNvSpPr>
            <a:spLocks noChangeArrowheads="1"/>
          </p:cNvSpPr>
          <p:nvPr/>
        </p:nvSpPr>
        <p:spPr bwMode="blackWhite">
          <a:xfrm>
            <a:off x="1128713" y="6875463"/>
            <a:ext cx="12091987" cy="3287712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20000"/>
              </a:lnSpc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v_i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    NUMBER(9,2) ;</a:t>
            </a:r>
          </a:p>
          <a:p>
            <a:pPr defTabSz="282575">
              <a:lnSpc>
                <a:spcPct val="120000"/>
              </a:lnSpc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v_str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VARCHAR2(20) := '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홍길동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';</a:t>
            </a:r>
          </a:p>
          <a:p>
            <a:pPr defTabSz="282575">
              <a:lnSpc>
                <a:spcPct val="120000"/>
              </a:lnSpc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c_pi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  CONSTANT NUMBER(8,6) := 3.141592;</a:t>
            </a:r>
          </a:p>
          <a:p>
            <a:pPr defTabSz="282575">
              <a:lnSpc>
                <a:spcPct val="120000"/>
              </a:lnSpc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v_flag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BOOLEAN NOT NULL := TRUE;</a:t>
            </a:r>
          </a:p>
          <a:p>
            <a:pPr defTabSz="282575">
              <a:lnSpc>
                <a:spcPct val="120000"/>
              </a:lnSpc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v_date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VARCHAR2(10) := TO_CHAR(SYSDATE, 'YYYY-MM-DD');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522" name="Rectangle 2"/>
          <p:cNvSpPr>
            <a:spLocks noChangeArrowheads="1"/>
          </p:cNvSpPr>
          <p:nvPr/>
        </p:nvSpPr>
        <p:spPr bwMode="blackWhite">
          <a:xfrm>
            <a:off x="1125538" y="1430338"/>
            <a:ext cx="12250737" cy="8166100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en-US" sz="2000">
                <a:latin typeface="HY중고딕" pitchFamily="18" charset="-127"/>
                <a:ea typeface="굴림체" pitchFamily="49" charset="-127"/>
              </a:rPr>
              <a:t>DECLARE </a:t>
            </a:r>
          </a:p>
          <a:p>
            <a:pPr defTabSz="282575">
              <a:lnSpc>
                <a:spcPct val="110000"/>
              </a:lnSpc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</a:t>
            </a:r>
            <a:r>
              <a:rPr lang="en-US" altLang="en-US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en-US" sz="2000" err="1">
                <a:latin typeface="HY중고딕" pitchFamily="18" charset="-127"/>
                <a:ea typeface="굴림체" pitchFamily="49" charset="-127"/>
              </a:rPr>
              <a:t>v_i</a:t>
            </a:r>
            <a:r>
              <a:rPr lang="en-US" altLang="en-US" sz="2000">
                <a:latin typeface="HY중고딕" pitchFamily="18" charset="-127"/>
                <a:ea typeface="굴림체" pitchFamily="49" charset="-127"/>
              </a:rPr>
              <a:t>          NUMBER(9,2) := 0 ;</a:t>
            </a:r>
          </a:p>
          <a:p>
            <a:pPr defTabSz="282575">
              <a:lnSpc>
                <a:spcPct val="110000"/>
              </a:lnSpc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</a:t>
            </a:r>
            <a:r>
              <a:rPr lang="en-US" altLang="en-US" sz="2000" err="1">
                <a:latin typeface="HY중고딕" pitchFamily="18" charset="-127"/>
                <a:ea typeface="굴림체" pitchFamily="49" charset="-127"/>
              </a:rPr>
              <a:t>v_name</a:t>
            </a:r>
            <a:r>
              <a:rPr lang="en-US" altLang="en-US" sz="2000">
                <a:latin typeface="HY중고딕" pitchFamily="18" charset="-127"/>
                <a:ea typeface="굴림체" pitchFamily="49" charset="-127"/>
              </a:rPr>
              <a:t> VARCHAR2(20);</a:t>
            </a:r>
          </a:p>
          <a:p>
            <a:pPr defTabSz="282575">
              <a:lnSpc>
                <a:spcPct val="110000"/>
              </a:lnSpc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</a:t>
            </a:r>
            <a:r>
              <a:rPr lang="en-US" altLang="en-US" sz="2000" err="1">
                <a:latin typeface="HY중고딕" pitchFamily="18" charset="-127"/>
                <a:ea typeface="굴림체" pitchFamily="49" charset="-127"/>
              </a:rPr>
              <a:t>c_pi</a:t>
            </a:r>
            <a:r>
              <a:rPr lang="en-US" altLang="en-US" sz="2000">
                <a:latin typeface="HY중고딕" pitchFamily="18" charset="-127"/>
                <a:ea typeface="굴림체" pitchFamily="49" charset="-127"/>
              </a:rPr>
              <a:t>        CONSTANT NUMBER(8,6) := 3.141592;</a:t>
            </a:r>
          </a:p>
          <a:p>
            <a:pPr defTabSz="282575">
              <a:lnSpc>
                <a:spcPct val="110000"/>
              </a:lnSpc>
              <a:defRPr/>
            </a:pPr>
            <a:r>
              <a:rPr lang="en-US" altLang="en-US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</a:t>
            </a:r>
            <a:r>
              <a:rPr lang="en-US" altLang="en-US" sz="2000" err="1">
                <a:latin typeface="HY중고딕" pitchFamily="18" charset="-127"/>
                <a:ea typeface="굴림체" pitchFamily="49" charset="-127"/>
              </a:rPr>
              <a:t>v_flag</a:t>
            </a:r>
            <a:r>
              <a:rPr lang="en-US" altLang="en-US" sz="2000">
                <a:latin typeface="HY중고딕" pitchFamily="18" charset="-127"/>
                <a:ea typeface="굴림체" pitchFamily="49" charset="-127"/>
              </a:rPr>
              <a:t>     BOOLEAN NOT NULL := true;</a:t>
            </a:r>
          </a:p>
          <a:p>
            <a:pPr defTabSz="282575">
              <a:lnSpc>
                <a:spcPct val="110000"/>
              </a:lnSpc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</a:t>
            </a:r>
            <a:r>
              <a:rPr lang="en-US" altLang="en-US" sz="2000" err="1">
                <a:latin typeface="HY중고딕" pitchFamily="18" charset="-127"/>
                <a:ea typeface="굴림체" pitchFamily="49" charset="-127"/>
              </a:rPr>
              <a:t>v_date</a:t>
            </a:r>
            <a:r>
              <a:rPr lang="en-US" altLang="en-US" sz="2000">
                <a:latin typeface="HY중고딕" pitchFamily="18" charset="-127"/>
                <a:ea typeface="굴림체" pitchFamily="49" charset="-127"/>
              </a:rPr>
              <a:t>    VARCHAR2(10) := TO_CHAR(SYSDATE, 'YYYY-MM-DD');</a:t>
            </a:r>
          </a:p>
          <a:p>
            <a:pPr defTabSz="282575">
              <a:lnSpc>
                <a:spcPct val="110000"/>
              </a:lnSpc>
              <a:defRPr/>
            </a:pPr>
            <a:r>
              <a:rPr lang="en-US" altLang="en-US" sz="2000">
                <a:latin typeface="HY중고딕" pitchFamily="18" charset="-127"/>
                <a:ea typeface="굴림체" pitchFamily="49" charset="-127"/>
              </a:rPr>
              <a:t> BEGIN</a:t>
            </a:r>
          </a:p>
          <a:p>
            <a:pPr defTabSz="282575">
              <a:lnSpc>
                <a:spcPct val="110000"/>
              </a:lnSpc>
              <a:defRPr/>
            </a:pPr>
            <a:r>
              <a:rPr lang="en-US" altLang="en-US" sz="2000">
                <a:latin typeface="HY중고딕" pitchFamily="18" charset="-127"/>
                <a:ea typeface="굴림체" pitchFamily="49" charset="-127"/>
              </a:rPr>
              <a:t>    </a:t>
            </a:r>
            <a:r>
              <a:rPr lang="en-US" altLang="en-US" sz="2000" err="1">
                <a:latin typeface="HY중고딕" pitchFamily="18" charset="-127"/>
                <a:ea typeface="굴림체" pitchFamily="49" charset="-127"/>
              </a:rPr>
              <a:t>v_name</a:t>
            </a:r>
            <a:r>
              <a:rPr lang="en-US" altLang="en-US" sz="2000">
                <a:latin typeface="HY중고딕" pitchFamily="18" charset="-127"/>
                <a:ea typeface="굴림체" pitchFamily="49" charset="-127"/>
              </a:rPr>
              <a:t> := '</a:t>
            </a:r>
            <a:r>
              <a:rPr lang="en-US" altLang="en-US" sz="2000" err="1">
                <a:latin typeface="HY중고딕" pitchFamily="18" charset="-127"/>
                <a:ea typeface="굴림체" pitchFamily="49" charset="-127"/>
              </a:rPr>
              <a:t>홍길동</a:t>
            </a:r>
            <a:r>
              <a:rPr lang="en-US" altLang="en-US" sz="2000">
                <a:latin typeface="HY중고딕" pitchFamily="18" charset="-127"/>
                <a:ea typeface="굴림체" pitchFamily="49" charset="-127"/>
              </a:rPr>
              <a:t>';</a:t>
            </a:r>
          </a:p>
          <a:p>
            <a:pPr defTabSz="282575">
              <a:lnSpc>
                <a:spcPct val="110000"/>
              </a:lnSpc>
              <a:defRPr/>
            </a:pPr>
            <a:r>
              <a:rPr lang="en-US" altLang="en-US" sz="2000">
                <a:latin typeface="HY중고딕" pitchFamily="18" charset="-127"/>
                <a:ea typeface="굴림체" pitchFamily="49" charset="-127"/>
              </a:rPr>
              <a:t>    DBMS_OUTPUT.ENABLE;</a:t>
            </a:r>
          </a:p>
          <a:p>
            <a:pPr defTabSz="282575">
              <a:lnSpc>
                <a:spcPct val="110000"/>
              </a:lnSpc>
              <a:defRPr/>
            </a:pPr>
            <a:r>
              <a:rPr lang="en-US" altLang="en-US" sz="2000">
                <a:latin typeface="HY중고딕" pitchFamily="18" charset="-127"/>
                <a:ea typeface="굴림체" pitchFamily="49" charset="-127"/>
              </a:rPr>
              <a:t>    DBMS_OUTPUT.PUT_LINE( '</a:t>
            </a:r>
            <a:r>
              <a:rPr lang="en-US" altLang="en-US" sz="2000" err="1">
                <a:latin typeface="HY중고딕" pitchFamily="18" charset="-127"/>
                <a:ea typeface="굴림체" pitchFamily="49" charset="-127"/>
              </a:rPr>
              <a:t>v_i</a:t>
            </a:r>
            <a:r>
              <a:rPr lang="en-US" altLang="en-US" sz="2000">
                <a:latin typeface="HY중고딕" pitchFamily="18" charset="-127"/>
                <a:ea typeface="굴림체" pitchFamily="49" charset="-127"/>
              </a:rPr>
              <a:t> : ' || </a:t>
            </a:r>
            <a:r>
              <a:rPr lang="en-US" altLang="en-US" sz="2000" err="1">
                <a:latin typeface="HY중고딕" pitchFamily="18" charset="-127"/>
                <a:ea typeface="굴림체" pitchFamily="49" charset="-127"/>
              </a:rPr>
              <a:t>v_i</a:t>
            </a:r>
            <a:r>
              <a:rPr lang="en-US" altLang="en-US" sz="2000">
                <a:latin typeface="HY중고딕" pitchFamily="18" charset="-127"/>
                <a:ea typeface="굴림체" pitchFamily="49" charset="-127"/>
              </a:rPr>
              <a:t> );           </a:t>
            </a:r>
          </a:p>
          <a:p>
            <a:pPr defTabSz="282575">
              <a:lnSpc>
                <a:spcPct val="110000"/>
              </a:lnSpc>
              <a:defRPr/>
            </a:pPr>
            <a:r>
              <a:rPr lang="en-US" altLang="en-US" sz="2000">
                <a:latin typeface="HY중고딕" pitchFamily="18" charset="-127"/>
                <a:ea typeface="굴림체" pitchFamily="49" charset="-127"/>
              </a:rPr>
              <a:t>    DBMS_OUTPUT.PUT_LINE( '</a:t>
            </a:r>
            <a:r>
              <a:rPr lang="en-US" altLang="en-US" sz="2000" err="1">
                <a:latin typeface="HY중고딕" pitchFamily="18" charset="-127"/>
                <a:ea typeface="굴림체" pitchFamily="49" charset="-127"/>
              </a:rPr>
              <a:t>v_name</a:t>
            </a:r>
            <a:r>
              <a:rPr lang="en-US" altLang="en-US" sz="2000">
                <a:latin typeface="HY중고딕" pitchFamily="18" charset="-127"/>
                <a:ea typeface="굴림체" pitchFamily="49" charset="-127"/>
              </a:rPr>
              <a:t> : ' || </a:t>
            </a:r>
            <a:r>
              <a:rPr lang="en-US" altLang="en-US" sz="2000" err="1">
                <a:latin typeface="HY중고딕" pitchFamily="18" charset="-127"/>
                <a:ea typeface="굴림체" pitchFamily="49" charset="-127"/>
              </a:rPr>
              <a:t>v_name</a:t>
            </a:r>
            <a:r>
              <a:rPr lang="en-US" altLang="en-US" sz="2000">
                <a:latin typeface="HY중고딕" pitchFamily="18" charset="-127"/>
                <a:ea typeface="굴림체" pitchFamily="49" charset="-127"/>
              </a:rPr>
              <a:t>);    </a:t>
            </a:r>
          </a:p>
          <a:p>
            <a:pPr defTabSz="282575">
              <a:lnSpc>
                <a:spcPct val="110000"/>
              </a:lnSpc>
              <a:defRPr/>
            </a:pPr>
            <a:r>
              <a:rPr lang="en-US" altLang="en-US" sz="2000">
                <a:latin typeface="HY중고딕" pitchFamily="18" charset="-127"/>
                <a:ea typeface="굴림체" pitchFamily="49" charset="-127"/>
              </a:rPr>
              <a:t>    DBMS_OUTPUT.PUT_LINE( '</a:t>
            </a:r>
            <a:r>
              <a:rPr lang="en-US" altLang="en-US" sz="2000" err="1">
                <a:latin typeface="HY중고딕" pitchFamily="18" charset="-127"/>
                <a:ea typeface="굴림체" pitchFamily="49" charset="-127"/>
              </a:rPr>
              <a:t>c_pi</a:t>
            </a:r>
            <a:r>
              <a:rPr lang="en-US" altLang="en-US" sz="2000">
                <a:latin typeface="HY중고딕" pitchFamily="18" charset="-127"/>
                <a:ea typeface="굴림체" pitchFamily="49" charset="-127"/>
              </a:rPr>
              <a:t> : ' || </a:t>
            </a:r>
            <a:r>
              <a:rPr lang="en-US" altLang="en-US" sz="2000" err="1">
                <a:latin typeface="HY중고딕" pitchFamily="18" charset="-127"/>
                <a:ea typeface="굴림체" pitchFamily="49" charset="-127"/>
              </a:rPr>
              <a:t>c_pi</a:t>
            </a:r>
            <a:r>
              <a:rPr lang="en-US" altLang="en-US" sz="2000">
                <a:latin typeface="HY중고딕" pitchFamily="18" charset="-127"/>
                <a:ea typeface="굴림체" pitchFamily="49" charset="-127"/>
              </a:rPr>
              <a:t> );</a:t>
            </a:r>
          </a:p>
          <a:p>
            <a:pPr defTabSz="282575">
              <a:lnSpc>
                <a:spcPct val="110000"/>
              </a:lnSpc>
              <a:defRPr/>
            </a:pPr>
            <a:r>
              <a:rPr lang="en-US" altLang="en-US" sz="2000">
                <a:latin typeface="HY중고딕" pitchFamily="18" charset="-127"/>
                <a:ea typeface="굴림체" pitchFamily="49" charset="-127"/>
              </a:rPr>
              <a:t>    DBMS_OUTPUT.PUT_LINE( '</a:t>
            </a:r>
            <a:r>
              <a:rPr lang="en-US" altLang="en-US" sz="2000" err="1">
                <a:latin typeface="HY중고딕" pitchFamily="18" charset="-127"/>
                <a:ea typeface="굴림체" pitchFamily="49" charset="-127"/>
              </a:rPr>
              <a:t>v_date</a:t>
            </a:r>
            <a:r>
              <a:rPr lang="en-US" altLang="en-US" sz="2000">
                <a:latin typeface="HY중고딕" pitchFamily="18" charset="-127"/>
                <a:ea typeface="굴림체" pitchFamily="49" charset="-127"/>
              </a:rPr>
              <a:t> : ' || </a:t>
            </a:r>
            <a:r>
              <a:rPr lang="en-US" altLang="en-US" sz="2000" err="1">
                <a:latin typeface="HY중고딕" pitchFamily="18" charset="-127"/>
                <a:ea typeface="굴림체" pitchFamily="49" charset="-127"/>
              </a:rPr>
              <a:t>v_date</a:t>
            </a:r>
            <a:r>
              <a:rPr lang="en-US" altLang="en-US" sz="2000">
                <a:latin typeface="HY중고딕" pitchFamily="18" charset="-127"/>
                <a:ea typeface="굴림체" pitchFamily="49" charset="-127"/>
              </a:rPr>
              <a:t>);</a:t>
            </a:r>
          </a:p>
          <a:p>
            <a:pPr defTabSz="282575">
              <a:lnSpc>
                <a:spcPct val="110000"/>
              </a:lnSpc>
              <a:defRPr/>
            </a:pPr>
            <a:r>
              <a:rPr lang="en-US" altLang="en-US" sz="2000">
                <a:latin typeface="HY중고딕" pitchFamily="18" charset="-127"/>
                <a:ea typeface="굴림체" pitchFamily="49" charset="-127"/>
              </a:rPr>
              <a:t>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END</a:t>
            </a:r>
            <a:r>
              <a:rPr lang="en-US" altLang="en-US" sz="2000">
                <a:latin typeface="HY중고딕" pitchFamily="18" charset="-127"/>
                <a:ea typeface="굴림체" pitchFamily="49" charset="-127"/>
              </a:rPr>
              <a:t>;</a:t>
            </a: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10000"/>
              </a:lnSpc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/</a:t>
            </a:r>
          </a:p>
        </p:txBody>
      </p:sp>
      <p:sp>
        <p:nvSpPr>
          <p:cNvPr id="371715" name="Rectangle 5"/>
          <p:cNvSpPr>
            <a:spLocks noChangeArrowheads="1"/>
          </p:cNvSpPr>
          <p:nvPr/>
        </p:nvSpPr>
        <p:spPr bwMode="auto">
          <a:xfrm>
            <a:off x="1119188" y="1165225"/>
            <a:ext cx="12001500" cy="79375"/>
          </a:xfrm>
          <a:prstGeom prst="rect">
            <a:avLst/>
          </a:prstGeom>
          <a:gradFill rotWithShape="0">
            <a:gsLst>
              <a:gs pos="0">
                <a:srgbClr val="E8B354"/>
              </a:gs>
              <a:gs pos="100000">
                <a:srgbClr val="FFFFFF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>
              <a:latin typeface="HY중고딕" pitchFamily="18" charset="-127"/>
            </a:endParaRPr>
          </a:p>
        </p:txBody>
      </p:sp>
      <p:sp>
        <p:nvSpPr>
          <p:cNvPr id="371716" name="AutoShape 6"/>
          <p:cNvSpPr>
            <a:spLocks noChangeArrowheads="1"/>
          </p:cNvSpPr>
          <p:nvPr/>
        </p:nvSpPr>
        <p:spPr bwMode="auto">
          <a:xfrm>
            <a:off x="1119188" y="631825"/>
            <a:ext cx="6721475" cy="568325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2D5A0"/>
              </a:gs>
              <a:gs pos="100000">
                <a:srgbClr val="FBF1DF"/>
              </a:gs>
            </a:gsLst>
            <a:path path="shape">
              <a:fillToRect l="50000" t="50000" r="50000" b="50000"/>
            </a:path>
          </a:gradFill>
          <a:ln w="3175">
            <a:noFill/>
            <a:round/>
            <a:headEnd/>
            <a:tailEnd/>
          </a:ln>
        </p:spPr>
        <p:txBody>
          <a:bodyPr wrap="none" anchor="ctr"/>
          <a:lstStyle/>
          <a:p>
            <a:pPr>
              <a:lnSpc>
                <a:spcPct val="130000"/>
              </a:lnSpc>
              <a:buFont typeface="Arial" pitchFamily="34" charset="0"/>
              <a:buNone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2.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출력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738" name="Rectangle 3"/>
          <p:cNvSpPr>
            <a:spLocks noChangeArrowheads="1"/>
          </p:cNvSpPr>
          <p:nvPr/>
        </p:nvSpPr>
        <p:spPr bwMode="auto">
          <a:xfrm>
            <a:off x="1119188" y="1165225"/>
            <a:ext cx="12001500" cy="79375"/>
          </a:xfrm>
          <a:prstGeom prst="rect">
            <a:avLst/>
          </a:prstGeom>
          <a:gradFill rotWithShape="0">
            <a:gsLst>
              <a:gs pos="0">
                <a:srgbClr val="E8B354"/>
              </a:gs>
              <a:gs pos="100000">
                <a:srgbClr val="FFFFFF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>
              <a:latin typeface="HY중고딕" pitchFamily="18" charset="-127"/>
            </a:endParaRPr>
          </a:p>
        </p:txBody>
      </p:sp>
      <p:sp>
        <p:nvSpPr>
          <p:cNvPr id="372739" name="AutoShape 4"/>
          <p:cNvSpPr>
            <a:spLocks noChangeArrowheads="1"/>
          </p:cNvSpPr>
          <p:nvPr/>
        </p:nvSpPr>
        <p:spPr bwMode="auto">
          <a:xfrm>
            <a:off x="1119188" y="631825"/>
            <a:ext cx="6721475" cy="568325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2D5A0"/>
              </a:gs>
              <a:gs pos="100000">
                <a:srgbClr val="FBF1DF"/>
              </a:gs>
            </a:gsLst>
            <a:path path="shape">
              <a:fillToRect l="50000" t="50000" r="50000" b="50000"/>
            </a:path>
          </a:gradFill>
          <a:ln w="3175">
            <a:noFill/>
            <a:round/>
            <a:headEnd/>
            <a:tailEnd/>
          </a:ln>
        </p:spPr>
        <p:txBody>
          <a:bodyPr wrap="none" anchor="ctr"/>
          <a:lstStyle/>
          <a:p>
            <a:pPr>
              <a:lnSpc>
                <a:spcPct val="130000"/>
              </a:lnSpc>
              <a:buFont typeface="Arial" pitchFamily="34" charset="0"/>
              <a:buNone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2.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출력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(cont.)</a:t>
            </a:r>
          </a:p>
        </p:txBody>
      </p:sp>
      <p:sp>
        <p:nvSpPr>
          <p:cNvPr id="1308677" name="Rectangle 5"/>
          <p:cNvSpPr>
            <a:spLocks noChangeArrowheads="1"/>
          </p:cNvSpPr>
          <p:nvPr/>
        </p:nvSpPr>
        <p:spPr bwMode="blackWhite">
          <a:xfrm>
            <a:off x="1125538" y="1339850"/>
            <a:ext cx="12250737" cy="568325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SQL&gt; SET SERVEROUTPUT ON  </a:t>
            </a:r>
            <a:endParaRPr lang="en-US" altLang="ko-KR"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1308678" name="Rectangle 6">
            <a:hlinkClick r:id="rId2"/>
          </p:cNvPr>
          <p:cNvSpPr>
            <a:spLocks noChangeArrowheads="1"/>
          </p:cNvSpPr>
          <p:nvPr/>
        </p:nvSpPr>
        <p:spPr bwMode="blackWhite">
          <a:xfrm>
            <a:off x="1119188" y="2135188"/>
            <a:ext cx="12250737" cy="2244725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30000"/>
              </a:lnSpc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- DBMS_OUTPUT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결과값을 화면에 출력하기 위해 환경설정 변수 변경</a:t>
            </a:r>
          </a:p>
          <a:p>
            <a:pPr defTabSz="282575">
              <a:lnSpc>
                <a:spcPct val="130000"/>
              </a:lnSpc>
              <a:defRPr/>
            </a:pP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매 세션마다 초기화 되므로  매번 재설정해야 한다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.</a:t>
            </a:r>
          </a:p>
          <a:p>
            <a:pPr defTabSz="282575">
              <a:lnSpc>
                <a:spcPct val="130000"/>
              </a:lnSpc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- DBMS_OUTPUT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은 오라클에서 입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출력을 위해 제공하는 </a:t>
            </a:r>
            <a:r>
              <a:rPr lang="ko-KR" altLang="en-US" sz="2000" smtClean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패키지이다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.              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ChangeArrowheads="1"/>
          </p:cNvSpPr>
          <p:nvPr/>
        </p:nvSpPr>
        <p:spPr bwMode="auto">
          <a:xfrm>
            <a:off x="479425" y="1204913"/>
            <a:ext cx="13374688" cy="8232775"/>
          </a:xfrm>
          <a:prstGeom prst="rect">
            <a:avLst/>
          </a:prstGeom>
          <a:noFill/>
          <a:ln w="38100" cmpd="dbl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marL="720725" lvl="1" indent="-263525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사원 테이블의 부서번호</a:t>
            </a: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(deptid)</a:t>
            </a: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는 부서정보테이블의 부서번호</a:t>
            </a: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(deptid)</a:t>
            </a: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를 참조하고 있음</a:t>
            </a:r>
          </a:p>
          <a:p>
            <a:pPr marL="1160463" lvl="2" indent="-173038">
              <a:lnSpc>
                <a:spcPct val="150000"/>
              </a:lnSpc>
              <a:buFont typeface="Wingdings" pitchFamily="2" charset="2"/>
              <a:buNone/>
            </a:pP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	⇒ 부서테이블의 첫 번째 튜플이 삭제된다면</a:t>
            </a: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?</a:t>
            </a:r>
          </a:p>
          <a:p>
            <a:pPr marL="1160463" lvl="2" indent="-173038">
              <a:lnSpc>
                <a:spcPct val="150000"/>
              </a:lnSpc>
              <a:buFont typeface="Wingdings" pitchFamily="2" charset="2"/>
              <a:buNone/>
            </a:pP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	⇒ </a:t>
            </a: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부서테이블의 </a:t>
            </a: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100</a:t>
            </a: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번 부서번호가 </a:t>
            </a: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110</a:t>
            </a: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으로 변경된다면</a:t>
            </a: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?</a:t>
            </a:r>
          </a:p>
          <a:p>
            <a:pPr marL="1160463" lvl="2" indent="-173038">
              <a:lnSpc>
                <a:spcPct val="150000"/>
              </a:lnSpc>
              <a:buFont typeface="Wingdings" pitchFamily="2" charset="2"/>
              <a:buNone/>
            </a:pP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	⇒ </a:t>
            </a: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사원테이블에 부서번호 </a:t>
            </a: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500</a:t>
            </a: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인 사원이 삽입된다면</a:t>
            </a: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? </a:t>
            </a:r>
          </a:p>
          <a:p>
            <a:pPr marL="1160463" lvl="2" indent="-173038">
              <a:lnSpc>
                <a:spcPct val="150000"/>
              </a:lnSpc>
              <a:buFont typeface="Wingdings" pitchFamily="2" charset="2"/>
              <a:buNone/>
            </a:pP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		: </a:t>
            </a: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사원테이블과 부서테이블에 있는 데이터 사이에 불일치 발생</a:t>
            </a: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!</a:t>
            </a:r>
          </a:p>
        </p:txBody>
      </p:sp>
      <p:pic>
        <p:nvPicPr>
          <p:cNvPr id="40963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76313" y="5024438"/>
            <a:ext cx="12393612" cy="4129087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233" name="Rectangle 25"/>
          <p:cNvSpPr>
            <a:spLocks noChangeArrowheads="1"/>
          </p:cNvSpPr>
          <p:nvPr/>
        </p:nvSpPr>
        <p:spPr bwMode="blackWhite">
          <a:xfrm>
            <a:off x="1125538" y="3700463"/>
            <a:ext cx="12091987" cy="6351587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marL="457200" indent="-457200" defTabSz="282575">
              <a:defRPr/>
            </a:pPr>
            <a:endParaRPr lang="en-US" altLang="ko-KR" sz="1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marL="457200" indent="-457200" defTabSz="282575">
              <a:defRPr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DECLARE </a:t>
            </a:r>
          </a:p>
          <a:p>
            <a:pPr marL="457200" indent="-457200" defTabSz="282575">
              <a:defRPr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 </a:t>
            </a:r>
            <a:r>
              <a:rPr lang="en-US" altLang="ko-KR" sz="2000" err="1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v_num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  NUMBER := 37;</a:t>
            </a:r>
          </a:p>
          <a:p>
            <a:pPr marL="457200" indent="-457200" defTabSz="282575">
              <a:defRPr/>
            </a:pPr>
            <a:endParaRPr lang="en-US" altLang="ko-KR" sz="2000">
              <a:solidFill>
                <a:srgbClr val="000066"/>
              </a:solidFill>
              <a:latin typeface="HY중고딕" pitchFamily="18" charset="-127"/>
              <a:ea typeface="굴림체" pitchFamily="49" charset="-127"/>
            </a:endParaRPr>
          </a:p>
          <a:p>
            <a:pPr marL="457200" indent="-457200" defTabSz="282575">
              <a:defRPr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BEGIN</a:t>
            </a:r>
          </a:p>
          <a:p>
            <a:pPr marL="457200" indent="-457200" defTabSz="282575">
              <a:defRPr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 DBMS_OUTPUT.ENABLE; </a:t>
            </a:r>
          </a:p>
          <a:p>
            <a:pPr marL="457200" indent="-457200" defTabSz="282575">
              <a:defRPr/>
            </a:pPr>
            <a:endParaRPr lang="en-US" altLang="ko-KR" sz="2000">
              <a:solidFill>
                <a:srgbClr val="000066"/>
              </a:solidFill>
              <a:latin typeface="HY중고딕" pitchFamily="18" charset="-127"/>
              <a:ea typeface="굴림체" pitchFamily="49" charset="-127"/>
            </a:endParaRPr>
          </a:p>
          <a:p>
            <a:pPr marL="457200" indent="-457200" defTabSz="282575">
              <a:defRPr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 IF MOD(</a:t>
            </a:r>
            <a:r>
              <a:rPr lang="en-US" altLang="ko-KR" sz="2000" err="1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v_num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, 2) = 0 THEN</a:t>
            </a:r>
          </a:p>
          <a:p>
            <a:pPr marL="457200" indent="-457200" defTabSz="282575">
              <a:defRPr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    DBMS_OUTPUT.PUT_LINE( </a:t>
            </a:r>
            <a:r>
              <a:rPr lang="en-US" altLang="ko-KR" sz="2000" err="1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v_num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||  ' </a:t>
            </a: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는 짝수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');</a:t>
            </a:r>
          </a:p>
          <a:p>
            <a:pPr marL="457200" indent="-457200" defTabSz="282575">
              <a:defRPr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 ELSE </a:t>
            </a:r>
          </a:p>
          <a:p>
            <a:pPr marL="457200" indent="-457200" defTabSz="282575">
              <a:defRPr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    DBMS_OUTPUT.PUT_LINE( </a:t>
            </a:r>
            <a:r>
              <a:rPr lang="en-US" altLang="ko-KR" sz="2000" err="1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v_num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||  ' </a:t>
            </a: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는 홀수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');</a:t>
            </a:r>
          </a:p>
          <a:p>
            <a:pPr marL="457200" indent="-457200" defTabSz="282575">
              <a:defRPr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 END IF;</a:t>
            </a:r>
          </a:p>
          <a:p>
            <a:pPr marL="457200" indent="-457200" defTabSz="282575">
              <a:defRPr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END;</a:t>
            </a:r>
          </a:p>
          <a:p>
            <a:pPr marL="457200" indent="-457200" defTabSz="282575">
              <a:defRPr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/</a:t>
            </a:r>
          </a:p>
        </p:txBody>
      </p:sp>
      <p:sp>
        <p:nvSpPr>
          <p:cNvPr id="373763" name="Rectangle 26"/>
          <p:cNvSpPr>
            <a:spLocks noChangeArrowheads="1"/>
          </p:cNvSpPr>
          <p:nvPr/>
        </p:nvSpPr>
        <p:spPr bwMode="auto">
          <a:xfrm>
            <a:off x="1119188" y="1165225"/>
            <a:ext cx="12001500" cy="79375"/>
          </a:xfrm>
          <a:prstGeom prst="rect">
            <a:avLst/>
          </a:prstGeom>
          <a:gradFill rotWithShape="0">
            <a:gsLst>
              <a:gs pos="0">
                <a:srgbClr val="E8B354"/>
              </a:gs>
              <a:gs pos="100000">
                <a:srgbClr val="FFFFFF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>
              <a:latin typeface="HY중고딕" pitchFamily="18" charset="-127"/>
            </a:endParaRPr>
          </a:p>
        </p:txBody>
      </p:sp>
      <p:sp>
        <p:nvSpPr>
          <p:cNvPr id="373764" name="AutoShape 27"/>
          <p:cNvSpPr>
            <a:spLocks noChangeArrowheads="1"/>
          </p:cNvSpPr>
          <p:nvPr/>
        </p:nvSpPr>
        <p:spPr bwMode="auto">
          <a:xfrm>
            <a:off x="1119188" y="631825"/>
            <a:ext cx="6721475" cy="568325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2D5A0"/>
              </a:gs>
              <a:gs pos="100000">
                <a:srgbClr val="FBF1DF"/>
              </a:gs>
            </a:gsLst>
            <a:path path="shape">
              <a:fillToRect l="50000" t="50000" r="50000" b="50000"/>
            </a:path>
          </a:gradFill>
          <a:ln w="3175">
            <a:noFill/>
            <a:round/>
            <a:headEnd/>
            <a:tailEnd/>
          </a:ln>
        </p:spPr>
        <p:txBody>
          <a:bodyPr wrap="none" anchor="ctr"/>
          <a:lstStyle/>
          <a:p>
            <a:pPr>
              <a:lnSpc>
                <a:spcPct val="130000"/>
              </a:lnSpc>
              <a:buFont typeface="Arial" pitchFamily="34" charset="0"/>
              <a:buNone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3. IF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문</a:t>
            </a:r>
          </a:p>
        </p:txBody>
      </p:sp>
      <p:sp>
        <p:nvSpPr>
          <p:cNvPr id="862236" name="Rectangle 28"/>
          <p:cNvSpPr>
            <a:spLocks noChangeArrowheads="1"/>
          </p:cNvSpPr>
          <p:nvPr/>
        </p:nvSpPr>
        <p:spPr bwMode="blackWhite">
          <a:xfrm>
            <a:off x="1119188" y="1296988"/>
            <a:ext cx="12091987" cy="2176462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4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조건이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true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이면 이하 문장을 실행하고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조건이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false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이면 관련된 </a:t>
            </a:r>
          </a:p>
          <a:p>
            <a:pPr defTabSz="282575">
              <a:lnSpc>
                <a:spcPct val="140000"/>
              </a:lnSpc>
              <a:buFont typeface="Wingdings" pitchFamily="2" charset="2"/>
              <a:buNone/>
              <a:defRPr/>
            </a:pP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  문장을 통과한다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.</a:t>
            </a:r>
          </a:p>
          <a:p>
            <a:pPr defTabSz="282575">
              <a:lnSpc>
                <a:spcPct val="140000"/>
              </a:lnSpc>
              <a:buFont typeface="Wingdings" pitchFamily="2" charset="2"/>
              <a:buNone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- ELSIF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절은 여러 개가 가능하나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, ELSE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절은 한 개만 가능하다</a:t>
            </a:r>
            <a:endParaRPr lang="ko-KR" altLang="en-US" sz="2000">
              <a:solidFill>
                <a:srgbClr val="FFCCFF"/>
              </a:solidFill>
              <a:latin typeface="HY중고딕" pitchFamily="18" charset="-127"/>
              <a:ea typeface="굴림체" pitchFamily="49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22" name="Rectangle 2"/>
          <p:cNvSpPr>
            <a:spLocks noChangeArrowheads="1"/>
          </p:cNvSpPr>
          <p:nvPr/>
        </p:nvSpPr>
        <p:spPr bwMode="blackWhite">
          <a:xfrm>
            <a:off x="1128713" y="2452688"/>
            <a:ext cx="12091987" cy="7599362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marL="457200" indent="-457200" defTabSz="282575">
              <a:defRPr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DECLARE </a:t>
            </a:r>
          </a:p>
          <a:p>
            <a:pPr marL="457200" indent="-457200" defTabSz="282575">
              <a:defRPr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  </a:t>
            </a:r>
            <a:r>
              <a:rPr lang="en-US" altLang="ko-KR" sz="2000" err="1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v_num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  NUMBER := 77;</a:t>
            </a:r>
          </a:p>
          <a:p>
            <a:pPr marL="457200" indent="-457200" defTabSz="282575">
              <a:defRPr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BEGIN</a:t>
            </a:r>
          </a:p>
          <a:p>
            <a:pPr marL="457200" indent="-457200" defTabSz="282575">
              <a:defRPr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  DBMS_OUTPUT.ENABLE; </a:t>
            </a:r>
          </a:p>
          <a:p>
            <a:pPr marL="457200" indent="-457200" defTabSz="282575">
              <a:defRPr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  IF </a:t>
            </a:r>
            <a:r>
              <a:rPr lang="en-US" altLang="ko-KR" sz="2000" err="1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v_num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&gt; 90 THEN</a:t>
            </a:r>
          </a:p>
          <a:p>
            <a:pPr marL="457200" indent="-457200" defTabSz="282575">
              <a:defRPr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     DBMS_OUTPUT.PUT_LINE('</a:t>
            </a: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수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');</a:t>
            </a:r>
          </a:p>
          <a:p>
            <a:pPr marL="457200" indent="-457200" defTabSz="282575">
              <a:defRPr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  ELSIF  </a:t>
            </a:r>
            <a:r>
              <a:rPr lang="en-US" altLang="ko-KR" sz="2000" err="1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v_num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&gt; 80 THEN</a:t>
            </a:r>
          </a:p>
          <a:p>
            <a:pPr marL="457200" indent="-457200" defTabSz="282575">
              <a:defRPr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     DBMS_OUTPUT.PUT_LINE('</a:t>
            </a: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우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');</a:t>
            </a:r>
          </a:p>
          <a:p>
            <a:pPr marL="457200" indent="-457200" defTabSz="282575">
              <a:defRPr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  ELSIF  </a:t>
            </a:r>
            <a:r>
              <a:rPr lang="en-US" altLang="ko-KR" sz="2000" err="1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v_num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&gt; 70 THEN</a:t>
            </a:r>
          </a:p>
          <a:p>
            <a:pPr marL="457200" indent="-457200" defTabSz="282575">
              <a:defRPr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     DBMS_OUTPUT.PUT_LINE('</a:t>
            </a: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미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');     </a:t>
            </a:r>
          </a:p>
          <a:p>
            <a:pPr marL="457200" indent="-457200" defTabSz="282575">
              <a:defRPr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  ELSE</a:t>
            </a:r>
          </a:p>
          <a:p>
            <a:pPr marL="457200" indent="-457200" defTabSz="282575">
              <a:defRPr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     DBMS_OUTPUT.PUT_LINE('</a:t>
            </a: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분발합시다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.');</a:t>
            </a:r>
          </a:p>
          <a:p>
            <a:pPr marL="457200" indent="-457200" defTabSz="282575">
              <a:defRPr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  END IF; </a:t>
            </a:r>
          </a:p>
          <a:p>
            <a:pPr marL="457200" indent="-457200" defTabSz="282575">
              <a:defRPr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END;</a:t>
            </a:r>
          </a:p>
          <a:p>
            <a:pPr marL="457200" indent="-457200" defTabSz="282575">
              <a:defRPr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/</a:t>
            </a:r>
          </a:p>
        </p:txBody>
      </p:sp>
      <p:sp>
        <p:nvSpPr>
          <p:cNvPr id="374787" name="Rectangle 3"/>
          <p:cNvSpPr>
            <a:spLocks noChangeArrowheads="1"/>
          </p:cNvSpPr>
          <p:nvPr/>
        </p:nvSpPr>
        <p:spPr bwMode="auto">
          <a:xfrm>
            <a:off x="1119188" y="1165225"/>
            <a:ext cx="12001500" cy="79375"/>
          </a:xfrm>
          <a:prstGeom prst="rect">
            <a:avLst/>
          </a:prstGeom>
          <a:gradFill rotWithShape="0">
            <a:gsLst>
              <a:gs pos="0">
                <a:srgbClr val="E8B354"/>
              </a:gs>
              <a:gs pos="100000">
                <a:srgbClr val="FFFFFF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>
              <a:latin typeface="HY중고딕" pitchFamily="18" charset="-127"/>
            </a:endParaRPr>
          </a:p>
        </p:txBody>
      </p:sp>
      <p:sp>
        <p:nvSpPr>
          <p:cNvPr id="374788" name="AutoShape 4"/>
          <p:cNvSpPr>
            <a:spLocks noChangeArrowheads="1"/>
          </p:cNvSpPr>
          <p:nvPr/>
        </p:nvSpPr>
        <p:spPr bwMode="auto">
          <a:xfrm>
            <a:off x="1119188" y="631825"/>
            <a:ext cx="6721475" cy="568325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2D5A0"/>
              </a:gs>
              <a:gs pos="100000">
                <a:srgbClr val="FBF1DF"/>
              </a:gs>
            </a:gsLst>
            <a:path path="shape">
              <a:fillToRect l="50000" t="50000" r="50000" b="50000"/>
            </a:path>
          </a:gradFill>
          <a:ln w="3175">
            <a:noFill/>
            <a:round/>
            <a:headEnd/>
            <a:tailEnd/>
          </a:ln>
        </p:spPr>
        <p:txBody>
          <a:bodyPr wrap="none" anchor="ctr"/>
          <a:lstStyle/>
          <a:p>
            <a:pPr>
              <a:lnSpc>
                <a:spcPct val="130000"/>
              </a:lnSpc>
              <a:buFont typeface="Arial" pitchFamily="34" charset="0"/>
              <a:buNone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3. IF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문</a:t>
            </a:r>
          </a:p>
        </p:txBody>
      </p:sp>
      <p:sp>
        <p:nvSpPr>
          <p:cNvPr id="1310725" name="Rectangle 5"/>
          <p:cNvSpPr>
            <a:spLocks noChangeArrowheads="1"/>
          </p:cNvSpPr>
          <p:nvPr/>
        </p:nvSpPr>
        <p:spPr bwMode="blackWhite">
          <a:xfrm>
            <a:off x="1119188" y="1296988"/>
            <a:ext cx="12091987" cy="1041400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4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조건에 따른 다중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ELSIF</a:t>
            </a:r>
            <a:endParaRPr lang="en-US" altLang="ko-KR" sz="2000">
              <a:solidFill>
                <a:srgbClr val="FFCCFF"/>
              </a:solidFill>
              <a:latin typeface="HY중고딕" pitchFamily="18" charset="-127"/>
              <a:ea typeface="굴림체" pitchFamily="49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546" name="Rectangle 2"/>
          <p:cNvSpPr>
            <a:spLocks noChangeArrowheads="1"/>
          </p:cNvSpPr>
          <p:nvPr/>
        </p:nvSpPr>
        <p:spPr bwMode="blackWhite">
          <a:xfrm>
            <a:off x="1125538" y="2452688"/>
            <a:ext cx="12091987" cy="7599362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9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DECLARE </a:t>
            </a: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v_avg_sale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PROD.PROD_SALE%TYPE</a:t>
            </a:r>
            <a:r>
              <a:rPr lang="en-US" altLang="ko-KR" sz="2000" smtClean="0">
                <a:latin typeface="HY중고딕" pitchFamily="18" charset="-127"/>
                <a:ea typeface="굴림체" pitchFamily="49" charset="-127"/>
              </a:rPr>
              <a:t>;		--NUMBER(10,0)</a:t>
            </a: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v_sale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NUMBER := 500000; </a:t>
            </a: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BEGIN </a:t>
            </a: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DBMS_OUTPUT.ENABLE;    </a:t>
            </a:r>
          </a:p>
          <a:p>
            <a:pPr defTabSz="282575"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SELECT  AVG(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prod_sale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) INTO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v_avg_sale</a:t>
            </a:r>
            <a:r>
              <a:rPr lang="en-US" altLang="ko-KR" sz="14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FROM prod;</a:t>
            </a:r>
          </a:p>
          <a:p>
            <a:pPr defTabSz="282575"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IF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v_sale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&lt;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v_avg_sale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 THEN</a:t>
            </a: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   DBMS_OUTPUT.PUT_LINE( '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평균 단가가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500000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초과입니다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.');</a:t>
            </a: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ELSE</a:t>
            </a: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   DBMS_OUTPUT.PUT_LINE( '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평균 단가가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500000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이하 입니다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.');</a:t>
            </a: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END IF;</a:t>
            </a: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END;  </a:t>
            </a: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/</a:t>
            </a:r>
          </a:p>
        </p:txBody>
      </p:sp>
      <p:sp>
        <p:nvSpPr>
          <p:cNvPr id="375811" name="Rectangle 6"/>
          <p:cNvSpPr>
            <a:spLocks noChangeArrowheads="1"/>
          </p:cNvSpPr>
          <p:nvPr/>
        </p:nvSpPr>
        <p:spPr bwMode="auto">
          <a:xfrm>
            <a:off x="1119188" y="1165225"/>
            <a:ext cx="12001500" cy="79375"/>
          </a:xfrm>
          <a:prstGeom prst="rect">
            <a:avLst/>
          </a:prstGeom>
          <a:gradFill rotWithShape="0">
            <a:gsLst>
              <a:gs pos="0">
                <a:srgbClr val="E8B354"/>
              </a:gs>
              <a:gs pos="100000">
                <a:srgbClr val="FFFFFF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>
              <a:latin typeface="HY중고딕" pitchFamily="18" charset="-127"/>
            </a:endParaRPr>
          </a:p>
        </p:txBody>
      </p:sp>
      <p:sp>
        <p:nvSpPr>
          <p:cNvPr id="375812" name="AutoShape 7"/>
          <p:cNvSpPr>
            <a:spLocks noChangeArrowheads="1"/>
          </p:cNvSpPr>
          <p:nvPr/>
        </p:nvSpPr>
        <p:spPr bwMode="auto">
          <a:xfrm>
            <a:off x="1119188" y="631825"/>
            <a:ext cx="6721475" cy="568325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2D5A0"/>
              </a:gs>
              <a:gs pos="100000">
                <a:srgbClr val="FBF1DF"/>
              </a:gs>
            </a:gsLst>
            <a:path path="shape">
              <a:fillToRect l="50000" t="50000" r="50000" b="50000"/>
            </a:path>
          </a:gradFill>
          <a:ln w="3175">
            <a:noFill/>
            <a:round/>
            <a:headEnd/>
            <a:tailEnd/>
          </a:ln>
        </p:spPr>
        <p:txBody>
          <a:bodyPr wrap="none" anchor="ctr"/>
          <a:lstStyle/>
          <a:p>
            <a:pPr>
              <a:lnSpc>
                <a:spcPct val="130000"/>
              </a:lnSpc>
              <a:buFont typeface="Arial" pitchFamily="34" charset="0"/>
              <a:buNone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3. IF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문</a:t>
            </a:r>
          </a:p>
        </p:txBody>
      </p:sp>
      <p:sp>
        <p:nvSpPr>
          <p:cNvPr id="876552" name="Rectangle 8"/>
          <p:cNvSpPr>
            <a:spLocks noChangeArrowheads="1"/>
          </p:cNvSpPr>
          <p:nvPr/>
        </p:nvSpPr>
        <p:spPr bwMode="blackWhite">
          <a:xfrm>
            <a:off x="1119188" y="1296988"/>
            <a:ext cx="12091987" cy="1041400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4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SELECT  INTO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로 변수에 값을 할당</a:t>
            </a:r>
            <a:endParaRPr lang="ko-KR" altLang="en-US" sz="2000">
              <a:solidFill>
                <a:srgbClr val="FFCCFF"/>
              </a:solidFill>
              <a:latin typeface="HY중고딕" pitchFamily="18" charset="-127"/>
              <a:ea typeface="굴림체" pitchFamily="49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65" name="Rectangle 5">
            <a:hlinkClick r:id="rId2"/>
          </p:cNvPr>
          <p:cNvSpPr>
            <a:spLocks noChangeArrowheads="1"/>
          </p:cNvSpPr>
          <p:nvPr/>
        </p:nvSpPr>
        <p:spPr bwMode="blackWhite">
          <a:xfrm>
            <a:off x="576165" y="1430338"/>
            <a:ext cx="12644536" cy="8845550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10000"/>
              </a:lnSpc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- 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회원테이블에서 아이디가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'</a:t>
            </a:r>
            <a:r>
              <a:rPr lang="ko-KR" altLang="ko-KR" sz="2000">
                <a:latin typeface="HY중고딕" pitchFamily="18" charset="-127"/>
                <a:ea typeface="굴림체" pitchFamily="49" charset="-127"/>
              </a:rPr>
              <a:t>e001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'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인 회원의  </a:t>
            </a:r>
          </a:p>
          <a:p>
            <a:pPr defTabSz="282575">
              <a:lnSpc>
                <a:spcPct val="110000"/>
              </a:lnSpc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</a:t>
            </a:r>
            <a:r>
              <a:rPr lang="ko-KR" altLang="ko-KR" sz="2000" err="1">
                <a:latin typeface="HY중고딕" pitchFamily="18" charset="-127"/>
                <a:ea typeface="굴림체" pitchFamily="49" charset="-127"/>
              </a:rPr>
              <a:t>마일리지가</a:t>
            </a:r>
            <a:r>
              <a:rPr lang="ko-KR" altLang="ko-KR" sz="2000">
                <a:latin typeface="HY중고딕" pitchFamily="18" charset="-127"/>
                <a:ea typeface="굴림체" pitchFamily="49" charset="-127"/>
              </a:rPr>
              <a:t> 5000을 넘으면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'</a:t>
            </a:r>
            <a:r>
              <a:rPr lang="ko-KR" altLang="ko-KR" sz="2000">
                <a:latin typeface="HY중고딕" pitchFamily="18" charset="-127"/>
                <a:ea typeface="굴림체" pitchFamily="49" charset="-127"/>
              </a:rPr>
              <a:t>VIP 회원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'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그렇지 않다면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'</a:t>
            </a:r>
            <a:r>
              <a:rPr lang="ko-KR" altLang="ko-KR" sz="2000">
                <a:latin typeface="HY중고딕" pitchFamily="18" charset="-127"/>
                <a:ea typeface="굴림체" pitchFamily="49" charset="-127"/>
              </a:rPr>
              <a:t>일반회원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'</a:t>
            </a:r>
            <a:r>
              <a:rPr lang="ko-KR" altLang="ko-KR" sz="2000">
                <a:latin typeface="HY중고딕" pitchFamily="18" charset="-127"/>
                <a:ea typeface="굴림체" pitchFamily="49" charset="-127"/>
              </a:rPr>
              <a:t>으로 </a:t>
            </a:r>
            <a:endParaRPr lang="ko-KR" altLang="en-US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10000"/>
              </a:lnSpc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출력하시오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. (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회원이름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 err="1">
                <a:latin typeface="HY중고딕" pitchFamily="18" charset="-127"/>
                <a:ea typeface="굴림체" pitchFamily="49" charset="-127"/>
              </a:rPr>
              <a:t>마일리지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포함</a:t>
            </a:r>
            <a:r>
              <a:rPr lang="en-US" altLang="ko-KR" sz="2000" smtClean="0">
                <a:latin typeface="HY중고딕" pitchFamily="18" charset="-127"/>
                <a:ea typeface="굴림체" pitchFamily="49" charset="-127"/>
              </a:rPr>
              <a:t>)</a:t>
            </a:r>
          </a:p>
          <a:p>
            <a:pPr defTabSz="282575">
              <a:lnSpc>
                <a:spcPct val="110000"/>
              </a:lnSpc>
              <a:defRPr/>
            </a:pPr>
            <a:endParaRPr lang="en-US" altLang="ko-KR" sz="2000" smtClean="0"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10000"/>
              </a:lnSpc>
              <a:defRPr/>
            </a:pPr>
            <a:endParaRPr lang="en-US" altLang="ko-KR" sz="2000" smtClean="0"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10000"/>
              </a:lnSpc>
              <a:defRPr/>
            </a:pPr>
            <a:endParaRPr lang="en-US" altLang="ko-KR" sz="2000" smtClean="0"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10000"/>
              </a:lnSpc>
              <a:defRPr/>
            </a:pPr>
            <a:endParaRPr lang="en-US" altLang="ko-KR" sz="2000" smtClean="0"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10000"/>
              </a:lnSpc>
              <a:defRPr/>
            </a:pPr>
            <a:endParaRPr lang="en-US" altLang="ko-KR" sz="2000" smtClean="0"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10000"/>
              </a:lnSpc>
              <a:defRPr/>
            </a:pPr>
            <a:endParaRPr lang="en-US" altLang="ko-KR" sz="2000" smtClean="0"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10000"/>
              </a:lnSpc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10000"/>
              </a:lnSpc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10000"/>
              </a:lnSpc>
              <a:defRPr/>
            </a:pPr>
            <a:endParaRPr lang="en-US" altLang="ko-KR" sz="2000">
              <a:solidFill>
                <a:srgbClr val="000066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10000"/>
              </a:lnSpc>
              <a:defRPr/>
            </a:pPr>
            <a:endParaRPr lang="en-US" altLang="ko-KR" sz="2000">
              <a:solidFill>
                <a:srgbClr val="000066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10000"/>
              </a:lnSpc>
              <a:defRPr/>
            </a:pPr>
            <a:endParaRPr lang="en-US" altLang="ko-KR" sz="2000">
              <a:solidFill>
                <a:srgbClr val="000066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10000"/>
              </a:lnSpc>
              <a:defRPr/>
            </a:pPr>
            <a:endParaRPr lang="en-US" altLang="ko-KR" sz="2000">
              <a:solidFill>
                <a:srgbClr val="000066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10000"/>
              </a:lnSpc>
              <a:defRPr/>
            </a:pPr>
            <a:endParaRPr lang="en-US" altLang="ko-KR" sz="2000">
              <a:solidFill>
                <a:srgbClr val="000066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10000"/>
              </a:lnSpc>
              <a:defRPr/>
            </a:pPr>
            <a:endParaRPr lang="en-US" altLang="ko-KR" sz="2000">
              <a:solidFill>
                <a:srgbClr val="000066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10000"/>
              </a:lnSpc>
              <a:defRPr/>
            </a:pPr>
            <a:endParaRPr lang="en-US" altLang="ko-KR" sz="200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10000"/>
              </a:lnSpc>
              <a:defRPr/>
            </a:pPr>
            <a:endParaRPr lang="en-US" altLang="ko-KR" sz="200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10000"/>
              </a:lnSpc>
              <a:defRPr/>
            </a:pPr>
            <a:endParaRPr lang="en-US" altLang="ko-KR" sz="200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10000"/>
              </a:lnSpc>
              <a:defRPr/>
            </a:pPr>
            <a:endParaRPr lang="en-US" altLang="ko-KR" sz="200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10000"/>
              </a:lnSpc>
              <a:defRPr/>
            </a:pPr>
            <a:endParaRPr lang="en-US" altLang="ko-KR" sz="200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10000"/>
              </a:lnSpc>
              <a:defRPr/>
            </a:pPr>
            <a:endParaRPr lang="en-US" altLang="ko-KR" sz="200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376835" name="Rectangle 7"/>
          <p:cNvSpPr>
            <a:spLocks noChangeArrowheads="1"/>
          </p:cNvSpPr>
          <p:nvPr/>
        </p:nvSpPr>
        <p:spPr bwMode="auto">
          <a:xfrm>
            <a:off x="1119188" y="1165225"/>
            <a:ext cx="12001500" cy="79375"/>
          </a:xfrm>
          <a:prstGeom prst="rect">
            <a:avLst/>
          </a:prstGeom>
          <a:gradFill rotWithShape="0">
            <a:gsLst>
              <a:gs pos="0">
                <a:srgbClr val="E8B354"/>
              </a:gs>
              <a:gs pos="100000">
                <a:srgbClr val="FFFFFF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>
              <a:latin typeface="HY중고딕" pitchFamily="18" charset="-127"/>
            </a:endParaRPr>
          </a:p>
        </p:txBody>
      </p:sp>
      <p:sp>
        <p:nvSpPr>
          <p:cNvPr id="376836" name="AutoShape 8"/>
          <p:cNvSpPr>
            <a:spLocks noChangeArrowheads="1"/>
          </p:cNvSpPr>
          <p:nvPr/>
        </p:nvSpPr>
        <p:spPr bwMode="auto">
          <a:xfrm>
            <a:off x="1119188" y="631825"/>
            <a:ext cx="6721475" cy="568325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2D5A0"/>
              </a:gs>
              <a:gs pos="100000">
                <a:srgbClr val="FBF1DF"/>
              </a:gs>
            </a:gsLst>
            <a:path path="shape">
              <a:fillToRect l="50000" t="50000" r="50000" b="50000"/>
            </a:path>
          </a:gradFill>
          <a:ln w="3175">
            <a:noFill/>
            <a:round/>
            <a:headEnd/>
            <a:tailEnd/>
          </a:ln>
        </p:spPr>
        <p:txBody>
          <a:bodyPr wrap="none" anchor="ctr"/>
          <a:lstStyle/>
          <a:p>
            <a:pPr>
              <a:lnSpc>
                <a:spcPct val="130000"/>
              </a:lnSpc>
              <a:buFont typeface="Arial" pitchFamily="34" charset="0"/>
              <a:buNone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3. IF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문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92188" y="3412316"/>
            <a:ext cx="12598321" cy="68634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DECLARE</a:t>
            </a: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    V_MEM_ID      VARCHAR2(10) := 'e001';</a:t>
            </a: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    V_MEM_MILEAGE MEMBER.MEM_MILEAGE%TYPE;</a:t>
            </a: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    V_MEM_NAME    MEMBER.MEM_NAME%TYPE;</a:t>
            </a: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    V_MILE        NUMBER  := 5000;</a:t>
            </a: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BEGIN</a:t>
            </a: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    DBMS_OUTPUT.ENABLE;</a:t>
            </a:r>
          </a:p>
          <a:p>
            <a:r>
              <a:rPr lang="ko-KR" altLang="en-US" sz="2200" b="0" smtClean="0">
                <a:latin typeface="굴림체" pitchFamily="49" charset="-127"/>
                <a:ea typeface="굴림체" pitchFamily="49" charset="-127"/>
              </a:rPr>
              <a:t>    </a:t>
            </a: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    SELECT MEM_MILEAGE,   MEM_NAME</a:t>
            </a: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    INTO   V_MEM_MILEAGE, V_MEM_NAME</a:t>
            </a: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    FROM   MEMBER</a:t>
            </a: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    WHERE  MEM_ID = V_MEM_ID;</a:t>
            </a:r>
          </a:p>
          <a:p>
            <a:r>
              <a:rPr lang="ko-KR" altLang="en-US" sz="2200" b="0" smtClean="0">
                <a:latin typeface="굴림체" pitchFamily="49" charset="-127"/>
                <a:ea typeface="굴림체" pitchFamily="49" charset="-127"/>
              </a:rPr>
              <a:t>    </a:t>
            </a: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    IF V_MILE &lt; V_MEM_MILEAGE THEN</a:t>
            </a: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        DBMS_OUTPUT.PUT_LINE('VIP </a:t>
            </a:r>
            <a:r>
              <a:rPr lang="ko-KR" altLang="en-US" sz="2200" b="0" smtClean="0">
                <a:latin typeface="굴림체" pitchFamily="49" charset="-127"/>
                <a:ea typeface="굴림체" pitchFamily="49" charset="-127"/>
              </a:rPr>
              <a:t>회원</a:t>
            </a:r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('</a:t>
            </a:r>
            <a:r>
              <a:rPr lang="ko-KR" altLang="en-US" sz="2200" b="0" smtClean="0"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||</a:t>
            </a:r>
            <a:r>
              <a:rPr lang="ko-KR" altLang="en-US" sz="2200" b="0" smtClean="0"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V_MEM_NAME || ', ' || V_MEM_MILEAGE || ')');</a:t>
            </a: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    ELSE</a:t>
            </a: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        DBMS_OUTPUT.PUT_LINE('</a:t>
            </a:r>
            <a:r>
              <a:rPr lang="ko-KR" altLang="en-US" sz="2200" b="0" smtClean="0">
                <a:latin typeface="굴림체" pitchFamily="49" charset="-127"/>
                <a:ea typeface="굴림체" pitchFamily="49" charset="-127"/>
              </a:rPr>
              <a:t>일반회원</a:t>
            </a:r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('</a:t>
            </a:r>
            <a:r>
              <a:rPr lang="ko-KR" altLang="en-US" sz="2200" b="0" smtClean="0"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||</a:t>
            </a:r>
            <a:r>
              <a:rPr lang="ko-KR" altLang="en-US" sz="2200" b="0" smtClean="0"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V_MEM_NAME || ', ' || V_MEM_MILEAGE || ')');</a:t>
            </a: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    END IF;</a:t>
            </a: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END;</a:t>
            </a: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/</a:t>
            </a:r>
            <a:endParaRPr lang="ko-KR" altLang="en-US" sz="2200" b="0">
              <a:latin typeface="굴림체" pitchFamily="49" charset="-127"/>
              <a:ea typeface="굴림체" pitchFamily="49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858" name="Rectangle 8"/>
          <p:cNvSpPr>
            <a:spLocks noChangeArrowheads="1"/>
          </p:cNvSpPr>
          <p:nvPr/>
        </p:nvSpPr>
        <p:spPr bwMode="auto">
          <a:xfrm>
            <a:off x="1119188" y="1165225"/>
            <a:ext cx="12001500" cy="79375"/>
          </a:xfrm>
          <a:prstGeom prst="rect">
            <a:avLst/>
          </a:prstGeom>
          <a:gradFill rotWithShape="0">
            <a:gsLst>
              <a:gs pos="0">
                <a:srgbClr val="E8B354"/>
              </a:gs>
              <a:gs pos="100000">
                <a:srgbClr val="FFFFFF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>
              <a:latin typeface="HY중고딕" pitchFamily="18" charset="-127"/>
            </a:endParaRPr>
          </a:p>
        </p:txBody>
      </p:sp>
      <p:sp>
        <p:nvSpPr>
          <p:cNvPr id="377859" name="AutoShape 9"/>
          <p:cNvSpPr>
            <a:spLocks noChangeArrowheads="1"/>
          </p:cNvSpPr>
          <p:nvPr/>
        </p:nvSpPr>
        <p:spPr bwMode="auto">
          <a:xfrm>
            <a:off x="1119188" y="631825"/>
            <a:ext cx="6721475" cy="568325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2D5A0"/>
              </a:gs>
              <a:gs pos="100000">
                <a:srgbClr val="FBF1DF"/>
              </a:gs>
            </a:gsLst>
            <a:path path="shape">
              <a:fillToRect l="50000" t="50000" r="50000" b="50000"/>
            </a:path>
          </a:gradFill>
          <a:ln w="3175">
            <a:noFill/>
            <a:round/>
            <a:headEnd/>
            <a:tailEnd/>
          </a:ln>
        </p:spPr>
        <p:txBody>
          <a:bodyPr wrap="none" anchor="ctr"/>
          <a:lstStyle/>
          <a:p>
            <a:pPr>
              <a:lnSpc>
                <a:spcPct val="130000"/>
              </a:lnSpc>
              <a:buFont typeface="Arial" pitchFamily="34" charset="0"/>
              <a:buNone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4. CASE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문</a:t>
            </a:r>
          </a:p>
        </p:txBody>
      </p:sp>
      <p:sp>
        <p:nvSpPr>
          <p:cNvPr id="1228802" name="Rectangle 2"/>
          <p:cNvSpPr>
            <a:spLocks noChangeArrowheads="1"/>
          </p:cNvSpPr>
          <p:nvPr/>
        </p:nvSpPr>
        <p:spPr bwMode="blackWhite">
          <a:xfrm>
            <a:off x="1125538" y="2655888"/>
            <a:ext cx="12091987" cy="7735887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DECLARE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  V_NUM   NUMBER := 77;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BEGIN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  V_NUM := TRUNC(V_NUM / 10);</a:t>
            </a:r>
          </a:p>
          <a:p>
            <a:r>
              <a:rPr lang="ko-KR" altLang="en-US" sz="2400" b="0" smtClean="0">
                <a:latin typeface="굴림체" pitchFamily="49" charset="-127"/>
                <a:ea typeface="굴림체" pitchFamily="49" charset="-127"/>
              </a:rPr>
              <a:t>    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  CASE V_NUM    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      WHEN 10 THEN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          DBMS_OUTPUT.PUT_LINE('</a:t>
            </a:r>
            <a:r>
              <a:rPr lang="ko-KR" altLang="en-US" sz="2400" b="0" smtClean="0">
                <a:latin typeface="굴림체" pitchFamily="49" charset="-127"/>
                <a:ea typeface="굴림체" pitchFamily="49" charset="-127"/>
              </a:rPr>
              <a:t>수</a:t>
            </a:r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'</a:t>
            </a:r>
            <a:r>
              <a:rPr lang="ko-KR" altLang="en-US" sz="2400" b="0" smtClean="0"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||</a:t>
            </a:r>
            <a:r>
              <a:rPr lang="ko-KR" altLang="en-US" sz="2400" b="0" smtClean="0"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'('</a:t>
            </a:r>
            <a:r>
              <a:rPr lang="ko-KR" altLang="en-US" sz="2400" b="0" smtClean="0"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||</a:t>
            </a:r>
            <a:r>
              <a:rPr lang="ko-KR" altLang="en-US" sz="2400" b="0" smtClean="0"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V_NUM || ')');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      WHEN 9 THEN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          DBMS_OUTPUT.PUT_LINE('</a:t>
            </a:r>
            <a:r>
              <a:rPr lang="ko-KR" altLang="en-US" sz="2400" b="0" smtClean="0">
                <a:latin typeface="굴림체" pitchFamily="49" charset="-127"/>
                <a:ea typeface="굴림체" pitchFamily="49" charset="-127"/>
              </a:rPr>
              <a:t>수</a:t>
            </a:r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'</a:t>
            </a:r>
            <a:r>
              <a:rPr lang="ko-KR" altLang="en-US" sz="2400" b="0" smtClean="0"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||</a:t>
            </a:r>
            <a:r>
              <a:rPr lang="ko-KR" altLang="en-US" sz="2400" b="0" smtClean="0"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'('</a:t>
            </a:r>
            <a:r>
              <a:rPr lang="ko-KR" altLang="en-US" sz="2400" b="0" smtClean="0"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||</a:t>
            </a:r>
            <a:r>
              <a:rPr lang="ko-KR" altLang="en-US" sz="2400" b="0" smtClean="0"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V_NUM || ')');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      WHEN 8 THEN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          DBMS_OUTPUT.PUT_LINE('</a:t>
            </a:r>
            <a:r>
              <a:rPr lang="ko-KR" altLang="en-US" sz="2400" b="0" smtClean="0">
                <a:latin typeface="굴림체" pitchFamily="49" charset="-127"/>
                <a:ea typeface="굴림체" pitchFamily="49" charset="-127"/>
              </a:rPr>
              <a:t>우</a:t>
            </a:r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'</a:t>
            </a:r>
            <a:r>
              <a:rPr lang="ko-KR" altLang="en-US" sz="2400" b="0" smtClean="0"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||</a:t>
            </a:r>
            <a:r>
              <a:rPr lang="ko-KR" altLang="en-US" sz="2400" b="0" smtClean="0"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'('</a:t>
            </a:r>
            <a:r>
              <a:rPr lang="ko-KR" altLang="en-US" sz="2400" b="0" smtClean="0"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||</a:t>
            </a:r>
            <a:r>
              <a:rPr lang="ko-KR" altLang="en-US" sz="2400" b="0" smtClean="0"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V_NUM || ')');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      WHEN 7 THEN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          DBMS_OUTPUT.PUT_LINE('</a:t>
            </a:r>
            <a:r>
              <a:rPr lang="ko-KR" altLang="en-US" sz="2400" b="0" smtClean="0">
                <a:latin typeface="굴림체" pitchFamily="49" charset="-127"/>
                <a:ea typeface="굴림체" pitchFamily="49" charset="-127"/>
              </a:rPr>
              <a:t>미</a:t>
            </a:r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'</a:t>
            </a:r>
            <a:r>
              <a:rPr lang="ko-KR" altLang="en-US" sz="2400" b="0" smtClean="0"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||</a:t>
            </a:r>
            <a:r>
              <a:rPr lang="ko-KR" altLang="en-US" sz="2400" b="0" smtClean="0"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'('</a:t>
            </a:r>
            <a:r>
              <a:rPr lang="ko-KR" altLang="en-US" sz="2400" b="0" smtClean="0"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||</a:t>
            </a:r>
            <a:r>
              <a:rPr lang="ko-KR" altLang="en-US" sz="2400" b="0" smtClean="0"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V_NUM || ')');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      ELSE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          DBMS_OUTPUT.PUT_LINE('</a:t>
            </a:r>
            <a:r>
              <a:rPr lang="ko-KR" altLang="en-US" sz="2400" b="0" smtClean="0">
                <a:latin typeface="굴림체" pitchFamily="49" charset="-127"/>
                <a:ea typeface="굴림체" pitchFamily="49" charset="-127"/>
              </a:rPr>
              <a:t>분발합시다</a:t>
            </a:r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');</a:t>
            </a:r>
            <a:endParaRPr lang="ko-KR" altLang="en-US" sz="2400" b="0" smtClean="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  END CASE;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END;</a:t>
            </a:r>
            <a:r>
              <a:rPr lang="en-US" altLang="ko-KR" smtClean="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/</a:t>
            </a:r>
            <a:endParaRPr lang="en-US" altLang="ko-KR">
              <a:solidFill>
                <a:srgbClr val="000066"/>
              </a:solidFill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1228803" name="Rectangle 3"/>
          <p:cNvSpPr>
            <a:spLocks noChangeArrowheads="1"/>
          </p:cNvSpPr>
          <p:nvPr/>
        </p:nvSpPr>
        <p:spPr bwMode="blackWhite">
          <a:xfrm>
            <a:off x="1119188" y="1296988"/>
            <a:ext cx="12091987" cy="1155700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2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SQL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에서 사용하는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CASE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문과 동일하다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.</a:t>
            </a:r>
            <a:br>
              <a:rPr lang="en-US" altLang="ko-KR" sz="2000">
                <a:latin typeface="HY중고딕" pitchFamily="18" charset="-127"/>
                <a:ea typeface="굴림체" pitchFamily="49" charset="-127"/>
              </a:rPr>
            </a:b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단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차이점은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END CASE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로 마지막을 지정해야 한다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. 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901" name="Rectangle 5"/>
          <p:cNvSpPr>
            <a:spLocks noChangeArrowheads="1"/>
          </p:cNvSpPr>
          <p:nvPr/>
        </p:nvSpPr>
        <p:spPr bwMode="blackWhite">
          <a:xfrm>
            <a:off x="1119188" y="3925888"/>
            <a:ext cx="12091987" cy="6362700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1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부터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10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까지 더하기</a:t>
            </a:r>
          </a:p>
          <a:p>
            <a:pPr defTabSz="282575">
              <a:defRPr/>
            </a:pPr>
            <a:endParaRPr lang="ko-KR" altLang="en-US" sz="2000">
              <a:latin typeface="HY중고딕" pitchFamily="18" charset="-127"/>
              <a:ea typeface="굴림체" pitchFamily="49" charset="-127"/>
            </a:endParaRP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DECLARE</a:t>
            </a: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    V_SUM   NUMBER := 0;</a:t>
            </a: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    V_VAR   NUMBER := 1;</a:t>
            </a: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BEGIN</a:t>
            </a: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    WHILE V_VAR &lt;= 10 LOOP</a:t>
            </a: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        V_SUM := V_SUM + V_VAR;</a:t>
            </a: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        V_VAR := V_VAR + 1;</a:t>
            </a: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    END LOOP;</a:t>
            </a: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    DBMS_OUTPUT.PUT_LINE('1</a:t>
            </a:r>
            <a:r>
              <a:rPr lang="ko-KR" altLang="en-US" sz="2200" b="0" smtClean="0">
                <a:latin typeface="굴림체" pitchFamily="49" charset="-127"/>
                <a:ea typeface="굴림체" pitchFamily="49" charset="-127"/>
              </a:rPr>
              <a:t>부터 </a:t>
            </a:r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10</a:t>
            </a:r>
            <a:r>
              <a:rPr lang="ko-KR" altLang="en-US" sz="2200" b="0" smtClean="0">
                <a:latin typeface="굴림체" pitchFamily="49" charset="-127"/>
                <a:ea typeface="굴림체" pitchFamily="49" charset="-127"/>
              </a:rPr>
              <a:t>까지의 합</a:t>
            </a:r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='</a:t>
            </a:r>
            <a:r>
              <a:rPr lang="ko-KR" altLang="en-US" sz="2200" b="0" smtClean="0"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||</a:t>
            </a:r>
            <a:r>
              <a:rPr lang="ko-KR" altLang="en-US" sz="2200" b="0" smtClean="0"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V_SUM);</a:t>
            </a: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END;</a:t>
            </a: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/</a:t>
            </a:r>
            <a:endParaRPr lang="ko-KR" altLang="en-US" sz="2200" b="0" smtClean="0">
              <a:latin typeface="굴림체" pitchFamily="49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solidFill>
                <a:srgbClr val="000066"/>
              </a:solidFill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378883" name="Rectangle 6"/>
          <p:cNvSpPr>
            <a:spLocks noChangeArrowheads="1"/>
          </p:cNvSpPr>
          <p:nvPr/>
        </p:nvSpPr>
        <p:spPr bwMode="auto">
          <a:xfrm>
            <a:off x="1147763" y="1139825"/>
            <a:ext cx="12001500" cy="80963"/>
          </a:xfrm>
          <a:prstGeom prst="rect">
            <a:avLst/>
          </a:prstGeom>
          <a:gradFill rotWithShape="0">
            <a:gsLst>
              <a:gs pos="0">
                <a:srgbClr val="E8B354"/>
              </a:gs>
              <a:gs pos="100000">
                <a:srgbClr val="FFFFFF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>
              <a:latin typeface="HY중고딕" pitchFamily="18" charset="-127"/>
            </a:endParaRPr>
          </a:p>
        </p:txBody>
      </p:sp>
      <p:sp>
        <p:nvSpPr>
          <p:cNvPr id="378884" name="AutoShape 7"/>
          <p:cNvSpPr>
            <a:spLocks noChangeArrowheads="1"/>
          </p:cNvSpPr>
          <p:nvPr/>
        </p:nvSpPr>
        <p:spPr bwMode="auto">
          <a:xfrm>
            <a:off x="1147763" y="600075"/>
            <a:ext cx="6719887" cy="568325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2D5A0"/>
              </a:gs>
              <a:gs pos="100000">
                <a:srgbClr val="FBF1DF"/>
              </a:gs>
            </a:gsLst>
            <a:path path="shape">
              <a:fillToRect l="50000" t="50000" r="50000" b="50000"/>
            </a:path>
          </a:gradFill>
          <a:ln w="3175">
            <a:noFill/>
            <a:round/>
            <a:headEnd/>
            <a:tailEnd/>
          </a:ln>
        </p:spPr>
        <p:txBody>
          <a:bodyPr wrap="none" anchor="ctr"/>
          <a:lstStyle/>
          <a:p>
            <a:pPr>
              <a:lnSpc>
                <a:spcPct val="130000"/>
              </a:lnSpc>
              <a:buFont typeface="Arial" pitchFamily="34" charset="0"/>
              <a:buNone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5. WHILE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문</a:t>
            </a:r>
          </a:p>
        </p:txBody>
      </p:sp>
      <p:sp>
        <p:nvSpPr>
          <p:cNvPr id="848904" name="Rectangle 8"/>
          <p:cNvSpPr>
            <a:spLocks noChangeArrowheads="1"/>
          </p:cNvSpPr>
          <p:nvPr/>
        </p:nvSpPr>
        <p:spPr bwMode="blackWhite">
          <a:xfrm>
            <a:off x="1119188" y="1265238"/>
            <a:ext cx="12091987" cy="2547937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4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반복될 때마다 조건을 확인하고 조건이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TRUE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가 되어야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loop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실행</a:t>
            </a:r>
          </a:p>
          <a:p>
            <a:pPr defTabSz="282575">
              <a:lnSpc>
                <a:spcPct val="140000"/>
              </a:lnSpc>
              <a:buFont typeface="Wingdings" pitchFamily="2" charset="2"/>
              <a:buNone/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조건이 만족할 때까지 반복 처리</a:t>
            </a:r>
          </a:p>
          <a:p>
            <a:pPr defTabSz="282575"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- EXIT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문은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WHILE LOOP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를 벗어나게 한다</a:t>
            </a:r>
          </a:p>
          <a:p>
            <a:pPr defTabSz="282575"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- CONTINUE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문은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11g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부터 제공된다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.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574" name="Rectangle 6"/>
          <p:cNvSpPr>
            <a:spLocks noChangeArrowheads="1"/>
          </p:cNvSpPr>
          <p:nvPr/>
        </p:nvSpPr>
        <p:spPr bwMode="blackWhite">
          <a:xfrm>
            <a:off x="1119188" y="1317625"/>
            <a:ext cx="12091987" cy="5105400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WHILE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문을  사용하여 * </a:t>
            </a:r>
            <a:r>
              <a:rPr lang="ko-KR" altLang="en-US" sz="2000" err="1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로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피라미드 만들기 </a:t>
            </a:r>
          </a:p>
          <a:p>
            <a:pPr defTabSz="282575">
              <a:lnSpc>
                <a:spcPct val="70000"/>
              </a:lnSpc>
              <a:defRPr/>
            </a:pPr>
            <a:endParaRPr lang="ko-KR" altLang="en-US" sz="2000">
              <a:solidFill>
                <a:srgbClr val="000066"/>
              </a:solidFill>
              <a:latin typeface="HY중고딕" pitchFamily="18" charset="-127"/>
              <a:ea typeface="굴림체" pitchFamily="49" charset="-127"/>
            </a:endParaRP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DECLARE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  V_ID    NUMBER := 1;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BEGIN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  WHILE V_ID &lt; 20 LOOP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      DBMS_OUTPUT.PUT_LINE(RPAD('*',V_ID,'*'));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      V_ID := V_ID + 2;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  END LOOP;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END;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/</a:t>
            </a:r>
            <a:endParaRPr lang="en-US" altLang="ko-KR" sz="2400" b="0">
              <a:solidFill>
                <a:srgbClr val="000066"/>
              </a:solidFill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379907" name="Rectangle 8"/>
          <p:cNvSpPr>
            <a:spLocks noChangeArrowheads="1"/>
          </p:cNvSpPr>
          <p:nvPr/>
        </p:nvSpPr>
        <p:spPr bwMode="auto">
          <a:xfrm>
            <a:off x="1147763" y="1139825"/>
            <a:ext cx="12001500" cy="80963"/>
          </a:xfrm>
          <a:prstGeom prst="rect">
            <a:avLst/>
          </a:prstGeom>
          <a:gradFill rotWithShape="0">
            <a:gsLst>
              <a:gs pos="0">
                <a:srgbClr val="E8B354"/>
              </a:gs>
              <a:gs pos="100000">
                <a:srgbClr val="FFFFFF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>
              <a:latin typeface="HY중고딕" pitchFamily="18" charset="-127"/>
            </a:endParaRPr>
          </a:p>
        </p:txBody>
      </p:sp>
      <p:sp>
        <p:nvSpPr>
          <p:cNvPr id="379908" name="AutoShape 9"/>
          <p:cNvSpPr>
            <a:spLocks noChangeArrowheads="1"/>
          </p:cNvSpPr>
          <p:nvPr/>
        </p:nvSpPr>
        <p:spPr bwMode="auto">
          <a:xfrm>
            <a:off x="1147763" y="600075"/>
            <a:ext cx="6719887" cy="568325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2D5A0"/>
              </a:gs>
              <a:gs pos="100000">
                <a:srgbClr val="FBF1DF"/>
              </a:gs>
            </a:gsLst>
            <a:path path="shape">
              <a:fillToRect l="50000" t="50000" r="50000" b="50000"/>
            </a:path>
          </a:gradFill>
          <a:ln w="3175">
            <a:noFill/>
            <a:round/>
            <a:headEnd/>
            <a:tailEnd/>
          </a:ln>
        </p:spPr>
        <p:txBody>
          <a:bodyPr wrap="none" anchor="ctr"/>
          <a:lstStyle/>
          <a:p>
            <a:pPr>
              <a:lnSpc>
                <a:spcPct val="130000"/>
              </a:lnSpc>
              <a:buFont typeface="Arial" pitchFamily="34" charset="0"/>
              <a:buNone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5. WHILE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문</a:t>
            </a:r>
          </a:p>
        </p:txBody>
      </p:sp>
      <p:sp>
        <p:nvSpPr>
          <p:cNvPr id="877578" name="Rectangle 10">
            <a:hlinkClick r:id="rId2"/>
          </p:cNvPr>
          <p:cNvSpPr>
            <a:spLocks noChangeArrowheads="1"/>
          </p:cNvSpPr>
          <p:nvPr/>
        </p:nvSpPr>
        <p:spPr bwMode="blackWhite">
          <a:xfrm>
            <a:off x="1128713" y="6535738"/>
            <a:ext cx="12091987" cy="3287712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r>
              <a:rPr lang="ko-KR" altLang="en-US" smtClean="0"/>
              <a:t>*</a:t>
            </a:r>
          </a:p>
          <a:p>
            <a:r>
              <a:rPr lang="ko-KR" altLang="en-US" smtClean="0"/>
              <a:t>***</a:t>
            </a:r>
          </a:p>
          <a:p>
            <a:r>
              <a:rPr lang="ko-KR" altLang="en-US" smtClean="0"/>
              <a:t>*****</a:t>
            </a:r>
          </a:p>
          <a:p>
            <a:r>
              <a:rPr lang="ko-KR" altLang="en-US" smtClean="0"/>
              <a:t>*******</a:t>
            </a:r>
          </a:p>
          <a:p>
            <a:r>
              <a:rPr lang="ko-KR" altLang="en-US" smtClean="0"/>
              <a:t>*********</a:t>
            </a:r>
          </a:p>
          <a:p>
            <a:r>
              <a:rPr lang="ko-KR" altLang="en-US" smtClean="0"/>
              <a:t>***********</a:t>
            </a:r>
          </a:p>
          <a:p>
            <a:r>
              <a:rPr lang="ko-KR" altLang="en-US" smtClean="0"/>
              <a:t>*************</a:t>
            </a:r>
          </a:p>
          <a:p>
            <a:r>
              <a:rPr lang="ko-KR" altLang="en-US" smtClean="0"/>
              <a:t>***************</a:t>
            </a:r>
          </a:p>
          <a:p>
            <a:r>
              <a:rPr lang="ko-KR" altLang="en-US" smtClean="0"/>
              <a:t>*****************</a:t>
            </a:r>
          </a:p>
          <a:p>
            <a:r>
              <a:rPr lang="ko-KR" altLang="en-US" smtClean="0"/>
              <a:t>*******************</a:t>
            </a:r>
            <a:endParaRPr lang="en-US" altLang="ko-KR">
              <a:solidFill>
                <a:srgbClr val="000066"/>
              </a:solidFill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992988" y="1512243"/>
            <a:ext cx="5040560" cy="224676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2000" smtClean="0"/>
              <a:t>LPAD</a:t>
            </a:r>
            <a:r>
              <a:rPr lang="ko-KR" altLang="en-US" sz="2000" smtClean="0"/>
              <a:t> </a:t>
            </a:r>
            <a:r>
              <a:rPr lang="en-US" altLang="ko-KR" sz="2000" smtClean="0"/>
              <a:t>:</a:t>
            </a:r>
            <a:r>
              <a:rPr lang="ko-KR" altLang="en-US" sz="2000" smtClean="0"/>
              <a:t>  왼쪽에 블랭크를 부가하는 함수</a:t>
            </a:r>
            <a:endParaRPr lang="en-US" altLang="ko-KR" sz="2000" smtClean="0"/>
          </a:p>
          <a:p>
            <a:r>
              <a:rPr lang="en-US" altLang="ko-KR" sz="2000" smtClean="0"/>
              <a:t>SELECT LPAD('A',2) FROM DUAL; </a:t>
            </a:r>
          </a:p>
          <a:p>
            <a:r>
              <a:rPr lang="en-US" altLang="ko-KR" sz="2000" smtClean="0"/>
              <a:t>SELECT LPAD('A',3,'B') FROM DUAL;</a:t>
            </a:r>
          </a:p>
          <a:p>
            <a:endParaRPr lang="en-US" altLang="ko-KR" sz="2000" smtClean="0"/>
          </a:p>
          <a:p>
            <a:r>
              <a:rPr lang="en-US" altLang="ko-KR" sz="2000" smtClean="0"/>
              <a:t>RPAD</a:t>
            </a:r>
            <a:r>
              <a:rPr lang="ko-KR" altLang="en-US" sz="2000" smtClean="0"/>
              <a:t> </a:t>
            </a:r>
            <a:r>
              <a:rPr lang="en-US" altLang="ko-KR" sz="2000" smtClean="0"/>
              <a:t>:</a:t>
            </a:r>
            <a:r>
              <a:rPr lang="ko-KR" altLang="en-US" sz="2000" smtClean="0"/>
              <a:t>  오른쪽에 </a:t>
            </a:r>
            <a:r>
              <a:rPr lang="ko-KR" altLang="en-US" sz="2000" err="1" smtClean="0"/>
              <a:t>블랭크를</a:t>
            </a:r>
            <a:r>
              <a:rPr lang="ko-KR" altLang="en-US" sz="2000" smtClean="0"/>
              <a:t> 부가하는 함수</a:t>
            </a:r>
            <a:endParaRPr lang="en-US" altLang="ko-KR" sz="2000" smtClean="0"/>
          </a:p>
          <a:p>
            <a:r>
              <a:rPr lang="en-US" altLang="ko-KR" sz="2000" smtClean="0"/>
              <a:t>SELECT RPAD('A',2) FROM DUAL;</a:t>
            </a:r>
          </a:p>
          <a:p>
            <a:r>
              <a:rPr lang="en-US" altLang="ko-KR" sz="2000" smtClean="0"/>
              <a:t>SELECT RPAD('A',2,'B') FROM DUAL;</a:t>
            </a:r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8064996" y="4320555"/>
            <a:ext cx="4839786" cy="550920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DECLARE</a:t>
            </a: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    V_I NUMBER := 1;</a:t>
            </a: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    V_J NUMBER := 1;</a:t>
            </a: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BEGIN</a:t>
            </a: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    WHILE V_I &lt; 20 LOOP</a:t>
            </a: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        V_J := 1;</a:t>
            </a: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        WHILE V_J &lt;= V_I LOOP</a:t>
            </a: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            DBMS_OUTPUT.PUT('*');</a:t>
            </a:r>
          </a:p>
          <a:p>
            <a:r>
              <a:rPr lang="ko-KR" altLang="en-US" sz="2200" b="0" smtClean="0">
                <a:latin typeface="굴림체" pitchFamily="49" charset="-127"/>
                <a:ea typeface="굴림체" pitchFamily="49" charset="-127"/>
              </a:rPr>
              <a:t>            </a:t>
            </a: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            V_J := V_J + 1;</a:t>
            </a: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        END LOOP;</a:t>
            </a:r>
          </a:p>
          <a:p>
            <a:r>
              <a:rPr lang="ko-KR" altLang="en-US" sz="2200" b="0" smtClean="0">
                <a:latin typeface="굴림체" pitchFamily="49" charset="-127"/>
                <a:ea typeface="굴림체" pitchFamily="49" charset="-127"/>
              </a:rPr>
              <a:t>                </a:t>
            </a: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        V_I := V_I + 2;</a:t>
            </a: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        DBMS_OUTPUT.PUT_LINE('');</a:t>
            </a: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    END LOOP;</a:t>
            </a: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END;</a:t>
            </a:r>
            <a:endParaRPr lang="ko-KR" altLang="en-US" sz="2200" b="0">
              <a:latin typeface="굴림체" pitchFamily="49" charset="-127"/>
              <a:ea typeface="굴림체" pitchFamily="49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038" name="Rectangle 6">
            <a:hlinkClick r:id="rId2"/>
          </p:cNvPr>
          <p:cNvSpPr>
            <a:spLocks noChangeArrowheads="1"/>
          </p:cNvSpPr>
          <p:nvPr/>
        </p:nvSpPr>
        <p:spPr bwMode="blackWhite">
          <a:xfrm>
            <a:off x="1119188" y="1317625"/>
            <a:ext cx="12091987" cy="8845550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WHILE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문을  사용하여 다음 형태의 피라미드 만들기 </a:t>
            </a:r>
          </a:p>
          <a:p>
            <a:pPr defTabSz="282575">
              <a:buFont typeface="Wingdings" pitchFamily="2" charset="2"/>
              <a:buChar char="l"/>
              <a:defRPr/>
            </a:pPr>
            <a:endParaRPr lang="ko-KR" altLang="en-US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ko-KR" altLang="en-US">
                <a:solidFill>
                  <a:srgbClr val="000066"/>
                </a:solidFill>
                <a:latin typeface="굴림체" pitchFamily="49" charset="-127"/>
                <a:ea typeface="굴림체" pitchFamily="49" charset="-127"/>
              </a:rPr>
              <a:t>          *</a:t>
            </a:r>
          </a:p>
          <a:p>
            <a:pPr defTabSz="282575">
              <a:defRPr/>
            </a:pPr>
            <a:r>
              <a:rPr lang="ko-KR" altLang="en-US">
                <a:solidFill>
                  <a:srgbClr val="000066"/>
                </a:solidFill>
                <a:latin typeface="굴림체" pitchFamily="49" charset="-127"/>
                <a:ea typeface="굴림체" pitchFamily="49" charset="-127"/>
              </a:rPr>
              <a:t>         ***</a:t>
            </a:r>
          </a:p>
          <a:p>
            <a:pPr defTabSz="282575">
              <a:defRPr/>
            </a:pPr>
            <a:r>
              <a:rPr lang="ko-KR" altLang="en-US">
                <a:solidFill>
                  <a:srgbClr val="000066"/>
                </a:solidFill>
                <a:latin typeface="굴림체" pitchFamily="49" charset="-127"/>
                <a:ea typeface="굴림체" pitchFamily="49" charset="-127"/>
              </a:rPr>
              <a:t>        *****</a:t>
            </a:r>
          </a:p>
          <a:p>
            <a:pPr defTabSz="282575">
              <a:defRPr/>
            </a:pPr>
            <a:r>
              <a:rPr lang="ko-KR" altLang="en-US">
                <a:solidFill>
                  <a:srgbClr val="000066"/>
                </a:solidFill>
                <a:latin typeface="굴림체" pitchFamily="49" charset="-127"/>
                <a:ea typeface="굴림체" pitchFamily="49" charset="-127"/>
              </a:rPr>
              <a:t>       *******</a:t>
            </a:r>
          </a:p>
          <a:p>
            <a:pPr defTabSz="282575">
              <a:defRPr/>
            </a:pPr>
            <a:r>
              <a:rPr lang="ko-KR" altLang="en-US">
                <a:solidFill>
                  <a:srgbClr val="000066"/>
                </a:solidFill>
                <a:latin typeface="굴림체" pitchFamily="49" charset="-127"/>
                <a:ea typeface="굴림체" pitchFamily="49" charset="-127"/>
              </a:rPr>
              <a:t>      *********</a:t>
            </a:r>
          </a:p>
          <a:p>
            <a:pPr defTabSz="282575">
              <a:defRPr/>
            </a:pPr>
            <a:r>
              <a:rPr lang="ko-KR" altLang="en-US">
                <a:solidFill>
                  <a:srgbClr val="000066"/>
                </a:solidFill>
                <a:latin typeface="굴림체" pitchFamily="49" charset="-127"/>
                <a:ea typeface="굴림체" pitchFamily="49" charset="-127"/>
              </a:rPr>
              <a:t>     ***********</a:t>
            </a:r>
          </a:p>
          <a:p>
            <a:pPr defTabSz="282575">
              <a:defRPr/>
            </a:pPr>
            <a:r>
              <a:rPr lang="ko-KR" altLang="en-US">
                <a:solidFill>
                  <a:srgbClr val="000066"/>
                </a:solidFill>
                <a:latin typeface="굴림체" pitchFamily="49" charset="-127"/>
                <a:ea typeface="굴림체" pitchFamily="49" charset="-127"/>
              </a:rPr>
              <a:t>    *************</a:t>
            </a:r>
          </a:p>
          <a:p>
            <a:pPr defTabSz="282575">
              <a:defRPr/>
            </a:pPr>
            <a:r>
              <a:rPr lang="ko-KR" altLang="en-US">
                <a:solidFill>
                  <a:srgbClr val="000066"/>
                </a:solidFill>
                <a:latin typeface="굴림체" pitchFamily="49" charset="-127"/>
                <a:ea typeface="굴림체" pitchFamily="49" charset="-127"/>
              </a:rPr>
              <a:t>   ***************</a:t>
            </a:r>
          </a:p>
          <a:p>
            <a:pPr defTabSz="282575">
              <a:defRPr/>
            </a:pPr>
            <a:r>
              <a:rPr lang="ko-KR" altLang="en-US">
                <a:solidFill>
                  <a:srgbClr val="000066"/>
                </a:solidFill>
                <a:latin typeface="굴림체" pitchFamily="49" charset="-127"/>
                <a:ea typeface="굴림체" pitchFamily="49" charset="-127"/>
              </a:rPr>
              <a:t>  *****************</a:t>
            </a:r>
          </a:p>
          <a:p>
            <a:pPr defTabSz="282575">
              <a:defRPr/>
            </a:pPr>
            <a:r>
              <a:rPr lang="ko-KR" altLang="en-US">
                <a:solidFill>
                  <a:srgbClr val="000066"/>
                </a:solidFill>
                <a:latin typeface="굴림체" pitchFamily="49" charset="-127"/>
                <a:ea typeface="굴림체" pitchFamily="49" charset="-127"/>
              </a:rPr>
              <a:t> *******************</a:t>
            </a:r>
          </a:p>
          <a:p>
            <a:pPr defTabSz="282575">
              <a:defRPr/>
            </a:pPr>
            <a:endParaRPr lang="ko-KR" altLang="en-US">
              <a:solidFill>
                <a:srgbClr val="000066"/>
              </a:solidFill>
              <a:latin typeface="굴림체" pitchFamily="49" charset="-127"/>
              <a:ea typeface="굴림체" pitchFamily="49" charset="-127"/>
            </a:endParaRPr>
          </a:p>
          <a:p>
            <a:pPr defTabSz="282575">
              <a:defRPr/>
            </a:pPr>
            <a:endParaRPr lang="ko-KR" altLang="en-US" sz="2000">
              <a:solidFill>
                <a:srgbClr val="000066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ko-KR" altLang="en-US" sz="2000">
              <a:solidFill>
                <a:srgbClr val="000066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ko-KR" altLang="en-US" sz="2000">
              <a:solidFill>
                <a:srgbClr val="000066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ko-KR" altLang="en-US" sz="2000">
              <a:solidFill>
                <a:srgbClr val="000066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ko-KR" altLang="en-US" sz="2000">
              <a:solidFill>
                <a:srgbClr val="000066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solidFill>
                <a:srgbClr val="000066"/>
              </a:solidFill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380931" name="Rectangle 7"/>
          <p:cNvSpPr>
            <a:spLocks noChangeArrowheads="1"/>
          </p:cNvSpPr>
          <p:nvPr/>
        </p:nvSpPr>
        <p:spPr bwMode="auto">
          <a:xfrm>
            <a:off x="1147763" y="1139825"/>
            <a:ext cx="12001500" cy="80963"/>
          </a:xfrm>
          <a:prstGeom prst="rect">
            <a:avLst/>
          </a:prstGeom>
          <a:gradFill rotWithShape="0">
            <a:gsLst>
              <a:gs pos="0">
                <a:srgbClr val="E8B354"/>
              </a:gs>
              <a:gs pos="100000">
                <a:srgbClr val="FFFFFF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>
              <a:latin typeface="HY중고딕" pitchFamily="18" charset="-127"/>
            </a:endParaRPr>
          </a:p>
        </p:txBody>
      </p:sp>
      <p:sp>
        <p:nvSpPr>
          <p:cNvPr id="380932" name="AutoShape 8"/>
          <p:cNvSpPr>
            <a:spLocks noChangeArrowheads="1"/>
          </p:cNvSpPr>
          <p:nvPr/>
        </p:nvSpPr>
        <p:spPr bwMode="auto">
          <a:xfrm>
            <a:off x="1147763" y="600075"/>
            <a:ext cx="6719887" cy="568325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2D5A0"/>
              </a:gs>
              <a:gs pos="100000">
                <a:srgbClr val="FBF1DF"/>
              </a:gs>
            </a:gsLst>
            <a:path path="shape">
              <a:fillToRect l="50000" t="50000" r="50000" b="50000"/>
            </a:path>
          </a:gradFill>
          <a:ln w="3175">
            <a:noFill/>
            <a:round/>
            <a:headEnd/>
            <a:tailEnd/>
          </a:ln>
        </p:spPr>
        <p:txBody>
          <a:bodyPr wrap="none" anchor="ctr"/>
          <a:lstStyle/>
          <a:p>
            <a:pPr>
              <a:lnSpc>
                <a:spcPct val="130000"/>
              </a:lnSpc>
              <a:buFont typeface="Arial" pitchFamily="34" charset="0"/>
              <a:buNone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5. WHILE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문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28692" y="3888507"/>
            <a:ext cx="756084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DECLARE 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V_ID  NUMBER := 1;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V_ID2 NUMBER := 10;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BEGIN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WHILE V_ID &lt; 20 LOOP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  DBMS_OUTPUT.PUT(RPAD(' ' , v_id2, ' '));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  DBMS_OUTPUT.PUT_LINE(RPAD('*',V_ID , '*'));    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  V_ID  := V_ID  + 2;  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  V_ID2 := V_ID2 - 1;  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END LOOP;  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END;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/</a:t>
            </a:r>
            <a:endParaRPr lang="ko-KR" altLang="en-US" sz="2400" b="0">
              <a:latin typeface="굴림체" pitchFamily="49" charset="-127"/>
              <a:ea typeface="굴림체" pitchFamily="49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061" name="Rectangle 5">
            <a:hlinkClick r:id="rId2"/>
          </p:cNvPr>
          <p:cNvSpPr>
            <a:spLocks noChangeArrowheads="1"/>
          </p:cNvSpPr>
          <p:nvPr/>
        </p:nvSpPr>
        <p:spPr bwMode="blackWhite">
          <a:xfrm>
            <a:off x="1119188" y="2112963"/>
            <a:ext cx="2312987" cy="8220075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 typeface="Wingdings" pitchFamily="2" charset="2"/>
              <a:buNone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2 * 1  = 2 </a:t>
            </a: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2 * 2  = 4 </a:t>
            </a: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2 * 3  = 6 </a:t>
            </a: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2 * 4  = 8 </a:t>
            </a: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2 * 5  = 10 </a:t>
            </a: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2 * 6  = 12 </a:t>
            </a: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2 * 7  = 14 </a:t>
            </a: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2 * 8  = 16 </a:t>
            </a: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2 * 9  = 18 </a:t>
            </a: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. . . . . </a:t>
            </a: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. . . . . </a:t>
            </a: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9 * 4  = 36</a:t>
            </a: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9 * 5  = 45</a:t>
            </a: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9 * 6  = 54</a:t>
            </a: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9 * 7  = 63</a:t>
            </a: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9 * 8  = 72</a:t>
            </a: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9 * 9  = 81</a:t>
            </a:r>
          </a:p>
        </p:txBody>
      </p:sp>
      <p:sp>
        <p:nvSpPr>
          <p:cNvPr id="381955" name="Rectangle 6"/>
          <p:cNvSpPr>
            <a:spLocks noChangeArrowheads="1"/>
          </p:cNvSpPr>
          <p:nvPr/>
        </p:nvSpPr>
        <p:spPr bwMode="auto">
          <a:xfrm>
            <a:off x="1147763" y="1139825"/>
            <a:ext cx="12001500" cy="80963"/>
          </a:xfrm>
          <a:prstGeom prst="rect">
            <a:avLst/>
          </a:prstGeom>
          <a:gradFill rotWithShape="0">
            <a:gsLst>
              <a:gs pos="0">
                <a:srgbClr val="E8B354"/>
              </a:gs>
              <a:gs pos="100000">
                <a:srgbClr val="FFFFFF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>
              <a:latin typeface="HY중고딕" pitchFamily="18" charset="-127"/>
            </a:endParaRPr>
          </a:p>
        </p:txBody>
      </p:sp>
      <p:sp>
        <p:nvSpPr>
          <p:cNvPr id="381956" name="AutoShape 7"/>
          <p:cNvSpPr>
            <a:spLocks noChangeArrowheads="1"/>
          </p:cNvSpPr>
          <p:nvPr/>
        </p:nvSpPr>
        <p:spPr bwMode="auto">
          <a:xfrm>
            <a:off x="1147763" y="600075"/>
            <a:ext cx="6719887" cy="568325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2D5A0"/>
              </a:gs>
              <a:gs pos="100000">
                <a:srgbClr val="FBF1DF"/>
              </a:gs>
            </a:gsLst>
            <a:path path="shape">
              <a:fillToRect l="50000" t="50000" r="50000" b="50000"/>
            </a:path>
          </a:gradFill>
          <a:ln w="3175">
            <a:noFill/>
            <a:round/>
            <a:headEnd/>
            <a:tailEnd/>
          </a:ln>
        </p:spPr>
        <p:txBody>
          <a:bodyPr wrap="none" anchor="ctr"/>
          <a:lstStyle/>
          <a:p>
            <a:pPr>
              <a:lnSpc>
                <a:spcPct val="130000"/>
              </a:lnSpc>
              <a:buFont typeface="Arial" pitchFamily="34" charset="0"/>
              <a:buNone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5. WHILE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문</a:t>
            </a:r>
          </a:p>
        </p:txBody>
      </p:sp>
      <p:sp>
        <p:nvSpPr>
          <p:cNvPr id="1069064" name="Rectangle 8">
            <a:hlinkClick r:id="rId2"/>
          </p:cNvPr>
          <p:cNvSpPr>
            <a:spLocks noChangeArrowheads="1"/>
          </p:cNvSpPr>
          <p:nvPr/>
        </p:nvSpPr>
        <p:spPr bwMode="blackWhite">
          <a:xfrm>
            <a:off x="3641725" y="2112963"/>
            <a:ext cx="9525000" cy="8218487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DECLARE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  V_I NUMBER := 2;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  V_J NUMBER := 1;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BEGIN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  WHILE V_I &lt; 10 LOOP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      DBMS_OUTPUT.PUT_LINE(V_I || ' </a:t>
            </a:r>
            <a:r>
              <a:rPr lang="ko-KR" altLang="en-US" sz="2400" b="0" smtClean="0">
                <a:latin typeface="굴림체" pitchFamily="49" charset="-127"/>
                <a:ea typeface="굴림체" pitchFamily="49" charset="-127"/>
              </a:rPr>
              <a:t>단 </a:t>
            </a:r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');</a:t>
            </a:r>
            <a:endParaRPr lang="ko-KR" altLang="en-US" sz="2400" b="0" smtClean="0">
              <a:latin typeface="굴림체" pitchFamily="49" charset="-127"/>
              <a:ea typeface="굴림체" pitchFamily="49" charset="-127"/>
            </a:endParaRPr>
          </a:p>
          <a:p>
            <a:r>
              <a:rPr lang="ko-KR" altLang="en-US" sz="2400" b="0" smtClean="0">
                <a:latin typeface="굴림체" pitchFamily="49" charset="-127"/>
                <a:ea typeface="굴림체" pitchFamily="49" charset="-127"/>
              </a:rPr>
              <a:t>        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      V_J := 1;</a:t>
            </a:r>
          </a:p>
          <a:p>
            <a:r>
              <a:rPr lang="ko-KR" altLang="en-US" sz="2400" b="0" smtClean="0">
                <a:latin typeface="굴림체" pitchFamily="49" charset="-127"/>
                <a:ea typeface="굴림체" pitchFamily="49" charset="-127"/>
              </a:rPr>
              <a:t>        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      WHILE V_J &lt; 10 LOOP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          DBMS_OUTPUT.PUT_LINE(V_I || ' X ' || V_J || '=' || V_I * V_J);</a:t>
            </a:r>
          </a:p>
          <a:p>
            <a:r>
              <a:rPr lang="ko-KR" altLang="en-US" sz="2400" b="0" smtClean="0">
                <a:latin typeface="굴림체" pitchFamily="49" charset="-127"/>
                <a:ea typeface="굴림체" pitchFamily="49" charset="-127"/>
              </a:rPr>
              <a:t>            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          V_J := V_J + 1;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      END LOOP;</a:t>
            </a:r>
          </a:p>
          <a:p>
            <a:r>
              <a:rPr lang="ko-KR" altLang="en-US" sz="2400" b="0" smtClean="0">
                <a:latin typeface="굴림체" pitchFamily="49" charset="-127"/>
                <a:ea typeface="굴림체" pitchFamily="49" charset="-127"/>
              </a:rPr>
              <a:t>        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      V_I := V_I + 1;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  END LOOP;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END; </a:t>
            </a:r>
          </a:p>
          <a:p>
            <a:r>
              <a:rPr lang="en-US" altLang="ko-KR" sz="2400" b="0" smtClean="0">
                <a:solidFill>
                  <a:srgbClr val="000066"/>
                </a:solidFill>
                <a:latin typeface="굴림체" pitchFamily="49" charset="-127"/>
                <a:ea typeface="굴림체" pitchFamily="49" charset="-127"/>
              </a:rPr>
              <a:t>/</a:t>
            </a:r>
            <a:endParaRPr lang="en-US" altLang="ko-KR" sz="2400" b="0">
              <a:solidFill>
                <a:srgbClr val="000066"/>
              </a:solidFill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1069065" name="Rectangle 9"/>
          <p:cNvSpPr>
            <a:spLocks noChangeArrowheads="1"/>
          </p:cNvSpPr>
          <p:nvPr/>
        </p:nvSpPr>
        <p:spPr bwMode="blackWhite">
          <a:xfrm>
            <a:off x="1119188" y="1317625"/>
            <a:ext cx="12091987" cy="679450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다중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WHILE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문을  사용하여 구구단 만들기</a:t>
            </a:r>
            <a:endParaRPr lang="ko-KR" altLang="en-US" sz="2000">
              <a:solidFill>
                <a:srgbClr val="000066"/>
              </a:solidFill>
              <a:latin typeface="HY중고딕" pitchFamily="18" charset="-127"/>
              <a:ea typeface="굴림체" pitchFamily="49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978" name="Rectangle 3"/>
          <p:cNvSpPr>
            <a:spLocks noChangeArrowheads="1"/>
          </p:cNvSpPr>
          <p:nvPr/>
        </p:nvSpPr>
        <p:spPr bwMode="auto">
          <a:xfrm>
            <a:off x="1147763" y="1139825"/>
            <a:ext cx="12001500" cy="80963"/>
          </a:xfrm>
          <a:prstGeom prst="rect">
            <a:avLst/>
          </a:prstGeom>
          <a:gradFill rotWithShape="0">
            <a:gsLst>
              <a:gs pos="0">
                <a:srgbClr val="E8B354"/>
              </a:gs>
              <a:gs pos="100000">
                <a:srgbClr val="FFFFFF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>
              <a:latin typeface="HY중고딕" pitchFamily="18" charset="-127"/>
            </a:endParaRPr>
          </a:p>
        </p:txBody>
      </p:sp>
      <p:sp>
        <p:nvSpPr>
          <p:cNvPr id="382979" name="AutoShape 4"/>
          <p:cNvSpPr>
            <a:spLocks noChangeArrowheads="1"/>
          </p:cNvSpPr>
          <p:nvPr/>
        </p:nvSpPr>
        <p:spPr bwMode="auto">
          <a:xfrm>
            <a:off x="1147763" y="600075"/>
            <a:ext cx="6719887" cy="568325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2D5A0"/>
              </a:gs>
              <a:gs pos="100000">
                <a:srgbClr val="FBF1DF"/>
              </a:gs>
            </a:gsLst>
            <a:path path="shape">
              <a:fillToRect l="50000" t="50000" r="50000" b="50000"/>
            </a:path>
          </a:gradFill>
          <a:ln w="3175">
            <a:noFill/>
            <a:round/>
            <a:headEnd/>
            <a:tailEnd/>
          </a:ln>
        </p:spPr>
        <p:txBody>
          <a:bodyPr wrap="none" anchor="ctr"/>
          <a:lstStyle/>
          <a:p>
            <a:pPr>
              <a:lnSpc>
                <a:spcPct val="130000"/>
              </a:lnSpc>
              <a:buFont typeface="Arial" pitchFamily="34" charset="0"/>
              <a:buNone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5. WHILE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문</a:t>
            </a:r>
          </a:p>
        </p:txBody>
      </p:sp>
      <p:graphicFrame>
        <p:nvGraphicFramePr>
          <p:cNvPr id="1469474" name="Group 34"/>
          <p:cNvGraphicFramePr>
            <a:graphicFrameLocks noGrp="1"/>
          </p:cNvGraphicFramePr>
          <p:nvPr/>
        </p:nvGraphicFramePr>
        <p:xfrm>
          <a:off x="1128713" y="3132136"/>
          <a:ext cx="12144594" cy="3204642"/>
        </p:xfrm>
        <a:graphic>
          <a:graphicData uri="http://schemas.openxmlformats.org/drawingml/2006/table">
            <a:tbl>
              <a:tblPr/>
              <a:tblGrid>
                <a:gridCol w="35589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858568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0602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커 서  속 성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내  용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7465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SQL%ISOPEN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항상 </a:t>
                      </a:r>
                      <a:r>
                        <a:rPr kumimoji="1" lang="en-US" altLang="ko-KR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FALSE, (</a:t>
                      </a:r>
                      <a:r>
                        <a:rPr kumimoji="1" lang="ko-KR" altLang="en-US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암시적 커서는 바로 </a:t>
                      </a:r>
                      <a:r>
                        <a:rPr kumimoji="1" lang="en-US" altLang="ko-KR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CLOSE</a:t>
                      </a:r>
                      <a:r>
                        <a:rPr kumimoji="1" lang="ko-KR" altLang="en-US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가 됨</a:t>
                      </a:r>
                      <a:r>
                        <a:rPr kumimoji="1" lang="en-US" altLang="ko-KR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)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7465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SQL%NOTFOUND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SQL</a:t>
                      </a:r>
                      <a:r>
                        <a:rPr kumimoji="1" lang="ko-KR" altLang="en-US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문장이  어떠한 영향을 미치지 않았다면 </a:t>
                      </a:r>
                      <a:r>
                        <a:rPr kumimoji="1" lang="en-US" altLang="ko-KR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TRUE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7465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SQL%FOUND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SQL</a:t>
                      </a:r>
                      <a:r>
                        <a:rPr kumimoji="1" lang="ko-KR" altLang="en-US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문장이  하나 이상의 영향을 미쳤다면  </a:t>
                      </a:r>
                      <a:r>
                        <a:rPr kumimoji="1" lang="en-US" altLang="ko-KR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TRUE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7465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SQL%ROWCOUNT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SQL </a:t>
                      </a:r>
                      <a:r>
                        <a:rPr kumimoji="1" lang="ko-KR" altLang="en-US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문장에 의해 영향을 받은 행의 수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sp>
        <p:nvSpPr>
          <p:cNvPr id="1469467" name="Rectangle 27"/>
          <p:cNvSpPr>
            <a:spLocks noChangeArrowheads="1"/>
          </p:cNvSpPr>
          <p:nvPr/>
        </p:nvSpPr>
        <p:spPr bwMode="blackWhite">
          <a:xfrm>
            <a:off x="1119188" y="1317625"/>
            <a:ext cx="12153900" cy="1700213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Oracle Server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는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SQL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문장을 실행할 때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PL/SQL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은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SQL</a:t>
            </a:r>
            <a:r>
              <a:rPr lang="ko-KR" altLang="en-US" sz="2000" err="1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식별자를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b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</a:b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  가지는 암시적 커서를 생성합니다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. 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또한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PL/SQL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은 자동적으로 </a:t>
            </a:r>
            <a:b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</a:b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  이 커서를 관리합니다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. </a:t>
            </a:r>
            <a:endParaRPr lang="en-US" altLang="ko-KR" sz="2000">
              <a:solidFill>
                <a:srgbClr val="000066"/>
              </a:solidFill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1469475" name="Rectangle 35"/>
          <p:cNvSpPr>
            <a:spLocks noChangeArrowheads="1"/>
          </p:cNvSpPr>
          <p:nvPr/>
        </p:nvSpPr>
        <p:spPr bwMode="blackWhite">
          <a:xfrm>
            <a:off x="1128713" y="6421438"/>
            <a:ext cx="12153900" cy="3970337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DECLARE</a:t>
            </a: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    V_NM VARCHAR2(20);</a:t>
            </a: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BEGIN</a:t>
            </a: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    SELECT LPROD_NM INTO V_NM FROM LPROD WHERE LPROD_GU = 'P201';</a:t>
            </a: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    IF SQL%FOUND THEN</a:t>
            </a: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        </a:t>
            </a:r>
            <a:r>
              <a:rPr lang="en-US" altLang="ko-KR" sz="2200" b="0" i="1" smtClean="0">
                <a:latin typeface="굴림체" pitchFamily="49" charset="-127"/>
                <a:ea typeface="굴림체" pitchFamily="49" charset="-127"/>
              </a:rPr>
              <a:t>DBMS_OUTPUT.PUT_LINE('</a:t>
            </a:r>
            <a:r>
              <a:rPr lang="ko-KR" altLang="en-US" sz="2200" b="0" i="1" smtClean="0">
                <a:latin typeface="굴림체" pitchFamily="49" charset="-127"/>
                <a:ea typeface="굴림체" pitchFamily="49" charset="-127"/>
              </a:rPr>
              <a:t>받은 값 </a:t>
            </a:r>
            <a:r>
              <a:rPr lang="en-US" altLang="ko-KR" sz="2200" b="0" i="1" smtClean="0">
                <a:latin typeface="굴림체" pitchFamily="49" charset="-127"/>
                <a:ea typeface="굴림체" pitchFamily="49" charset="-127"/>
              </a:rPr>
              <a:t>= '</a:t>
            </a:r>
            <a:r>
              <a:rPr lang="ko-KR" altLang="en-US" sz="2200" b="0" i="1" smtClean="0"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z="2200" b="0" i="1" smtClean="0">
                <a:latin typeface="굴림체" pitchFamily="49" charset="-127"/>
                <a:ea typeface="굴림체" pitchFamily="49" charset="-127"/>
              </a:rPr>
              <a:t>||</a:t>
            </a:r>
            <a:r>
              <a:rPr lang="ko-KR" altLang="en-US" sz="2200" b="0" i="1" smtClean="0"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z="2200" b="0" i="1" smtClean="0">
                <a:latin typeface="굴림체" pitchFamily="49" charset="-127"/>
                <a:ea typeface="굴림체" pitchFamily="49" charset="-127"/>
              </a:rPr>
              <a:t>V_NM);</a:t>
            </a: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        </a:t>
            </a:r>
            <a:r>
              <a:rPr lang="en-US" altLang="ko-KR" sz="2200" b="0" i="1" smtClean="0">
                <a:latin typeface="굴림체" pitchFamily="49" charset="-127"/>
                <a:ea typeface="굴림체" pitchFamily="49" charset="-127"/>
              </a:rPr>
              <a:t>DBMS_OUTPUT.PUT_LINE('</a:t>
            </a:r>
            <a:r>
              <a:rPr lang="ko-KR" altLang="en-US" sz="2200" b="0" i="1" smtClean="0">
                <a:latin typeface="굴림체" pitchFamily="49" charset="-127"/>
                <a:ea typeface="굴림체" pitchFamily="49" charset="-127"/>
              </a:rPr>
              <a:t>행 수 </a:t>
            </a:r>
            <a:r>
              <a:rPr lang="en-US" altLang="ko-KR" sz="2200" b="0" i="1" smtClean="0">
                <a:latin typeface="굴림체" pitchFamily="49" charset="-127"/>
                <a:ea typeface="굴림체" pitchFamily="49" charset="-127"/>
              </a:rPr>
              <a:t>= '</a:t>
            </a:r>
            <a:r>
              <a:rPr lang="ko-KR" altLang="en-US" sz="2200" b="0" i="1" smtClean="0">
                <a:latin typeface="굴림체" pitchFamily="49" charset="-127"/>
                <a:ea typeface="굴림체" pitchFamily="49" charset="-127"/>
              </a:rPr>
              <a:t>   </a:t>
            </a:r>
            <a:r>
              <a:rPr lang="en-US" altLang="ko-KR" sz="2200" b="0" i="1" smtClean="0">
                <a:latin typeface="굴림체" pitchFamily="49" charset="-127"/>
                <a:ea typeface="굴림체" pitchFamily="49" charset="-127"/>
              </a:rPr>
              <a:t>||</a:t>
            </a:r>
            <a:r>
              <a:rPr lang="ko-KR" altLang="en-US" sz="2200" b="0" i="1" smtClean="0"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z="2200" b="0" i="1" smtClean="0">
                <a:latin typeface="굴림체" pitchFamily="49" charset="-127"/>
                <a:ea typeface="굴림체" pitchFamily="49" charset="-127"/>
              </a:rPr>
              <a:t>SQL%ROWCOUNT);</a:t>
            </a: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    END IF;</a:t>
            </a: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END;</a:t>
            </a: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/</a:t>
            </a:r>
            <a:endParaRPr lang="en-US" altLang="ko-KR" sz="2200" b="0">
              <a:latin typeface="굴림체" pitchFamily="49" charset="-127"/>
              <a:ea typeface="굴림체" pitchFamily="49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4"/>
          <p:cNvSpPr>
            <a:spLocks noChangeArrowheads="1"/>
          </p:cNvSpPr>
          <p:nvPr/>
        </p:nvSpPr>
        <p:spPr bwMode="auto">
          <a:xfrm>
            <a:off x="239308" y="1289843"/>
            <a:ext cx="13801725" cy="86407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 dirty="0">
              <a:latin typeface="HY중고딕" pitchFamily="18" charset="-127"/>
            </a:endParaRPr>
          </a:p>
        </p:txBody>
      </p:sp>
      <p:sp>
        <p:nvSpPr>
          <p:cNvPr id="8195" name="Text Box 11"/>
          <p:cNvSpPr txBox="1">
            <a:spLocks noChangeArrowheads="1"/>
          </p:cNvSpPr>
          <p:nvPr/>
        </p:nvSpPr>
        <p:spPr bwMode="auto">
          <a:xfrm>
            <a:off x="960438" y="2249488"/>
            <a:ext cx="12841287" cy="39857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457200" indent="-457200">
              <a:spcBef>
                <a:spcPct val="50000"/>
              </a:spcBef>
              <a:buClr>
                <a:srgbClr val="FF3300"/>
              </a:buClr>
              <a:buFont typeface="Wingdings" pitchFamily="2" charset="2"/>
              <a:buChar char="v"/>
            </a:pPr>
            <a:r>
              <a:rPr lang="ko-KR" altLang="en-US" sz="2200" dirty="0">
                <a:latin typeface="HY중고딕" pitchFamily="18" charset="-127"/>
                <a:ea typeface="HY중고딕" pitchFamily="18" charset="-127"/>
              </a:rPr>
              <a:t>데이터</a:t>
            </a:r>
            <a:r>
              <a:rPr lang="en-US" altLang="ko-KR" sz="2200" dirty="0">
                <a:latin typeface="HY중고딕" pitchFamily="18" charset="-127"/>
                <a:ea typeface="HY중고딕" pitchFamily="18" charset="-127"/>
              </a:rPr>
              <a:t>(data) : </a:t>
            </a:r>
            <a:endParaRPr lang="en-US" altLang="ko-KR" sz="2200" dirty="0" smtClean="0">
              <a:latin typeface="HY중고딕" pitchFamily="18" charset="-127"/>
              <a:ea typeface="HY중고딕" pitchFamily="18" charset="-127"/>
            </a:endParaRPr>
          </a:p>
          <a:p>
            <a:pPr marL="0" lvl="2">
              <a:spcBef>
                <a:spcPct val="50000"/>
              </a:spcBef>
              <a:buClr>
                <a:srgbClr val="FF3300"/>
              </a:buClr>
            </a:pPr>
            <a:r>
              <a:rPr lang="en-US" altLang="ko-KR" sz="2200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22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   - </a:t>
            </a:r>
            <a:r>
              <a:rPr lang="ko-KR" altLang="en-US" sz="22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실세계의</a:t>
            </a:r>
            <a:r>
              <a:rPr lang="ko-KR" altLang="en-US" sz="2200" dirty="0">
                <a:latin typeface="HY중고딕" panose="02030600000101010101" pitchFamily="18" charset="-127"/>
                <a:ea typeface="HY중고딕" panose="02030600000101010101" pitchFamily="18" charset="-127"/>
              </a:rPr>
              <a:t> 실체를 묘사하는 값</a:t>
            </a:r>
          </a:p>
          <a:p>
            <a:pPr marL="0" lvl="2">
              <a:spcBef>
                <a:spcPct val="50000"/>
              </a:spcBef>
              <a:buClr>
                <a:srgbClr val="FF3300"/>
              </a:buClr>
            </a:pPr>
            <a:r>
              <a:rPr lang="en-US" altLang="ko-KR" sz="22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</a:t>
            </a:r>
            <a:r>
              <a:rPr lang="en-US" altLang="ko-KR" sz="22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  - </a:t>
            </a:r>
            <a:r>
              <a:rPr lang="ko-KR" altLang="en-US" sz="22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정형화되고 </a:t>
            </a:r>
            <a:r>
              <a:rPr lang="ko-KR" altLang="en-US" sz="2200" dirty="0">
                <a:latin typeface="HY중고딕" panose="02030600000101010101" pitchFamily="18" charset="-127"/>
                <a:ea typeface="HY중고딕" panose="02030600000101010101" pitchFamily="18" charset="-127"/>
              </a:rPr>
              <a:t>기록할 만한 가치가 있다고 판단되는 어떤 현상이나 사건</a:t>
            </a:r>
            <a:r>
              <a:rPr lang="en-US" altLang="ko-KR" sz="2200" dirty="0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sz="2200" dirty="0">
                <a:latin typeface="HY중고딕" panose="02030600000101010101" pitchFamily="18" charset="-127"/>
                <a:ea typeface="HY중고딕" panose="02030600000101010101" pitchFamily="18" charset="-127"/>
              </a:rPr>
              <a:t>아이디어에 대한 </a:t>
            </a:r>
            <a:r>
              <a:rPr lang="ko-KR" altLang="en-US" sz="22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묘사</a:t>
            </a:r>
            <a:r>
              <a:rPr lang="en-US" altLang="ko-KR" sz="22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  </a:t>
            </a:r>
            <a:endParaRPr lang="en-US" altLang="ko-KR" sz="2200" dirty="0">
              <a:latin typeface="HY중고딕" pitchFamily="18" charset="-127"/>
              <a:ea typeface="HY중고딕" pitchFamily="18" charset="-127"/>
            </a:endParaRPr>
          </a:p>
          <a:p>
            <a:pPr marL="457200" indent="-457200">
              <a:spcBef>
                <a:spcPct val="50000"/>
              </a:spcBef>
            </a:pPr>
            <a:r>
              <a:rPr lang="en-US" altLang="ko-KR" sz="2200" dirty="0">
                <a:latin typeface="HY중고딕" pitchFamily="18" charset="-127"/>
                <a:ea typeface="HY중고딕" pitchFamily="18" charset="-127"/>
              </a:rPr>
              <a:t>     </a:t>
            </a:r>
            <a:r>
              <a:rPr lang="en-US" altLang="ko-KR" sz="2200" dirty="0" smtClean="0">
                <a:latin typeface="HY중고딕" pitchFamily="18" charset="-127"/>
                <a:ea typeface="HY중고딕" pitchFamily="18" charset="-127"/>
              </a:rPr>
              <a:t>- </a:t>
            </a:r>
            <a:r>
              <a:rPr lang="ko-KR" altLang="en-US" sz="2200" dirty="0">
                <a:latin typeface="HY중고딕" pitchFamily="18" charset="-127"/>
                <a:ea typeface="HY중고딕" pitchFamily="18" charset="-127"/>
              </a:rPr>
              <a:t>현실 세계로부터 관찰이나 측정 등의 수단을 통하여 수집한 사실</a:t>
            </a:r>
            <a:r>
              <a:rPr lang="en-US" altLang="ko-KR" sz="2200" dirty="0">
                <a:latin typeface="HY중고딕" pitchFamily="18" charset="-127"/>
                <a:ea typeface="HY중고딕" pitchFamily="18" charset="-127"/>
              </a:rPr>
              <a:t>(facts)</a:t>
            </a:r>
            <a:r>
              <a:rPr lang="ko-KR" altLang="en-US" sz="2200" dirty="0">
                <a:latin typeface="HY중고딕" pitchFamily="18" charset="-127"/>
                <a:ea typeface="HY중고딕" pitchFamily="18" charset="-127"/>
              </a:rPr>
              <a:t>이나 값</a:t>
            </a:r>
            <a:r>
              <a:rPr lang="en-US" altLang="ko-KR" sz="2200" dirty="0">
                <a:latin typeface="HY중고딕" pitchFamily="18" charset="-127"/>
                <a:ea typeface="HY중고딕" pitchFamily="18" charset="-127"/>
              </a:rPr>
              <a:t>(values)</a:t>
            </a:r>
          </a:p>
          <a:p>
            <a:pPr marL="457200" indent="-457200">
              <a:spcBef>
                <a:spcPct val="50000"/>
              </a:spcBef>
              <a:buClr>
                <a:srgbClr val="FF3300"/>
              </a:buClr>
              <a:buFont typeface="Wingdings" pitchFamily="2" charset="2"/>
              <a:buChar char="v"/>
            </a:pPr>
            <a:r>
              <a:rPr lang="ko-KR" altLang="en-US" sz="2200" dirty="0">
                <a:latin typeface="HY중고딕" pitchFamily="18" charset="-127"/>
                <a:ea typeface="HY중고딕" pitchFamily="18" charset="-127"/>
              </a:rPr>
              <a:t>정보</a:t>
            </a:r>
            <a:r>
              <a:rPr lang="en-US" altLang="ko-KR" sz="2200" dirty="0">
                <a:latin typeface="HY중고딕" pitchFamily="18" charset="-127"/>
                <a:ea typeface="HY중고딕" pitchFamily="18" charset="-127"/>
              </a:rPr>
              <a:t>(information) : </a:t>
            </a:r>
          </a:p>
          <a:p>
            <a:pPr marL="800100" lvl="1" indent="-342900">
              <a:lnSpc>
                <a:spcPct val="150000"/>
              </a:lnSpc>
              <a:buFontTx/>
              <a:buChar char="-"/>
            </a:pPr>
            <a:r>
              <a:rPr lang="ko-KR" altLang="en-US" sz="22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데이터는 </a:t>
            </a:r>
            <a:r>
              <a:rPr lang="ko-KR" altLang="en-US" sz="2200" dirty="0">
                <a:latin typeface="HY중고딕" panose="02030600000101010101" pitchFamily="18" charset="-127"/>
                <a:ea typeface="HY중고딕" panose="02030600000101010101" pitchFamily="18" charset="-127"/>
              </a:rPr>
              <a:t>사실들 그 자체에 대한 일차적인 </a:t>
            </a:r>
            <a:r>
              <a:rPr lang="ko-KR" altLang="en-US" sz="22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표현</a:t>
            </a:r>
            <a:endParaRPr lang="en-US" altLang="ko-KR" sz="2200" dirty="0" smtClean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marL="800100" lvl="1" indent="-342900">
              <a:lnSpc>
                <a:spcPct val="150000"/>
              </a:lnSpc>
              <a:buFontTx/>
              <a:buChar char="-"/>
            </a:pPr>
            <a:r>
              <a:rPr lang="ko-KR" altLang="en-US" sz="22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사실들과 </a:t>
            </a:r>
            <a:r>
              <a:rPr lang="ko-KR" altLang="en-US" sz="2200" dirty="0">
                <a:latin typeface="HY중고딕" panose="02030600000101010101" pitchFamily="18" charset="-127"/>
                <a:ea typeface="HY중고딕" panose="02030600000101010101" pitchFamily="18" charset="-127"/>
              </a:rPr>
              <a:t>이들로부터 유도될 수 있는 유추된 </a:t>
            </a:r>
            <a:r>
              <a:rPr lang="ko-KR" altLang="en-US" sz="22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사실들</a:t>
            </a:r>
            <a:r>
              <a:rPr lang="en-US" altLang="ko-KR" sz="2200" dirty="0" smtClean="0">
                <a:latin typeface="HY중고딕" pitchFamily="18" charset="-127"/>
                <a:ea typeface="HY중고딕" pitchFamily="18" charset="-127"/>
              </a:rPr>
              <a:t> </a:t>
            </a:r>
            <a:endParaRPr lang="en-US" altLang="ko-KR" sz="2200" dirty="0">
              <a:latin typeface="HY중고딕" pitchFamily="18" charset="-127"/>
              <a:ea typeface="HY중고딕" pitchFamily="18" charset="-127"/>
            </a:endParaRPr>
          </a:p>
          <a:p>
            <a:pPr marL="914400" lvl="1" indent="-457200">
              <a:spcBef>
                <a:spcPct val="50000"/>
              </a:spcBef>
            </a:pPr>
            <a:r>
              <a:rPr lang="en-US" altLang="ko-KR" sz="2200" dirty="0">
                <a:latin typeface="HY중고딕" pitchFamily="18" charset="-127"/>
                <a:ea typeface="HY중고딕" pitchFamily="18" charset="-127"/>
              </a:rPr>
              <a:t>-  </a:t>
            </a:r>
            <a:r>
              <a:rPr lang="ko-KR" altLang="en-US" sz="2200" dirty="0">
                <a:latin typeface="HY중고딕" pitchFamily="18" charset="-127"/>
                <a:ea typeface="HY중고딕" pitchFamily="18" charset="-127"/>
              </a:rPr>
              <a:t>특정 상황에 대한 의사 결정을 내릴 수 있는 유용한 해석이나 데이터 상호간의 관계를 의미함</a:t>
            </a:r>
            <a:r>
              <a:rPr lang="en-US" altLang="ko-KR" sz="2200" dirty="0">
                <a:latin typeface="HY중고딕" pitchFamily="18" charset="-127"/>
                <a:ea typeface="HY중고딕" pitchFamily="18" charset="-127"/>
              </a:rPr>
              <a:t>.</a:t>
            </a:r>
          </a:p>
        </p:txBody>
      </p:sp>
      <p:sp>
        <p:nvSpPr>
          <p:cNvPr id="36877" name="Rectangle 13"/>
          <p:cNvSpPr>
            <a:spLocks noChangeArrowheads="1"/>
          </p:cNvSpPr>
          <p:nvPr/>
        </p:nvSpPr>
        <p:spPr bwMode="auto">
          <a:xfrm>
            <a:off x="960438" y="809625"/>
            <a:ext cx="11880850" cy="839788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rgbClr val="FFFF99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/>
          <a:p>
            <a:pPr>
              <a:defRPr/>
            </a:pPr>
            <a:r>
              <a:rPr lang="en-US" altLang="ko-KR" sz="2400">
                <a:solidFill>
                  <a:srgbClr val="A50021"/>
                </a:solidFill>
                <a:latin typeface="HY중고딕" pitchFamily="18" charset="-127"/>
                <a:ea typeface="HY중고딕" pitchFamily="18" charset="-127"/>
              </a:rPr>
              <a:t>1.1 </a:t>
            </a:r>
            <a:r>
              <a:rPr lang="ko-KR" altLang="en-US" sz="2400">
                <a:solidFill>
                  <a:srgbClr val="A50021"/>
                </a:solidFill>
                <a:latin typeface="HY중고딕" pitchFamily="18" charset="-127"/>
                <a:ea typeface="HY중고딕" pitchFamily="18" charset="-127"/>
              </a:rPr>
              <a:t>데이터와 정보</a:t>
            </a:r>
          </a:p>
        </p:txBody>
      </p:sp>
      <p:graphicFrame>
        <p:nvGraphicFramePr>
          <p:cNvPr id="14" name="Group 130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8065827"/>
              </p:ext>
            </p:extLst>
          </p:nvPr>
        </p:nvGraphicFramePr>
        <p:xfrm>
          <a:off x="1944316" y="6417501"/>
          <a:ext cx="2057400" cy="3149600"/>
        </p:xfrm>
        <a:graphic>
          <a:graphicData uri="http://schemas.openxmlformats.org/drawingml/2006/table">
            <a:tbl>
              <a:tblPr/>
              <a:tblGrid>
                <a:gridCol w="9906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937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1</a:t>
                      </a:r>
                      <a:r>
                        <a:rPr kumimoji="1" lang="ko-KR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학기</a:t>
                      </a:r>
                    </a:p>
                  </a:txBody>
                  <a:tcPr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2.5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2</a:t>
                      </a:r>
                      <a:r>
                        <a:rPr kumimoji="1" lang="ko-KR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학기</a:t>
                      </a:r>
                    </a:p>
                  </a:txBody>
                  <a:tcPr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3.0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3</a:t>
                      </a:r>
                      <a:r>
                        <a:rPr kumimoji="1" lang="ko-KR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학기</a:t>
                      </a:r>
                    </a:p>
                  </a:txBody>
                  <a:tcPr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3.0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4</a:t>
                      </a:r>
                      <a:r>
                        <a:rPr kumimoji="1" lang="ko-KR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학기</a:t>
                      </a:r>
                    </a:p>
                  </a:txBody>
                  <a:tcPr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3.3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5</a:t>
                      </a:r>
                      <a:r>
                        <a:rPr kumimoji="1" lang="ko-KR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학기</a:t>
                      </a:r>
                    </a:p>
                  </a:txBody>
                  <a:tcPr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2.9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6</a:t>
                      </a:r>
                      <a:r>
                        <a:rPr kumimoji="1" lang="ko-KR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학기</a:t>
                      </a:r>
                    </a:p>
                  </a:txBody>
                  <a:tcPr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2.7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7</a:t>
                      </a:r>
                      <a:r>
                        <a:rPr kumimoji="1" lang="ko-KR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학기</a:t>
                      </a:r>
                    </a:p>
                  </a:txBody>
                  <a:tcPr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2.5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8</a:t>
                      </a:r>
                      <a:r>
                        <a:rPr kumimoji="1" lang="ko-KR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학기</a:t>
                      </a:r>
                    </a:p>
                  </a:txBody>
                  <a:tcPr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2.3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graphicFrame>
        <p:nvGraphicFramePr>
          <p:cNvPr id="15" name="Object 130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36347546"/>
              </p:ext>
            </p:extLst>
          </p:nvPr>
        </p:nvGraphicFramePr>
        <p:xfrm>
          <a:off x="4393829" y="6498464"/>
          <a:ext cx="4249737" cy="3019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5" name="차트" r:id="rId3" imgW="4248195" imgH="3019558" progId="MSGraph.Chart.8">
                  <p:embed followColorScheme="full"/>
                </p:oleObj>
              </mc:Choice>
              <mc:Fallback>
                <p:oleObj name="차트" r:id="rId3" imgW="4248195" imgH="3019558" progId="MSGraph.Chart.8">
                  <p:embed followColorScheme="full"/>
                  <p:pic>
                    <p:nvPicPr>
                      <p:cNvPr id="1026" name="Object 130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93829" y="6498464"/>
                        <a:ext cx="4249737" cy="3019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2470802" y="9652428"/>
            <a:ext cx="926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데이터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6518697" y="9561274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정보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ChangeArrowheads="1"/>
          </p:cNvSpPr>
          <p:nvPr/>
        </p:nvSpPr>
        <p:spPr bwMode="auto">
          <a:xfrm>
            <a:off x="504825" y="1008063"/>
            <a:ext cx="13374688" cy="8232775"/>
          </a:xfrm>
          <a:prstGeom prst="rect">
            <a:avLst/>
          </a:prstGeom>
          <a:noFill/>
          <a:ln w="38100" cmpd="dbl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marL="720725" lvl="1" indent="-263525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2800">
                <a:latin typeface="HY중고딕" pitchFamily="18" charset="-127"/>
                <a:ea typeface="HY중고딕" pitchFamily="18" charset="-127"/>
              </a:rPr>
              <a:t>두 테이블간에 외래키에 의한 참조관계에 있을 때 두 테이블간 데이터 불일치가 발생하는 상황이 되면 </a:t>
            </a:r>
            <a:r>
              <a:rPr lang="en-US" altLang="ko-KR" sz="2800">
                <a:latin typeface="HY중고딕" pitchFamily="18" charset="-127"/>
                <a:ea typeface="HY중고딕" pitchFamily="18" charset="-127"/>
              </a:rPr>
              <a:t>DBMS</a:t>
            </a:r>
            <a:r>
              <a:rPr lang="ko-KR" altLang="en-US" sz="2800">
                <a:latin typeface="HY중고딕" pitchFamily="18" charset="-127"/>
                <a:ea typeface="HY중고딕" pitchFamily="18" charset="-127"/>
              </a:rPr>
              <a:t>는 다음과 같은 조치를 취할 수 있음</a:t>
            </a:r>
          </a:p>
          <a:p>
            <a:pPr marL="1160463" lvl="2" indent="-173038">
              <a:lnSpc>
                <a:spcPct val="150000"/>
              </a:lnSpc>
              <a:buFont typeface="Wingdings" pitchFamily="2" charset="2"/>
              <a:buNone/>
            </a:pPr>
            <a:r>
              <a:rPr lang="ko-KR" altLang="en-US" sz="2800">
                <a:latin typeface="HY중고딕" pitchFamily="18" charset="-127"/>
                <a:ea typeface="HY중고딕" pitchFamily="18" charset="-127"/>
              </a:rPr>
              <a:t>	⇒ 제한</a:t>
            </a:r>
            <a:r>
              <a:rPr lang="en-US" altLang="ko-KR" sz="2800">
                <a:latin typeface="HY중고딕" pitchFamily="18" charset="-127"/>
                <a:ea typeface="HY중고딕" pitchFamily="18" charset="-127"/>
              </a:rPr>
              <a:t>(restrict), </a:t>
            </a:r>
            <a:r>
              <a:rPr lang="ko-KR" altLang="en-US" sz="2800">
                <a:latin typeface="HY중고딕" pitchFamily="18" charset="-127"/>
                <a:ea typeface="HY중고딕" pitchFamily="18" charset="-127"/>
              </a:rPr>
              <a:t>연쇄</a:t>
            </a:r>
            <a:r>
              <a:rPr lang="en-US" altLang="ko-KR" sz="2800">
                <a:latin typeface="HY중고딕" pitchFamily="18" charset="-127"/>
                <a:ea typeface="HY중고딕" pitchFamily="18" charset="-127"/>
              </a:rPr>
              <a:t>(cascade), </a:t>
            </a:r>
            <a:r>
              <a:rPr lang="ko-KR" altLang="en-US" sz="2800">
                <a:latin typeface="HY중고딕" pitchFamily="18" charset="-127"/>
                <a:ea typeface="HY중고딕" pitchFamily="18" charset="-127"/>
              </a:rPr>
              <a:t>널 값으로 대체</a:t>
            </a:r>
            <a:r>
              <a:rPr lang="en-US" altLang="ko-KR" sz="2800">
                <a:latin typeface="HY중고딕" pitchFamily="18" charset="-127"/>
                <a:ea typeface="HY중고딕" pitchFamily="18" charset="-127"/>
              </a:rPr>
              <a:t>(nullify)</a:t>
            </a:r>
          </a:p>
          <a:p>
            <a:pPr marL="1160463" lvl="2" indent="-173038">
              <a:lnSpc>
                <a:spcPct val="150000"/>
              </a:lnSpc>
              <a:buFont typeface="Wingdings" pitchFamily="2" charset="2"/>
              <a:buNone/>
            </a:pPr>
            <a:endParaRPr lang="en-US" altLang="ko-KR" sz="2800">
              <a:latin typeface="HY중고딕" pitchFamily="18" charset="-127"/>
              <a:ea typeface="HY중고딕" pitchFamily="18" charset="-127"/>
            </a:endParaRPr>
          </a:p>
          <a:p>
            <a:pPr marL="720725" lvl="1" indent="-263525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2800">
                <a:latin typeface="HY중고딕" pitchFamily="18" charset="-127"/>
                <a:ea typeface="HY중고딕" pitchFamily="18" charset="-127"/>
              </a:rPr>
              <a:t>예</a:t>
            </a:r>
            <a:r>
              <a:rPr lang="en-US" altLang="ko-KR" sz="2800">
                <a:latin typeface="HY중고딕" pitchFamily="18" charset="-127"/>
                <a:ea typeface="HY중고딕" pitchFamily="18" charset="-127"/>
              </a:rPr>
              <a:t>) </a:t>
            </a:r>
            <a:r>
              <a:rPr lang="ko-KR" altLang="en-US" sz="2800">
                <a:latin typeface="HY중고딕" pitchFamily="18" charset="-127"/>
                <a:ea typeface="HY중고딕" pitchFamily="18" charset="-127"/>
              </a:rPr>
              <a:t>부서테이블의 첫 번째 튜플을 삭제하려 할 때</a:t>
            </a:r>
          </a:p>
          <a:p>
            <a:pPr marL="1160463" lvl="2" indent="-173038">
              <a:lnSpc>
                <a:spcPct val="150000"/>
              </a:lnSpc>
              <a:buFont typeface="Wingdings" pitchFamily="2" charset="2"/>
              <a:buNone/>
            </a:pPr>
            <a:r>
              <a:rPr lang="ko-KR" altLang="en-US" sz="2800">
                <a:latin typeface="HY중고딕" pitchFamily="18" charset="-127"/>
                <a:ea typeface="HY중고딕" pitchFamily="18" charset="-127"/>
              </a:rPr>
              <a:t>	⇒ 제한</a:t>
            </a:r>
            <a:r>
              <a:rPr lang="en-US" altLang="ko-KR" sz="2800">
                <a:latin typeface="HY중고딕" pitchFamily="18" charset="-127"/>
                <a:ea typeface="HY중고딕" pitchFamily="18" charset="-127"/>
              </a:rPr>
              <a:t>(restrict) : </a:t>
            </a:r>
            <a:r>
              <a:rPr lang="ko-KR" altLang="en-US" sz="2800">
                <a:latin typeface="HY중고딕" pitchFamily="18" charset="-127"/>
                <a:ea typeface="HY중고딕" pitchFamily="18" charset="-127"/>
              </a:rPr>
              <a:t>삭제하려는 튜플의 부서번호 값을 사원테이블에서 가지고 있는 튜플이 있으므로 삭제연산을 거절</a:t>
            </a:r>
          </a:p>
          <a:p>
            <a:pPr marL="1160463" lvl="2" indent="-173038">
              <a:lnSpc>
                <a:spcPct val="150000"/>
              </a:lnSpc>
              <a:buFont typeface="Wingdings" pitchFamily="2" charset="2"/>
              <a:buNone/>
            </a:pPr>
            <a:r>
              <a:rPr lang="ko-KR" altLang="en-US" sz="2800">
                <a:latin typeface="HY중고딕" pitchFamily="18" charset="-127"/>
                <a:ea typeface="HY중고딕" pitchFamily="18" charset="-127"/>
              </a:rPr>
              <a:t>	⇒ 연쇄</a:t>
            </a:r>
            <a:r>
              <a:rPr lang="en-US" altLang="ko-KR" sz="2800">
                <a:latin typeface="HY중고딕" pitchFamily="18" charset="-127"/>
                <a:ea typeface="HY중고딕" pitchFamily="18" charset="-127"/>
              </a:rPr>
              <a:t>(cascade) : Delete cascade ↔ Update cascade, </a:t>
            </a:r>
            <a:r>
              <a:rPr lang="ko-KR" altLang="en-US" sz="2800">
                <a:latin typeface="HY중고딕" pitchFamily="18" charset="-127"/>
                <a:ea typeface="HY중고딕" pitchFamily="18" charset="-127"/>
              </a:rPr>
              <a:t>삭제된 부서번호 값을 갖는 사원테이블의 튜플도 함께 삭제</a:t>
            </a:r>
          </a:p>
          <a:p>
            <a:pPr marL="1160463" lvl="2" indent="-173038">
              <a:lnSpc>
                <a:spcPct val="150000"/>
              </a:lnSpc>
              <a:buFont typeface="Wingdings" pitchFamily="2" charset="2"/>
              <a:buNone/>
            </a:pPr>
            <a:r>
              <a:rPr lang="ko-KR" altLang="en-US" sz="2800">
                <a:latin typeface="HY중고딕" pitchFamily="18" charset="-127"/>
                <a:ea typeface="HY중고딕" pitchFamily="18" charset="-127"/>
              </a:rPr>
              <a:t>	⇒ 널 값으로 대체</a:t>
            </a:r>
            <a:r>
              <a:rPr lang="en-US" altLang="ko-KR" sz="2800">
                <a:latin typeface="HY중고딕" pitchFamily="18" charset="-127"/>
                <a:ea typeface="HY중고딕" pitchFamily="18" charset="-127"/>
              </a:rPr>
              <a:t>(nullify) : </a:t>
            </a:r>
            <a:r>
              <a:rPr lang="ko-KR" altLang="en-US" sz="2800">
                <a:latin typeface="HY중고딕" pitchFamily="18" charset="-127"/>
                <a:ea typeface="HY중고딕" pitchFamily="18" charset="-127"/>
              </a:rPr>
              <a:t>삭제연산을 수행한 뒤 삭제된 부서번호 값을 갖는 사원테이블의 튜플에서 부서번호를 </a:t>
            </a:r>
            <a:r>
              <a:rPr lang="en-US" altLang="ko-KR" sz="2800">
                <a:latin typeface="HY중고딕" pitchFamily="18" charset="-127"/>
                <a:ea typeface="HY중고딕" pitchFamily="18" charset="-127"/>
              </a:rPr>
              <a:t>null </a:t>
            </a:r>
            <a:r>
              <a:rPr lang="ko-KR" altLang="en-US" sz="2800">
                <a:latin typeface="HY중고딕" pitchFamily="18" charset="-127"/>
                <a:ea typeface="HY중고딕" pitchFamily="18" charset="-127"/>
              </a:rPr>
              <a:t>값으로 대체</a:t>
            </a:r>
          </a:p>
        </p:txBody>
      </p:sp>
      <p:sp>
        <p:nvSpPr>
          <p:cNvPr id="41987" name="Rectangle 4"/>
          <p:cNvSpPr>
            <a:spLocks noChangeArrowheads="1"/>
          </p:cNvSpPr>
          <p:nvPr/>
        </p:nvSpPr>
        <p:spPr bwMode="auto">
          <a:xfrm>
            <a:off x="1158875" y="8240713"/>
            <a:ext cx="12417425" cy="1031875"/>
          </a:xfrm>
          <a:prstGeom prst="rect">
            <a:avLst/>
          </a:prstGeom>
          <a:solidFill>
            <a:srgbClr val="FFCC99"/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ko-KR" altLang="en-US" sz="2000">
                <a:latin typeface="HY중고딕" pitchFamily="18" charset="-127"/>
                <a:ea typeface="HY중고딕" pitchFamily="18" charset="-127"/>
              </a:rPr>
              <a:t>외래키를 통해 두 테이블간의 데이터 무결성을 유지하는 것을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HY중고딕" pitchFamily="18" charset="-127"/>
              </a:rPr>
              <a:t> ‘참조 무결성 제약조건’</a:t>
            </a:r>
            <a:r>
              <a:rPr lang="ko-KR" altLang="en-US" sz="2000">
                <a:latin typeface="HY중고딕" pitchFamily="18" charset="-127"/>
                <a:ea typeface="HY중고딕" pitchFamily="18" charset="-127"/>
              </a:rPr>
              <a:t>이라고 함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117" name="Rectangle 5"/>
          <p:cNvSpPr>
            <a:spLocks noChangeArrowheads="1"/>
          </p:cNvSpPr>
          <p:nvPr/>
        </p:nvSpPr>
        <p:spPr bwMode="blackWhite">
          <a:xfrm>
            <a:off x="1119188" y="1317625"/>
            <a:ext cx="12091987" cy="8958263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9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상품분류 테이블에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6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개의 코드 증가</a:t>
            </a:r>
          </a:p>
          <a:p>
            <a:pPr defTabSz="282575">
              <a:lnSpc>
                <a:spcPct val="90000"/>
              </a:lnSpc>
              <a:buFont typeface="Wingdings" pitchFamily="2" charset="2"/>
              <a:buChar char="l"/>
              <a:defRPr/>
            </a:pPr>
            <a:endParaRPr lang="ko-KR" altLang="en-US" sz="1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DECLARE</a:t>
            </a: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    V_ADD   NUMBER(5) := 1000;</a:t>
            </a: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    V_CODE  CHAR(4)   := '';</a:t>
            </a: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    V_ID    NUMBER(5);</a:t>
            </a: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BEGIN</a:t>
            </a: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    SELECT MAX(LPROD_ID) INTO V_ID FROM LPROD;</a:t>
            </a: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    WHILE V_ADD &lt;= 1005 LOOP</a:t>
            </a: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        V_ADD := V_ADD + 1;</a:t>
            </a: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        V_ID  := V_ID + 1;</a:t>
            </a: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        V_CODE := 'TT' || SUBSTR(TO_CHAR(V_ADD), -2);</a:t>
            </a: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        INSERT INTO LPROD(LPROD_ID, LPROD_GU, LPROD_NM) VALUES(V_ID, V_CODE, 'LOOP TEST');</a:t>
            </a: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        IF SQL%FOUND THEN</a:t>
            </a:r>
          </a:p>
          <a:p>
            <a:r>
              <a:rPr lang="ko-KR" altLang="en-US" sz="2200" b="0" smtClean="0">
                <a:latin typeface="굴림체" pitchFamily="49" charset="-127"/>
                <a:ea typeface="굴림체" pitchFamily="49" charset="-127"/>
              </a:rPr>
              <a:t>            </a:t>
            </a:r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DBMS_OUTPUT.PUT_LINE('</a:t>
            </a:r>
            <a:r>
              <a:rPr lang="ko-KR" altLang="en-US" sz="2200" b="0" smtClean="0">
                <a:latin typeface="굴림체" pitchFamily="49" charset="-127"/>
                <a:ea typeface="굴림체" pitchFamily="49" charset="-127"/>
              </a:rPr>
              <a:t>신규코드</a:t>
            </a:r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'</a:t>
            </a:r>
            <a:r>
              <a:rPr lang="ko-KR" altLang="en-US" sz="2200" b="0" smtClean="0"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||</a:t>
            </a:r>
            <a:r>
              <a:rPr lang="ko-KR" altLang="en-US" sz="2200" b="0" smtClean="0"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V_CODE ||</a:t>
            </a:r>
            <a:r>
              <a:rPr lang="ko-KR" altLang="en-US" sz="2200" b="0" smtClean="0"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'</a:t>
            </a:r>
            <a:r>
              <a:rPr lang="ko-KR" altLang="en-US" sz="2200" b="0" smtClean="0">
                <a:latin typeface="굴림체" pitchFamily="49" charset="-127"/>
                <a:ea typeface="굴림체" pitchFamily="49" charset="-127"/>
              </a:rPr>
              <a:t>가 추가되었음</a:t>
            </a:r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');</a:t>
            </a:r>
            <a:endParaRPr lang="ko-KR" altLang="en-US" sz="2200" b="0" smtClean="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        END IF;</a:t>
            </a: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    END LOOP;</a:t>
            </a: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END;</a:t>
            </a: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/</a:t>
            </a:r>
            <a:endParaRPr lang="en-US" altLang="ko-KR" sz="2200" b="0"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384003" name="Rectangle 2"/>
          <p:cNvSpPr>
            <a:spLocks noChangeArrowheads="1"/>
          </p:cNvSpPr>
          <p:nvPr/>
        </p:nvSpPr>
        <p:spPr bwMode="auto">
          <a:xfrm>
            <a:off x="1147763" y="1139825"/>
            <a:ext cx="12001500" cy="80963"/>
          </a:xfrm>
          <a:prstGeom prst="rect">
            <a:avLst/>
          </a:prstGeom>
          <a:gradFill rotWithShape="0">
            <a:gsLst>
              <a:gs pos="0">
                <a:srgbClr val="E8B354"/>
              </a:gs>
              <a:gs pos="100000">
                <a:srgbClr val="FFFFFF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>
              <a:latin typeface="HY중고딕" pitchFamily="18" charset="-127"/>
            </a:endParaRPr>
          </a:p>
        </p:txBody>
      </p:sp>
      <p:sp>
        <p:nvSpPr>
          <p:cNvPr id="384004" name="AutoShape 3"/>
          <p:cNvSpPr>
            <a:spLocks noChangeArrowheads="1"/>
          </p:cNvSpPr>
          <p:nvPr/>
        </p:nvSpPr>
        <p:spPr bwMode="auto">
          <a:xfrm>
            <a:off x="1147763" y="600075"/>
            <a:ext cx="6719887" cy="568325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2D5A0"/>
              </a:gs>
              <a:gs pos="100000">
                <a:srgbClr val="FBF1DF"/>
              </a:gs>
            </a:gsLst>
            <a:path path="shape">
              <a:fillToRect l="50000" t="50000" r="50000" b="50000"/>
            </a:path>
          </a:gradFill>
          <a:ln w="3175">
            <a:noFill/>
            <a:round/>
            <a:headEnd/>
            <a:tailEnd/>
          </a:ln>
        </p:spPr>
        <p:txBody>
          <a:bodyPr wrap="none" anchor="ctr"/>
          <a:lstStyle/>
          <a:p>
            <a:pPr>
              <a:lnSpc>
                <a:spcPct val="130000"/>
              </a:lnSpc>
              <a:buFont typeface="Arial" pitchFamily="34" charset="0"/>
              <a:buNone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5. WHILE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문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085" name="Rectangle 5">
            <a:hlinkClick r:id="rId2"/>
          </p:cNvPr>
          <p:cNvSpPr>
            <a:spLocks noChangeArrowheads="1"/>
          </p:cNvSpPr>
          <p:nvPr/>
        </p:nvSpPr>
        <p:spPr bwMode="blackWhite">
          <a:xfrm>
            <a:off x="1119188" y="1320800"/>
            <a:ext cx="12091987" cy="7752283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Tx/>
              <a:buChar char="-"/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WHILE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문을 사용하여  상기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INSERT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된 데이터를 삭제하시오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? </a:t>
            </a:r>
            <a:b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</a:b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 (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삭제가 되었는지 확인 메시지 출력</a:t>
            </a:r>
            <a:r>
              <a:rPr lang="en-US" altLang="ko-KR" sz="2000" smtClean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)</a:t>
            </a:r>
          </a:p>
          <a:p>
            <a:pPr defTabSz="282575"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DECLARE</a:t>
            </a:r>
          </a:p>
          <a:p>
            <a:pPr defTabSz="282575"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V_ADD NUMBER(5) := 1007;</a:t>
            </a:r>
          </a:p>
          <a:p>
            <a:pPr defTabSz="282575"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V_CODE CHAR(4) := '';</a:t>
            </a:r>
          </a:p>
          <a:p>
            <a:pPr defTabSz="282575"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V_ID NUMBER(5);</a:t>
            </a:r>
          </a:p>
          <a:p>
            <a:pPr defTabSz="282575">
              <a:defRPr/>
            </a:pPr>
            <a:endParaRPr lang="en-US" altLang="ko-KR" sz="200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BEGIN</a:t>
            </a:r>
          </a:p>
          <a:p>
            <a:pPr defTabSz="282575"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SELECT MAX(LPROD_ID) INTO V_ID FROM LPROD;</a:t>
            </a:r>
          </a:p>
          <a:p>
            <a:pPr defTabSz="282575"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</a:t>
            </a:r>
          </a:p>
          <a:p>
            <a:pPr defTabSz="282575"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WHILE V_ADD&gt;=1002 LOOP</a:t>
            </a:r>
          </a:p>
          <a:p>
            <a:pPr defTabSz="282575"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  DELETE FROM LPROD WHERE LPROD_ID=V_ID;  --V_ID : 16, 15, 14, 13, 12, 11</a:t>
            </a:r>
          </a:p>
          <a:p>
            <a:pPr defTabSz="282575"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  </a:t>
            </a:r>
          </a:p>
          <a:p>
            <a:pPr defTabSz="282575"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  V_ADD  := V_ADD - 1;   --1006, 1005, 1004, 1003, 1002, 1001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까지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1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씩 감소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(6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회 반복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)</a:t>
            </a:r>
          </a:p>
          <a:p>
            <a:pPr defTabSz="282575"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  V_ID   := V_ID  - 1;   --LPROD_ID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최대값 즉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 16, 15, 14, 13, 12, 11</a:t>
            </a:r>
          </a:p>
          <a:p>
            <a:pPr defTabSz="282575"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  V_CODE := 'TT'||SUBSTR(TO_CHAR(V_ADD),-2);  --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화면에 결과를 출력하기 위함</a:t>
            </a:r>
          </a:p>
          <a:p>
            <a:pPr defTabSz="282575">
              <a:defRPr/>
            </a:pPr>
            <a:endParaRPr lang="ko-KR" altLang="en-US" sz="200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IF SQL%FOUND THEN</a:t>
            </a:r>
          </a:p>
          <a:p>
            <a:pPr defTabSz="282575"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  --TT06, TT05, ...</a:t>
            </a:r>
          </a:p>
          <a:p>
            <a:pPr defTabSz="282575"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  DBMS_OUTPUT.PUT_LINE('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기존코드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' || V_CODE || '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가 삭제되었습니다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');</a:t>
            </a:r>
          </a:p>
          <a:p>
            <a:pPr defTabSz="282575"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END IF;</a:t>
            </a:r>
          </a:p>
          <a:p>
            <a:pPr defTabSz="282575"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END LOOP;</a:t>
            </a:r>
          </a:p>
          <a:p>
            <a:pPr defTabSz="282575"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END</a:t>
            </a:r>
            <a:r>
              <a:rPr lang="en-US" altLang="ko-KR" sz="2000" smtClean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;</a:t>
            </a:r>
          </a:p>
          <a:p>
            <a:pPr defTabSz="282575">
              <a:defRPr/>
            </a:pPr>
            <a:r>
              <a:rPr lang="en-US" altLang="ko-KR" sz="2000" smtClean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/</a:t>
            </a:r>
            <a:endParaRPr lang="en-US" altLang="ko-KR" sz="200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385027" name="Rectangle 6"/>
          <p:cNvSpPr>
            <a:spLocks noChangeArrowheads="1"/>
          </p:cNvSpPr>
          <p:nvPr/>
        </p:nvSpPr>
        <p:spPr bwMode="auto">
          <a:xfrm>
            <a:off x="1147763" y="1139825"/>
            <a:ext cx="12001500" cy="80963"/>
          </a:xfrm>
          <a:prstGeom prst="rect">
            <a:avLst/>
          </a:prstGeom>
          <a:gradFill rotWithShape="0">
            <a:gsLst>
              <a:gs pos="0">
                <a:srgbClr val="E8B354"/>
              </a:gs>
              <a:gs pos="100000">
                <a:srgbClr val="FFFFFF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>
              <a:latin typeface="HY중고딕" pitchFamily="18" charset="-127"/>
            </a:endParaRPr>
          </a:p>
        </p:txBody>
      </p:sp>
      <p:sp>
        <p:nvSpPr>
          <p:cNvPr id="385028" name="AutoShape 7"/>
          <p:cNvSpPr>
            <a:spLocks noChangeArrowheads="1"/>
          </p:cNvSpPr>
          <p:nvPr/>
        </p:nvSpPr>
        <p:spPr bwMode="auto">
          <a:xfrm>
            <a:off x="1147763" y="600075"/>
            <a:ext cx="6719887" cy="568325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2D5A0"/>
              </a:gs>
              <a:gs pos="100000">
                <a:srgbClr val="FBF1DF"/>
              </a:gs>
            </a:gsLst>
            <a:path path="shape">
              <a:fillToRect l="50000" t="50000" r="50000" b="50000"/>
            </a:path>
          </a:gradFill>
          <a:ln w="3175">
            <a:noFill/>
            <a:round/>
            <a:headEnd/>
            <a:tailEnd/>
          </a:ln>
        </p:spPr>
        <p:txBody>
          <a:bodyPr wrap="none" anchor="ctr"/>
          <a:lstStyle/>
          <a:p>
            <a:pPr>
              <a:lnSpc>
                <a:spcPct val="130000"/>
              </a:lnSpc>
              <a:buFont typeface="Arial" pitchFamily="34" charset="0"/>
              <a:buNone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5. WHILE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문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618" name="Rectangle 2"/>
          <p:cNvSpPr>
            <a:spLocks noChangeArrowheads="1"/>
          </p:cNvSpPr>
          <p:nvPr/>
        </p:nvSpPr>
        <p:spPr bwMode="blackWhite">
          <a:xfrm>
            <a:off x="1125538" y="2279650"/>
            <a:ext cx="12091987" cy="7431088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10000"/>
              </a:lnSpc>
              <a:defRPr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DECLARE </a:t>
            </a:r>
          </a:p>
          <a:p>
            <a:pPr defTabSz="282575">
              <a:lnSpc>
                <a:spcPct val="110000"/>
              </a:lnSpc>
              <a:defRPr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 </a:t>
            </a:r>
            <a:r>
              <a:rPr lang="en-US" altLang="ko-KR" sz="2000" err="1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v_sum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INT := 0;</a:t>
            </a:r>
          </a:p>
          <a:p>
            <a:pPr defTabSz="282575">
              <a:lnSpc>
                <a:spcPct val="110000"/>
              </a:lnSpc>
              <a:defRPr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 </a:t>
            </a:r>
            <a:r>
              <a:rPr lang="en-US" altLang="ko-KR" sz="2000" err="1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v_var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INT := 1;</a:t>
            </a:r>
          </a:p>
          <a:p>
            <a:pPr defTabSz="282575">
              <a:lnSpc>
                <a:spcPct val="110000"/>
              </a:lnSpc>
              <a:defRPr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BEGIN</a:t>
            </a:r>
          </a:p>
          <a:p>
            <a:pPr defTabSz="282575">
              <a:lnSpc>
                <a:spcPct val="110000"/>
              </a:lnSpc>
              <a:defRPr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&lt;&lt;</a:t>
            </a:r>
            <a:r>
              <a:rPr lang="en-US" altLang="ko-KR" sz="2000" err="1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mylabel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&gt;&gt;</a:t>
            </a:r>
          </a:p>
          <a:p>
            <a:pPr defTabSz="282575">
              <a:lnSpc>
                <a:spcPct val="110000"/>
              </a:lnSpc>
              <a:defRPr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 </a:t>
            </a:r>
            <a:r>
              <a:rPr lang="en-US" altLang="ko-KR" sz="2000" err="1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v_sum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:= </a:t>
            </a:r>
            <a:r>
              <a:rPr lang="en-US" altLang="ko-KR" sz="2000" err="1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v_sum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+ </a:t>
            </a:r>
            <a:r>
              <a:rPr lang="en-US" altLang="ko-KR" sz="2000" err="1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v_var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;</a:t>
            </a:r>
          </a:p>
          <a:p>
            <a:pPr defTabSz="282575">
              <a:lnSpc>
                <a:spcPct val="110000"/>
              </a:lnSpc>
              <a:defRPr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 </a:t>
            </a:r>
            <a:r>
              <a:rPr lang="en-US" altLang="ko-KR" sz="2000" err="1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v_var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:= </a:t>
            </a:r>
            <a:r>
              <a:rPr lang="en-US" altLang="ko-KR" sz="2000" err="1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v_var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+ 1;</a:t>
            </a:r>
          </a:p>
          <a:p>
            <a:pPr defTabSz="282575">
              <a:lnSpc>
                <a:spcPct val="110000"/>
              </a:lnSpc>
              <a:defRPr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 IF </a:t>
            </a:r>
            <a:r>
              <a:rPr lang="en-US" altLang="ko-KR" sz="2000" err="1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v_var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&lt;= 10 THEN</a:t>
            </a:r>
          </a:p>
          <a:p>
            <a:pPr defTabSz="282575">
              <a:lnSpc>
                <a:spcPct val="110000"/>
              </a:lnSpc>
              <a:defRPr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   GOTO </a:t>
            </a:r>
            <a:r>
              <a:rPr lang="en-US" altLang="ko-KR" sz="2000" err="1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mylabel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;</a:t>
            </a:r>
          </a:p>
          <a:p>
            <a:pPr defTabSz="282575">
              <a:lnSpc>
                <a:spcPct val="110000"/>
              </a:lnSpc>
              <a:defRPr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 END IF;</a:t>
            </a:r>
          </a:p>
          <a:p>
            <a:pPr defTabSz="282575">
              <a:lnSpc>
                <a:spcPct val="110000"/>
              </a:lnSpc>
              <a:defRPr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 DBMS_OUTPUT.PUT_LINE(</a:t>
            </a:r>
            <a:r>
              <a:rPr lang="en-US" altLang="ko-KR" sz="2000" err="1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v_sum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);</a:t>
            </a:r>
          </a:p>
          <a:p>
            <a:pPr defTabSz="282575">
              <a:lnSpc>
                <a:spcPct val="110000"/>
              </a:lnSpc>
              <a:defRPr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 DBMS_OUTPUT.PUT_LINE(</a:t>
            </a:r>
            <a:r>
              <a:rPr lang="en-US" altLang="ko-KR" sz="2000" err="1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v_var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);</a:t>
            </a:r>
          </a:p>
          <a:p>
            <a:pPr defTabSz="282575">
              <a:lnSpc>
                <a:spcPct val="110000"/>
              </a:lnSpc>
              <a:defRPr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END;</a:t>
            </a:r>
          </a:p>
          <a:p>
            <a:pPr defTabSz="282575">
              <a:lnSpc>
                <a:spcPct val="110000"/>
              </a:lnSpc>
              <a:defRPr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/</a:t>
            </a:r>
          </a:p>
        </p:txBody>
      </p:sp>
      <p:sp>
        <p:nvSpPr>
          <p:cNvPr id="386051" name="Rectangle 3"/>
          <p:cNvSpPr>
            <a:spLocks noChangeArrowheads="1"/>
          </p:cNvSpPr>
          <p:nvPr/>
        </p:nvSpPr>
        <p:spPr bwMode="auto">
          <a:xfrm>
            <a:off x="1119188" y="1165225"/>
            <a:ext cx="12001500" cy="79375"/>
          </a:xfrm>
          <a:prstGeom prst="rect">
            <a:avLst/>
          </a:prstGeom>
          <a:gradFill rotWithShape="0">
            <a:gsLst>
              <a:gs pos="0">
                <a:srgbClr val="E8B354"/>
              </a:gs>
              <a:gs pos="100000">
                <a:srgbClr val="FFFFFF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>
              <a:latin typeface="HY중고딕" pitchFamily="18" charset="-127"/>
            </a:endParaRPr>
          </a:p>
        </p:txBody>
      </p:sp>
      <p:sp>
        <p:nvSpPr>
          <p:cNvPr id="386052" name="AutoShape 4"/>
          <p:cNvSpPr>
            <a:spLocks noChangeArrowheads="1"/>
          </p:cNvSpPr>
          <p:nvPr/>
        </p:nvSpPr>
        <p:spPr bwMode="auto">
          <a:xfrm>
            <a:off x="1119188" y="631825"/>
            <a:ext cx="6721475" cy="568325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2D5A0"/>
              </a:gs>
              <a:gs pos="100000">
                <a:srgbClr val="FBF1DF"/>
              </a:gs>
            </a:gsLst>
            <a:path path="shape">
              <a:fillToRect l="50000" t="50000" r="50000" b="50000"/>
            </a:path>
          </a:gradFill>
          <a:ln w="3175">
            <a:noFill/>
            <a:round/>
            <a:headEnd/>
            <a:tailEnd/>
          </a:ln>
        </p:spPr>
        <p:txBody>
          <a:bodyPr wrap="none" anchor="ctr"/>
          <a:lstStyle/>
          <a:p>
            <a:pPr>
              <a:lnSpc>
                <a:spcPct val="130000"/>
              </a:lnSpc>
              <a:buFont typeface="Arial" pitchFamily="34" charset="0"/>
              <a:buNone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6. GOTO</a:t>
            </a:r>
          </a:p>
        </p:txBody>
      </p:sp>
      <p:sp>
        <p:nvSpPr>
          <p:cNvPr id="879621" name="Rectangle 5"/>
          <p:cNvSpPr>
            <a:spLocks noChangeArrowheads="1"/>
          </p:cNvSpPr>
          <p:nvPr/>
        </p:nvSpPr>
        <p:spPr bwMode="blackWhite">
          <a:xfrm>
            <a:off x="1119188" y="1296988"/>
            <a:ext cx="12091987" cy="863600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4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실행처리를 임의의 지점으로 이동</a:t>
            </a:r>
            <a:endParaRPr lang="ko-KR" altLang="en-US" sz="2000" b="0">
              <a:solidFill>
                <a:srgbClr val="800000"/>
              </a:solidFill>
              <a:latin typeface="HY중고딕" pitchFamily="18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074" name="Rectangle 3"/>
          <p:cNvSpPr>
            <a:spLocks noChangeArrowheads="1"/>
          </p:cNvSpPr>
          <p:nvPr/>
        </p:nvSpPr>
        <p:spPr bwMode="auto">
          <a:xfrm>
            <a:off x="1147763" y="1139825"/>
            <a:ext cx="12001500" cy="80963"/>
          </a:xfrm>
          <a:prstGeom prst="rect">
            <a:avLst/>
          </a:prstGeom>
          <a:gradFill rotWithShape="0">
            <a:gsLst>
              <a:gs pos="0">
                <a:srgbClr val="E8B354"/>
              </a:gs>
              <a:gs pos="100000">
                <a:srgbClr val="FFFFFF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>
              <a:latin typeface="HY중고딕" pitchFamily="18" charset="-127"/>
            </a:endParaRPr>
          </a:p>
        </p:txBody>
      </p:sp>
      <p:sp>
        <p:nvSpPr>
          <p:cNvPr id="387075" name="AutoShape 4"/>
          <p:cNvSpPr>
            <a:spLocks noChangeArrowheads="1"/>
          </p:cNvSpPr>
          <p:nvPr/>
        </p:nvSpPr>
        <p:spPr bwMode="auto">
          <a:xfrm>
            <a:off x="1147763" y="600075"/>
            <a:ext cx="6719887" cy="568325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2D5A0"/>
              </a:gs>
              <a:gs pos="100000">
                <a:srgbClr val="FBF1DF"/>
              </a:gs>
            </a:gsLst>
            <a:path path="shape">
              <a:fillToRect l="50000" t="50000" r="50000" b="50000"/>
            </a:path>
          </a:gradFill>
          <a:ln w="3175">
            <a:noFill/>
            <a:round/>
            <a:headEnd/>
            <a:tailEnd/>
          </a:ln>
        </p:spPr>
        <p:txBody>
          <a:bodyPr wrap="none" anchor="ctr"/>
          <a:lstStyle/>
          <a:p>
            <a:pPr>
              <a:lnSpc>
                <a:spcPct val="130000"/>
              </a:lnSpc>
              <a:buFont typeface="Arial" pitchFamily="34" charset="0"/>
              <a:buNone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7. LOOP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문</a:t>
            </a:r>
          </a:p>
        </p:txBody>
      </p:sp>
      <p:sp>
        <p:nvSpPr>
          <p:cNvPr id="1312773" name="Rectangle 5"/>
          <p:cNvSpPr>
            <a:spLocks noChangeArrowheads="1"/>
          </p:cNvSpPr>
          <p:nvPr/>
        </p:nvSpPr>
        <p:spPr bwMode="blackWhite">
          <a:xfrm>
            <a:off x="1119188" y="1265238"/>
            <a:ext cx="12091987" cy="1412875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3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조건이 없는 단순한 무한 </a:t>
            </a:r>
            <a:r>
              <a:rPr lang="ko-KR" altLang="en-US" sz="2000" err="1">
                <a:latin typeface="HY중고딕" pitchFamily="18" charset="-127"/>
                <a:ea typeface="굴림체" pitchFamily="49" charset="-127"/>
              </a:rPr>
              <a:t>반복문이다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.</a:t>
            </a:r>
          </a:p>
          <a:p>
            <a:pPr defTabSz="282575">
              <a:lnSpc>
                <a:spcPct val="110000"/>
              </a:lnSpc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- EXIT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문을 사용하여 </a:t>
            </a:r>
            <a:r>
              <a:rPr lang="ko-KR" altLang="en-US" sz="2000" err="1">
                <a:latin typeface="HY중고딕" pitchFamily="18" charset="-127"/>
                <a:ea typeface="굴림체" pitchFamily="49" charset="-127"/>
              </a:rPr>
              <a:t>반복문을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빠져나가게 해야 한다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.</a:t>
            </a:r>
          </a:p>
        </p:txBody>
      </p:sp>
      <p:sp>
        <p:nvSpPr>
          <p:cNvPr id="1312776" name="Rectangle 8"/>
          <p:cNvSpPr>
            <a:spLocks noChangeArrowheads="1"/>
          </p:cNvSpPr>
          <p:nvPr/>
        </p:nvSpPr>
        <p:spPr bwMode="blackWhite">
          <a:xfrm>
            <a:off x="1119188" y="2792413"/>
            <a:ext cx="12091987" cy="7370762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1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부터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10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까지 더하기</a:t>
            </a:r>
          </a:p>
          <a:p>
            <a:pPr defTabSz="282575">
              <a:defRPr/>
            </a:pPr>
            <a:r>
              <a:rPr lang="ko-KR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DECLARE</a:t>
            </a:r>
          </a:p>
          <a:p>
            <a:pPr defTabSz="282575">
              <a:defRPr/>
            </a:pPr>
            <a:r>
              <a:rPr lang="ko-KR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 v_sum 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NUMBER</a:t>
            </a:r>
            <a:r>
              <a:rPr lang="ko-KR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:= 0;</a:t>
            </a:r>
          </a:p>
          <a:p>
            <a:pPr defTabSz="282575">
              <a:defRPr/>
            </a:pPr>
            <a:r>
              <a:rPr lang="ko-KR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 v_var 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 NUMBER </a:t>
            </a:r>
            <a:r>
              <a:rPr lang="ko-KR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:= 1;</a:t>
            </a:r>
          </a:p>
          <a:p>
            <a:pPr defTabSz="282575">
              <a:defRPr/>
            </a:pPr>
            <a:r>
              <a:rPr lang="ko-KR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BEGIN</a:t>
            </a:r>
          </a:p>
          <a:p>
            <a:pPr defTabSz="282575">
              <a:defRPr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 </a:t>
            </a:r>
            <a:r>
              <a:rPr lang="ko-KR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LOOP</a:t>
            </a:r>
          </a:p>
          <a:p>
            <a:pPr defTabSz="282575">
              <a:defRPr/>
            </a:pPr>
            <a:r>
              <a:rPr lang="ko-KR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   v_sum := v_sum + v_var;</a:t>
            </a:r>
          </a:p>
          <a:p>
            <a:pPr defTabSz="282575">
              <a:defRPr/>
            </a:pPr>
            <a:r>
              <a:rPr lang="ko-KR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   v_var 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 </a:t>
            </a:r>
            <a:r>
              <a:rPr lang="ko-KR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:= v_var + 1;</a:t>
            </a:r>
            <a:endParaRPr lang="en-US" altLang="ko-KR" sz="2000">
              <a:solidFill>
                <a:srgbClr val="000066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   IF </a:t>
            </a:r>
            <a:r>
              <a:rPr lang="en-US" altLang="ko-KR" sz="2000" err="1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v_var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&gt; 10 THEN </a:t>
            </a:r>
          </a:p>
          <a:p>
            <a:pPr defTabSz="282575">
              <a:defRPr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     EXIT; </a:t>
            </a:r>
          </a:p>
          <a:p>
            <a:pPr defTabSz="282575">
              <a:defRPr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   END IF;</a:t>
            </a:r>
            <a:endParaRPr lang="ko-KR" altLang="ko-KR" sz="2000">
              <a:solidFill>
                <a:srgbClr val="000066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ko-KR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 END LOOP;</a:t>
            </a:r>
          </a:p>
          <a:p>
            <a:pPr defTabSz="282575">
              <a:defRPr/>
            </a:pPr>
            <a:r>
              <a:rPr lang="ko-KR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 DBMS_OUTPUT.PUT_LINE(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'1 </a:t>
            </a: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부터 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10 </a:t>
            </a: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까지의 합 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= ' || </a:t>
            </a:r>
            <a:r>
              <a:rPr lang="ko-KR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v_sum);</a:t>
            </a:r>
          </a:p>
          <a:p>
            <a:pPr defTabSz="282575">
              <a:defRPr/>
            </a:pPr>
            <a:r>
              <a:rPr lang="ko-KR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END;</a:t>
            </a:r>
            <a:endParaRPr lang="en-US" altLang="ko-KR" sz="2000">
              <a:solidFill>
                <a:srgbClr val="000066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/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098" name="Rectangle 3"/>
          <p:cNvSpPr>
            <a:spLocks noChangeArrowheads="1"/>
          </p:cNvSpPr>
          <p:nvPr/>
        </p:nvSpPr>
        <p:spPr bwMode="auto">
          <a:xfrm>
            <a:off x="1119188" y="1165225"/>
            <a:ext cx="12001500" cy="79375"/>
          </a:xfrm>
          <a:prstGeom prst="rect">
            <a:avLst/>
          </a:prstGeom>
          <a:gradFill rotWithShape="0">
            <a:gsLst>
              <a:gs pos="0">
                <a:srgbClr val="E8B354"/>
              </a:gs>
              <a:gs pos="100000">
                <a:srgbClr val="FFFFFF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>
              <a:latin typeface="HY중고딕" pitchFamily="18" charset="-127"/>
            </a:endParaRPr>
          </a:p>
        </p:txBody>
      </p:sp>
      <p:sp>
        <p:nvSpPr>
          <p:cNvPr id="388099" name="AutoShape 4"/>
          <p:cNvSpPr>
            <a:spLocks noChangeArrowheads="1"/>
          </p:cNvSpPr>
          <p:nvPr/>
        </p:nvSpPr>
        <p:spPr bwMode="auto">
          <a:xfrm>
            <a:off x="1119188" y="631825"/>
            <a:ext cx="6721475" cy="568325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2D5A0"/>
              </a:gs>
              <a:gs pos="100000">
                <a:srgbClr val="FBF1DF"/>
              </a:gs>
            </a:gsLst>
            <a:path path="shape">
              <a:fillToRect l="50000" t="50000" r="50000" b="50000"/>
            </a:path>
          </a:gradFill>
          <a:ln w="3175">
            <a:noFill/>
            <a:round/>
            <a:headEnd/>
            <a:tailEnd/>
          </a:ln>
        </p:spPr>
        <p:txBody>
          <a:bodyPr wrap="none" anchor="ctr"/>
          <a:lstStyle/>
          <a:p>
            <a:pPr>
              <a:lnSpc>
                <a:spcPct val="130000"/>
              </a:lnSpc>
              <a:buFont typeface="Arial" pitchFamily="34" charset="0"/>
              <a:buNone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8. EXIT</a:t>
            </a:r>
          </a:p>
        </p:txBody>
      </p:sp>
      <p:sp>
        <p:nvSpPr>
          <p:cNvPr id="882693" name="Rectangle 5"/>
          <p:cNvSpPr>
            <a:spLocks noChangeArrowheads="1"/>
          </p:cNvSpPr>
          <p:nvPr/>
        </p:nvSpPr>
        <p:spPr bwMode="blackWhite">
          <a:xfrm>
            <a:off x="1119188" y="1296988"/>
            <a:ext cx="12091987" cy="1947862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3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EXIT [label] [WHEN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조건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]</a:t>
            </a:r>
          </a:p>
          <a:p>
            <a:pPr defTabSz="282575">
              <a:lnSpc>
                <a:spcPct val="130000"/>
              </a:lnSpc>
              <a:buFont typeface="Wingdings" pitchFamily="2" charset="2"/>
              <a:buNone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- </a:t>
            </a:r>
            <a:r>
              <a:rPr lang="ko-KR" altLang="en-US" sz="2000" err="1">
                <a:latin typeface="HY중고딕" pitchFamily="18" charset="-127"/>
                <a:ea typeface="굴림체" pitchFamily="49" charset="-127"/>
              </a:rPr>
              <a:t>반복문을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빠져 나간다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.</a:t>
            </a:r>
          </a:p>
          <a:p>
            <a:pPr defTabSz="282575">
              <a:lnSpc>
                <a:spcPct val="130000"/>
              </a:lnSpc>
              <a:buFont typeface="Wingdings" pitchFamily="2" charset="2"/>
              <a:buNone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- WHEN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을 사용하여 조건에 따라서 빠져나간다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.</a:t>
            </a:r>
          </a:p>
        </p:txBody>
      </p:sp>
      <p:sp>
        <p:nvSpPr>
          <p:cNvPr id="882694" name="Rectangle 6"/>
          <p:cNvSpPr>
            <a:spLocks noChangeArrowheads="1"/>
          </p:cNvSpPr>
          <p:nvPr/>
        </p:nvSpPr>
        <p:spPr bwMode="blackWhite">
          <a:xfrm>
            <a:off x="1119188" y="3360738"/>
            <a:ext cx="12091987" cy="6915150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EXIT WHEN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을 사용해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1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부터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10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까지 더하기</a:t>
            </a:r>
            <a:endParaRPr lang="ko-KR" altLang="en-US" sz="2000">
              <a:solidFill>
                <a:srgbClr val="000066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10000"/>
              </a:lnSpc>
              <a:defRPr/>
            </a:pPr>
            <a:r>
              <a:rPr lang="ko-KR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DECLARE</a:t>
            </a:r>
          </a:p>
          <a:p>
            <a:pPr defTabSz="282575">
              <a:lnSpc>
                <a:spcPct val="110000"/>
              </a:lnSpc>
              <a:defRPr/>
            </a:pPr>
            <a:r>
              <a:rPr lang="ko-KR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 v_sum 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NUMBER</a:t>
            </a:r>
            <a:r>
              <a:rPr lang="ko-KR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:= 0;</a:t>
            </a:r>
          </a:p>
          <a:p>
            <a:pPr defTabSz="282575">
              <a:lnSpc>
                <a:spcPct val="110000"/>
              </a:lnSpc>
              <a:defRPr/>
            </a:pPr>
            <a:r>
              <a:rPr lang="ko-KR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 v_var 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 NUMBER </a:t>
            </a:r>
            <a:r>
              <a:rPr lang="ko-KR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:= 1;</a:t>
            </a:r>
          </a:p>
          <a:p>
            <a:pPr defTabSz="282575">
              <a:lnSpc>
                <a:spcPct val="110000"/>
              </a:lnSpc>
              <a:defRPr/>
            </a:pPr>
            <a:r>
              <a:rPr lang="ko-KR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BEGIN</a:t>
            </a:r>
          </a:p>
          <a:p>
            <a:pPr defTabSz="282575">
              <a:lnSpc>
                <a:spcPct val="110000"/>
              </a:lnSpc>
              <a:defRPr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 </a:t>
            </a:r>
            <a:r>
              <a:rPr lang="ko-KR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LOOP</a:t>
            </a:r>
          </a:p>
          <a:p>
            <a:pPr defTabSz="282575">
              <a:lnSpc>
                <a:spcPct val="110000"/>
              </a:lnSpc>
              <a:defRPr/>
            </a:pPr>
            <a:r>
              <a:rPr lang="ko-KR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   v_sum := v_sum + v_var;</a:t>
            </a:r>
          </a:p>
          <a:p>
            <a:pPr defTabSz="282575">
              <a:lnSpc>
                <a:spcPct val="110000"/>
              </a:lnSpc>
              <a:defRPr/>
            </a:pPr>
            <a:r>
              <a:rPr lang="ko-KR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   v_var 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 </a:t>
            </a:r>
            <a:r>
              <a:rPr lang="ko-KR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:= v_var + 1;</a:t>
            </a:r>
            <a:endParaRPr lang="en-US" altLang="ko-KR" sz="2000">
              <a:solidFill>
                <a:srgbClr val="000066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10000"/>
              </a:lnSpc>
              <a:defRPr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   EXIT  WHEN  </a:t>
            </a:r>
            <a:r>
              <a:rPr lang="en-US" altLang="ko-KR" sz="2000" err="1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v_var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&gt; 10 ;</a:t>
            </a:r>
          </a:p>
          <a:p>
            <a:pPr defTabSz="282575">
              <a:lnSpc>
                <a:spcPct val="110000"/>
              </a:lnSpc>
              <a:defRPr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 </a:t>
            </a:r>
            <a:r>
              <a:rPr lang="ko-KR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END LOOP;</a:t>
            </a:r>
          </a:p>
          <a:p>
            <a:pPr defTabSz="282575">
              <a:lnSpc>
                <a:spcPct val="110000"/>
              </a:lnSpc>
              <a:defRPr/>
            </a:pPr>
            <a:r>
              <a:rPr lang="ko-KR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 DBMS_OUTPUT.PUT_LINE(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'1 </a:t>
            </a: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부터 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10 </a:t>
            </a: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까지의 합 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= ' || </a:t>
            </a:r>
            <a:r>
              <a:rPr lang="ko-KR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v_sum);</a:t>
            </a:r>
          </a:p>
          <a:p>
            <a:pPr defTabSz="282575">
              <a:lnSpc>
                <a:spcPct val="110000"/>
              </a:lnSpc>
              <a:defRPr/>
            </a:pPr>
            <a:r>
              <a:rPr lang="ko-KR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END;</a:t>
            </a:r>
            <a:endParaRPr lang="en-US" altLang="ko-KR" sz="2000">
              <a:solidFill>
                <a:srgbClr val="000066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10000"/>
              </a:lnSpc>
              <a:defRPr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/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22" name="Rectangle 2"/>
          <p:cNvSpPr>
            <a:spLocks noChangeArrowheads="1"/>
          </p:cNvSpPr>
          <p:nvPr/>
        </p:nvSpPr>
        <p:spPr bwMode="auto">
          <a:xfrm>
            <a:off x="1119188" y="1165225"/>
            <a:ext cx="12001500" cy="79375"/>
          </a:xfrm>
          <a:prstGeom prst="rect">
            <a:avLst/>
          </a:prstGeom>
          <a:gradFill rotWithShape="0">
            <a:gsLst>
              <a:gs pos="0">
                <a:srgbClr val="E8B354"/>
              </a:gs>
              <a:gs pos="100000">
                <a:srgbClr val="FFFFFF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>
              <a:latin typeface="HY중고딕" pitchFamily="18" charset="-127"/>
            </a:endParaRPr>
          </a:p>
        </p:txBody>
      </p:sp>
      <p:sp>
        <p:nvSpPr>
          <p:cNvPr id="389123" name="AutoShape 3"/>
          <p:cNvSpPr>
            <a:spLocks noChangeArrowheads="1"/>
          </p:cNvSpPr>
          <p:nvPr/>
        </p:nvSpPr>
        <p:spPr bwMode="auto">
          <a:xfrm>
            <a:off x="1119188" y="631825"/>
            <a:ext cx="6721475" cy="568325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2D5A0"/>
              </a:gs>
              <a:gs pos="100000">
                <a:srgbClr val="FBF1DF"/>
              </a:gs>
            </a:gsLst>
            <a:path path="shape">
              <a:fillToRect l="50000" t="50000" r="50000" b="50000"/>
            </a:path>
          </a:gradFill>
          <a:ln w="3175">
            <a:noFill/>
            <a:round/>
            <a:headEnd/>
            <a:tailEnd/>
          </a:ln>
        </p:spPr>
        <p:txBody>
          <a:bodyPr wrap="none" anchor="ctr"/>
          <a:lstStyle/>
          <a:p>
            <a:pPr>
              <a:lnSpc>
                <a:spcPct val="130000"/>
              </a:lnSpc>
              <a:buFont typeface="Arial" pitchFamily="34" charset="0"/>
              <a:buNone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9. FOR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문</a:t>
            </a:r>
          </a:p>
        </p:txBody>
      </p:sp>
      <p:sp>
        <p:nvSpPr>
          <p:cNvPr id="1313796" name="Rectangle 4"/>
          <p:cNvSpPr>
            <a:spLocks noChangeArrowheads="1"/>
          </p:cNvSpPr>
          <p:nvPr/>
        </p:nvSpPr>
        <p:spPr bwMode="blackWhite">
          <a:xfrm>
            <a:off x="1119188" y="1296988"/>
            <a:ext cx="12091987" cy="1947862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3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FOR index IN [REVERSE] 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최소값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..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최대값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LOOP</a:t>
            </a:r>
          </a:p>
          <a:p>
            <a:pPr defTabSz="282575">
              <a:lnSpc>
                <a:spcPct val="130000"/>
              </a:lnSpc>
              <a:buFont typeface="Wingdings" pitchFamily="2" charset="2"/>
              <a:buNone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  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처리문장들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;</a:t>
            </a:r>
          </a:p>
          <a:p>
            <a:pPr defTabSz="282575">
              <a:lnSpc>
                <a:spcPct val="130000"/>
              </a:lnSpc>
              <a:buFont typeface="Wingdings" pitchFamily="2" charset="2"/>
              <a:buNone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 END LOOP;</a:t>
            </a:r>
          </a:p>
        </p:txBody>
      </p:sp>
      <p:sp>
        <p:nvSpPr>
          <p:cNvPr id="1313797" name="Rectangle 5"/>
          <p:cNvSpPr>
            <a:spLocks noChangeArrowheads="1"/>
          </p:cNvSpPr>
          <p:nvPr/>
        </p:nvSpPr>
        <p:spPr bwMode="blackWhite">
          <a:xfrm>
            <a:off x="1119188" y="6196013"/>
            <a:ext cx="12091987" cy="3175000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defRPr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BEGIN</a:t>
            </a:r>
          </a:p>
          <a:p>
            <a:pPr defTabSz="282575">
              <a:defRPr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 FOR </a:t>
            </a:r>
            <a:r>
              <a:rPr lang="en-US" altLang="ko-KR" sz="2000" err="1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i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IN 1..10 LOOP </a:t>
            </a:r>
          </a:p>
          <a:p>
            <a:pPr defTabSz="282575">
              <a:defRPr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   DBMS_OUTPUT.PUT_LINE( '</a:t>
            </a:r>
            <a:r>
              <a:rPr lang="en-US" altLang="ko-KR" sz="2000" err="1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i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= ' || </a:t>
            </a:r>
            <a:r>
              <a:rPr lang="en-US" altLang="ko-KR" sz="2000" err="1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i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);</a:t>
            </a:r>
          </a:p>
          <a:p>
            <a:pPr defTabSz="282575">
              <a:defRPr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 END LOOP;  </a:t>
            </a:r>
          </a:p>
          <a:p>
            <a:pPr defTabSz="282575">
              <a:defRPr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END;</a:t>
            </a:r>
          </a:p>
          <a:p>
            <a:pPr defTabSz="282575">
              <a:defRPr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/</a:t>
            </a:r>
          </a:p>
        </p:txBody>
      </p:sp>
      <p:sp>
        <p:nvSpPr>
          <p:cNvPr id="1313800" name="Rectangle 8"/>
          <p:cNvSpPr>
            <a:spLocks noChangeArrowheads="1"/>
          </p:cNvSpPr>
          <p:nvPr/>
        </p:nvSpPr>
        <p:spPr bwMode="blackWhite">
          <a:xfrm>
            <a:off x="1128713" y="3452813"/>
            <a:ext cx="12091987" cy="2516187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30000"/>
              </a:lnSpc>
              <a:buFont typeface="Wingdings" pitchFamily="2" charset="2"/>
              <a:buNone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- index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는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1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씩 증가하는 자동선언 정수형 변수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(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최소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최대값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)</a:t>
            </a:r>
          </a:p>
          <a:p>
            <a:pPr defTabSz="282575">
              <a:lnSpc>
                <a:spcPct val="130000"/>
              </a:lnSpc>
              <a:buFont typeface="Wingdings" pitchFamily="2" charset="2"/>
              <a:buNone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- REVERSE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가 사용될 경우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1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씩 감소</a:t>
            </a:r>
          </a:p>
          <a:p>
            <a:pPr defTabSz="282575">
              <a:lnSpc>
                <a:spcPct val="130000"/>
              </a:lnSpc>
              <a:buFont typeface="Wingdings" pitchFamily="2" charset="2"/>
              <a:buNone/>
              <a:defRPr/>
            </a:pP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- IN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다음에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SELECT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문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, CURSOR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문이 올 수 있다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.</a:t>
            </a:r>
          </a:p>
          <a:p>
            <a:pPr defTabSz="282575">
              <a:lnSpc>
                <a:spcPct val="130000"/>
              </a:lnSpc>
              <a:buFont typeface="Wingdings" pitchFamily="2" charset="2"/>
              <a:buNone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- SELECT, CURSOR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를 사용한 경우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index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는 레코드타입 	변수</a:t>
            </a:r>
            <a:endParaRPr lang="ko-KR" altLang="en-US" sz="2000">
              <a:solidFill>
                <a:srgbClr val="FFCCFF"/>
              </a:solidFill>
              <a:latin typeface="HY중고딕" pitchFamily="18" charset="-127"/>
              <a:ea typeface="굴림체" pitchFamily="49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146" name="Rectangle 2"/>
          <p:cNvSpPr>
            <a:spLocks noChangeArrowheads="1"/>
          </p:cNvSpPr>
          <p:nvPr/>
        </p:nvSpPr>
        <p:spPr bwMode="auto">
          <a:xfrm>
            <a:off x="1119188" y="1165225"/>
            <a:ext cx="12001500" cy="79375"/>
          </a:xfrm>
          <a:prstGeom prst="rect">
            <a:avLst/>
          </a:prstGeom>
          <a:gradFill rotWithShape="0">
            <a:gsLst>
              <a:gs pos="0">
                <a:srgbClr val="E8B354"/>
              </a:gs>
              <a:gs pos="100000">
                <a:srgbClr val="FFFFFF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>
              <a:latin typeface="HY중고딕" pitchFamily="18" charset="-127"/>
            </a:endParaRPr>
          </a:p>
        </p:txBody>
      </p:sp>
      <p:sp>
        <p:nvSpPr>
          <p:cNvPr id="390147" name="AutoShape 3"/>
          <p:cNvSpPr>
            <a:spLocks noChangeArrowheads="1"/>
          </p:cNvSpPr>
          <p:nvPr/>
        </p:nvSpPr>
        <p:spPr bwMode="auto">
          <a:xfrm>
            <a:off x="1119188" y="631825"/>
            <a:ext cx="6721475" cy="568325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2D5A0"/>
              </a:gs>
              <a:gs pos="100000">
                <a:srgbClr val="FBF1DF"/>
              </a:gs>
            </a:gsLst>
            <a:path path="shape">
              <a:fillToRect l="50000" t="50000" r="50000" b="50000"/>
            </a:path>
          </a:gradFill>
          <a:ln w="3175">
            <a:noFill/>
            <a:round/>
            <a:headEnd/>
            <a:tailEnd/>
          </a:ln>
        </p:spPr>
        <p:txBody>
          <a:bodyPr wrap="none" anchor="ctr"/>
          <a:lstStyle/>
          <a:p>
            <a:pPr>
              <a:lnSpc>
                <a:spcPct val="130000"/>
              </a:lnSpc>
              <a:buFont typeface="Arial" pitchFamily="34" charset="0"/>
              <a:buNone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10. COMPOSITE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데이터 타입</a:t>
            </a:r>
          </a:p>
        </p:txBody>
      </p:sp>
      <p:sp>
        <p:nvSpPr>
          <p:cNvPr id="1314820" name="Rectangle 4"/>
          <p:cNvSpPr>
            <a:spLocks noChangeArrowheads="1"/>
          </p:cNvSpPr>
          <p:nvPr/>
        </p:nvSpPr>
        <p:spPr bwMode="blackWhite">
          <a:xfrm>
            <a:off x="1119188" y="1296988"/>
            <a:ext cx="12091987" cy="2289175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2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 err="1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콜렉션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: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배열형태의 타입</a:t>
            </a:r>
          </a:p>
          <a:p>
            <a:pPr defTabSz="282575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- VARRAY :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고정길이를 가진 배열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첨자로 접근</a:t>
            </a:r>
          </a:p>
          <a:p>
            <a:pPr defTabSz="282575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- TABLE    : 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가변길이를 가진 배열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첨자 또는 키로 접근  </a:t>
            </a:r>
            <a:endParaRPr lang="ko-KR" altLang="en-US" sz="2000">
              <a:solidFill>
                <a:srgbClr val="000066"/>
              </a:solidFill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1314823" name="Rectangle 7"/>
          <p:cNvSpPr>
            <a:spLocks noChangeArrowheads="1"/>
          </p:cNvSpPr>
          <p:nvPr/>
        </p:nvSpPr>
        <p:spPr bwMode="blackWhite">
          <a:xfrm>
            <a:off x="1128713" y="6421438"/>
            <a:ext cx="12091987" cy="2174875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3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레코드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: 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테이블 형태의 타입</a:t>
            </a:r>
          </a:p>
          <a:p>
            <a:pPr defTabSz="282575">
              <a:lnSpc>
                <a:spcPct val="130000"/>
              </a:lnSpc>
              <a:buFont typeface="Wingdings" pitchFamily="2" charset="2"/>
              <a:buNone/>
              <a:defRPr/>
            </a:pP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- RECORD :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여러 </a:t>
            </a:r>
            <a:r>
              <a:rPr lang="ko-KR" altLang="en-US" sz="2000" err="1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테이터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형이 조합된 구조체형식</a:t>
            </a:r>
          </a:p>
          <a:p>
            <a:pPr defTabSz="282575">
              <a:lnSpc>
                <a:spcPct val="130000"/>
              </a:lnSpc>
              <a:buFont typeface="Wingdings" pitchFamily="2" charset="2"/>
              <a:buNone/>
              <a:defRPr/>
            </a:pP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- %ROWTYPE :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기존 테이블의 이름과 타입을 사용</a:t>
            </a:r>
          </a:p>
        </p:txBody>
      </p:sp>
      <p:sp>
        <p:nvSpPr>
          <p:cNvPr id="1314825" name="Rectangle 9"/>
          <p:cNvSpPr>
            <a:spLocks noChangeArrowheads="1"/>
          </p:cNvSpPr>
          <p:nvPr/>
        </p:nvSpPr>
        <p:spPr bwMode="blackWhite">
          <a:xfrm>
            <a:off x="1128713" y="3813175"/>
            <a:ext cx="12091987" cy="2174875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20000"/>
              </a:lnSpc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- </a:t>
            </a:r>
            <a:r>
              <a:rPr lang="ko-KR" altLang="en-US" sz="2000" err="1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콜렉션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타입은 사용자를 위해 다음과 같은  </a:t>
            </a:r>
            <a:r>
              <a:rPr lang="ko-KR" altLang="en-US" sz="2000" err="1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메서드를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제공</a:t>
            </a:r>
          </a:p>
          <a:p>
            <a:pPr defTabSz="282575">
              <a:lnSpc>
                <a:spcPct val="120000"/>
              </a:lnSpc>
              <a:defRPr/>
            </a:pP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 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COUNT, DELETE, EXISTS, EXTEND, FIRST, LAST,</a:t>
            </a:r>
          </a:p>
          <a:p>
            <a:pPr defTabSz="282575">
              <a:lnSpc>
                <a:spcPct val="120000"/>
              </a:lnSpc>
              <a:defRPr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 LIMIT, NEXT, PRIOR, TRIM.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170" name="Rectangle 2"/>
          <p:cNvSpPr>
            <a:spLocks noChangeArrowheads="1"/>
          </p:cNvSpPr>
          <p:nvPr/>
        </p:nvSpPr>
        <p:spPr bwMode="auto">
          <a:xfrm>
            <a:off x="1119188" y="1165225"/>
            <a:ext cx="12001500" cy="79375"/>
          </a:xfrm>
          <a:prstGeom prst="rect">
            <a:avLst/>
          </a:prstGeom>
          <a:gradFill rotWithShape="0">
            <a:gsLst>
              <a:gs pos="0">
                <a:srgbClr val="E8B354"/>
              </a:gs>
              <a:gs pos="100000">
                <a:srgbClr val="FFFFFF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>
              <a:latin typeface="HY중고딕" pitchFamily="18" charset="-127"/>
            </a:endParaRPr>
          </a:p>
        </p:txBody>
      </p:sp>
      <p:sp>
        <p:nvSpPr>
          <p:cNvPr id="391171" name="AutoShape 3"/>
          <p:cNvSpPr>
            <a:spLocks noChangeArrowheads="1"/>
          </p:cNvSpPr>
          <p:nvPr/>
        </p:nvSpPr>
        <p:spPr bwMode="auto">
          <a:xfrm>
            <a:off x="1119188" y="631825"/>
            <a:ext cx="6721475" cy="568325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2D5A0"/>
              </a:gs>
              <a:gs pos="100000">
                <a:srgbClr val="FBF1DF"/>
              </a:gs>
            </a:gsLst>
            <a:path path="shape">
              <a:fillToRect l="50000" t="50000" r="50000" b="50000"/>
            </a:path>
          </a:gradFill>
          <a:ln w="3175">
            <a:noFill/>
            <a:round/>
            <a:headEnd/>
            <a:tailEnd/>
          </a:ln>
        </p:spPr>
        <p:txBody>
          <a:bodyPr wrap="none" anchor="ctr"/>
          <a:lstStyle/>
          <a:p>
            <a:pPr>
              <a:lnSpc>
                <a:spcPct val="130000"/>
              </a:lnSpc>
              <a:buFont typeface="Arial" pitchFamily="34" charset="0"/>
              <a:buNone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10. COMPOSITE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데이터 타입</a:t>
            </a:r>
          </a:p>
        </p:txBody>
      </p:sp>
      <p:sp>
        <p:nvSpPr>
          <p:cNvPr id="1315844" name="Rectangle 4"/>
          <p:cNvSpPr>
            <a:spLocks noChangeArrowheads="1"/>
          </p:cNvSpPr>
          <p:nvPr/>
        </p:nvSpPr>
        <p:spPr bwMode="blackWhite">
          <a:xfrm>
            <a:off x="1119188" y="1430338"/>
            <a:ext cx="12091987" cy="1930400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3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VARRAY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의 사용</a:t>
            </a:r>
          </a:p>
          <a:p>
            <a:pPr defTabSz="282575">
              <a:lnSpc>
                <a:spcPct val="130000"/>
              </a:lnSpc>
              <a:buFont typeface="Wingdings" pitchFamily="2" charset="2"/>
              <a:buNone/>
              <a:defRPr/>
            </a:pP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TYPE </a:t>
            </a:r>
            <a:r>
              <a:rPr lang="ko-KR" altLang="en-US" sz="2000" err="1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타입명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IS {VARRAY | VARYING ARRAY} (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사이즈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) OF </a:t>
            </a:r>
          </a:p>
          <a:p>
            <a:pPr defTabSz="282575">
              <a:lnSpc>
                <a:spcPct val="130000"/>
              </a:lnSpc>
              <a:buFont typeface="Wingdings" pitchFamily="2" charset="2"/>
              <a:buNone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         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데이터 타입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[NOT NULL];  </a:t>
            </a:r>
          </a:p>
        </p:txBody>
      </p:sp>
      <p:sp>
        <p:nvSpPr>
          <p:cNvPr id="1315846" name="Rectangle 6"/>
          <p:cNvSpPr>
            <a:spLocks noChangeArrowheads="1"/>
          </p:cNvSpPr>
          <p:nvPr/>
        </p:nvSpPr>
        <p:spPr bwMode="blackWhite">
          <a:xfrm>
            <a:off x="1128713" y="3473450"/>
            <a:ext cx="12091987" cy="6805613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10000"/>
              </a:lnSpc>
              <a:defRPr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DECLARE</a:t>
            </a:r>
          </a:p>
          <a:p>
            <a:pPr defTabSz="282575">
              <a:lnSpc>
                <a:spcPct val="110000"/>
              </a:lnSpc>
              <a:defRPr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 TYPE </a:t>
            </a:r>
            <a:r>
              <a:rPr lang="en-US" altLang="ko-KR" sz="2000" err="1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starcraft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IS VARRAY(20) OF VARCHAR2(10); -- Type </a:t>
            </a: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선언</a:t>
            </a:r>
          </a:p>
          <a:p>
            <a:pPr defTabSz="282575">
              <a:lnSpc>
                <a:spcPct val="110000"/>
              </a:lnSpc>
              <a:defRPr/>
            </a:pP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 </a:t>
            </a:r>
            <a:r>
              <a:rPr lang="en-US" altLang="ko-KR" sz="2000" err="1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v_star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 err="1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starcraft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;</a:t>
            </a:r>
          </a:p>
          <a:p>
            <a:pPr defTabSz="282575">
              <a:lnSpc>
                <a:spcPct val="110000"/>
              </a:lnSpc>
              <a:defRPr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BEGIN</a:t>
            </a:r>
          </a:p>
          <a:p>
            <a:pPr defTabSz="282575">
              <a:lnSpc>
                <a:spcPct val="110000"/>
              </a:lnSpc>
              <a:defRPr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 </a:t>
            </a:r>
            <a:r>
              <a:rPr lang="en-US" altLang="ko-KR" sz="2000" err="1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v_star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:= </a:t>
            </a:r>
            <a:r>
              <a:rPr lang="en-US" altLang="ko-KR" sz="2000" err="1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starcraft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('</a:t>
            </a:r>
            <a:r>
              <a:rPr lang="en-US" altLang="ko-KR" sz="2000" err="1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Terran','Protos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');</a:t>
            </a:r>
          </a:p>
          <a:p>
            <a:pPr defTabSz="282575">
              <a:lnSpc>
                <a:spcPct val="110000"/>
              </a:lnSpc>
              <a:defRPr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 </a:t>
            </a:r>
            <a:r>
              <a:rPr lang="en-US" altLang="ko-KR" sz="2000" err="1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v_star.EXTEND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; </a:t>
            </a:r>
          </a:p>
          <a:p>
            <a:pPr defTabSz="282575">
              <a:lnSpc>
                <a:spcPct val="110000"/>
              </a:lnSpc>
              <a:defRPr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 </a:t>
            </a:r>
            <a:r>
              <a:rPr lang="en-US" altLang="ko-KR" sz="2000" err="1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v_star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(3) := '</a:t>
            </a:r>
            <a:r>
              <a:rPr lang="en-US" altLang="ko-KR" sz="2000" err="1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Zerg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'; </a:t>
            </a:r>
          </a:p>
          <a:p>
            <a:pPr defTabSz="282575">
              <a:lnSpc>
                <a:spcPct val="110000"/>
              </a:lnSpc>
              <a:defRPr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 DBMS_OUTPUT.PUT_LINE('</a:t>
            </a:r>
            <a:r>
              <a:rPr lang="ko-KR" altLang="en-US" sz="2000" err="1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스타크래프트</a:t>
            </a: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종족 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: '||  </a:t>
            </a:r>
            <a:r>
              <a:rPr lang="en-US" altLang="ko-KR" sz="2000" err="1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v_star.COUNT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);</a:t>
            </a:r>
          </a:p>
          <a:p>
            <a:pPr defTabSz="282575">
              <a:lnSpc>
                <a:spcPct val="110000"/>
              </a:lnSpc>
              <a:defRPr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 FOR </a:t>
            </a:r>
            <a:r>
              <a:rPr lang="en-US" altLang="ko-KR" sz="2000" err="1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i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IN </a:t>
            </a:r>
            <a:r>
              <a:rPr lang="en-US" altLang="ko-KR" sz="2000" err="1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v_star.FIRST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..</a:t>
            </a:r>
            <a:r>
              <a:rPr lang="en-US" altLang="ko-KR" sz="2000" err="1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v_star.LAST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LOOP</a:t>
            </a:r>
          </a:p>
          <a:p>
            <a:pPr defTabSz="282575">
              <a:lnSpc>
                <a:spcPct val="110000"/>
              </a:lnSpc>
              <a:defRPr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     DBMS_OUTPUT.PUT_LINE ( </a:t>
            </a:r>
            <a:r>
              <a:rPr lang="en-US" altLang="ko-KR" sz="2000" err="1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i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|| '</a:t>
            </a: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번째 종족 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: ' || </a:t>
            </a:r>
            <a:r>
              <a:rPr lang="en-US" altLang="ko-KR" sz="2000" err="1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v_star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(</a:t>
            </a:r>
            <a:r>
              <a:rPr lang="en-US" altLang="ko-KR" sz="2000" err="1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i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));</a:t>
            </a:r>
          </a:p>
          <a:p>
            <a:pPr defTabSz="282575">
              <a:lnSpc>
                <a:spcPct val="110000"/>
              </a:lnSpc>
              <a:defRPr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 END LOOP;</a:t>
            </a:r>
          </a:p>
          <a:p>
            <a:pPr defTabSz="282575">
              <a:lnSpc>
                <a:spcPct val="110000"/>
              </a:lnSpc>
              <a:defRPr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END</a:t>
            </a:r>
            <a:r>
              <a:rPr lang="en-US" altLang="ko-KR" sz="2000" smtClean="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;</a:t>
            </a:r>
          </a:p>
          <a:p>
            <a:pPr defTabSz="282575">
              <a:lnSpc>
                <a:spcPct val="110000"/>
              </a:lnSpc>
              <a:defRPr/>
            </a:pPr>
            <a:r>
              <a:rPr lang="en-US" altLang="ko-KR" sz="2000" smtClean="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/</a:t>
            </a:r>
            <a:endParaRPr lang="en-US" altLang="ko-KR" sz="2000">
              <a:solidFill>
                <a:srgbClr val="000066"/>
              </a:solidFill>
              <a:latin typeface="HY중고딕" pitchFamily="18" charset="-127"/>
              <a:ea typeface="굴림체" pitchFamily="49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194" name="Rectangle 2"/>
          <p:cNvSpPr>
            <a:spLocks noChangeArrowheads="1"/>
          </p:cNvSpPr>
          <p:nvPr/>
        </p:nvSpPr>
        <p:spPr bwMode="auto">
          <a:xfrm>
            <a:off x="1119188" y="1165225"/>
            <a:ext cx="12001500" cy="79375"/>
          </a:xfrm>
          <a:prstGeom prst="rect">
            <a:avLst/>
          </a:prstGeom>
          <a:gradFill rotWithShape="0">
            <a:gsLst>
              <a:gs pos="0">
                <a:srgbClr val="E8B354"/>
              </a:gs>
              <a:gs pos="100000">
                <a:srgbClr val="FFFFFF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>
              <a:latin typeface="HY중고딕" pitchFamily="18" charset="-127"/>
            </a:endParaRPr>
          </a:p>
        </p:txBody>
      </p:sp>
      <p:sp>
        <p:nvSpPr>
          <p:cNvPr id="392195" name="AutoShape 3"/>
          <p:cNvSpPr>
            <a:spLocks noChangeArrowheads="1"/>
          </p:cNvSpPr>
          <p:nvPr/>
        </p:nvSpPr>
        <p:spPr bwMode="auto">
          <a:xfrm>
            <a:off x="1119188" y="631825"/>
            <a:ext cx="6721475" cy="568325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2D5A0"/>
              </a:gs>
              <a:gs pos="100000">
                <a:srgbClr val="FBF1DF"/>
              </a:gs>
            </a:gsLst>
            <a:path path="shape">
              <a:fillToRect l="50000" t="50000" r="50000" b="50000"/>
            </a:path>
          </a:gradFill>
          <a:ln w="3175">
            <a:noFill/>
            <a:round/>
            <a:headEnd/>
            <a:tailEnd/>
          </a:ln>
        </p:spPr>
        <p:txBody>
          <a:bodyPr wrap="none" anchor="ctr"/>
          <a:lstStyle/>
          <a:p>
            <a:pPr>
              <a:lnSpc>
                <a:spcPct val="130000"/>
              </a:lnSpc>
              <a:buFont typeface="Arial" pitchFamily="34" charset="0"/>
              <a:buNone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10. COMPOSITE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데이터 타입</a:t>
            </a:r>
          </a:p>
        </p:txBody>
      </p:sp>
      <p:sp>
        <p:nvSpPr>
          <p:cNvPr id="1317892" name="Rectangle 4"/>
          <p:cNvSpPr>
            <a:spLocks noChangeArrowheads="1"/>
          </p:cNvSpPr>
          <p:nvPr/>
        </p:nvSpPr>
        <p:spPr bwMode="blackWhite">
          <a:xfrm>
            <a:off x="1119188" y="1362075"/>
            <a:ext cx="12091987" cy="6646863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3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TABLE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의 사용 </a:t>
            </a:r>
          </a:p>
          <a:p>
            <a:pPr defTabSz="282575">
              <a:lnSpc>
                <a:spcPct val="130000"/>
              </a:lnSpc>
              <a:buFont typeface="Wingdings" pitchFamily="2" charset="2"/>
              <a:buNone/>
              <a:defRPr/>
            </a:pP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SQL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의 테이블이 아니며 배열에 가깝다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.</a:t>
            </a:r>
          </a:p>
          <a:p>
            <a:pPr defTabSz="282575">
              <a:lnSpc>
                <a:spcPct val="130000"/>
              </a:lnSpc>
              <a:buFont typeface="Wingdings" pitchFamily="2" charset="2"/>
              <a:buNone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가변적이므로 사이즈를 지정하지 않는다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.</a:t>
            </a:r>
          </a:p>
          <a:p>
            <a:pPr defTabSz="282575">
              <a:lnSpc>
                <a:spcPct val="130000"/>
              </a:lnSpc>
              <a:buFont typeface="Wingdings" pitchFamily="2" charset="2"/>
              <a:buNone/>
              <a:defRPr/>
            </a:pPr>
            <a:endParaRPr lang="en-US" altLang="ko-KR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30000"/>
              </a:lnSpc>
              <a:buFont typeface="Wingdings" pitchFamily="2" charset="2"/>
              <a:buNone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- Nested table (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첨자 기반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)</a:t>
            </a:r>
          </a:p>
          <a:p>
            <a:pPr defTabSz="282575">
              <a:lnSpc>
                <a:spcPct val="130000"/>
              </a:lnSpc>
              <a:buFont typeface="Wingdings" pitchFamily="2" charset="2"/>
              <a:buNone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TYPE </a:t>
            </a:r>
            <a:r>
              <a:rPr lang="ko-KR" altLang="en-US" sz="2000" err="1">
                <a:latin typeface="HY중고딕" pitchFamily="18" charset="-127"/>
                <a:ea typeface="굴림체" pitchFamily="49" charset="-127"/>
              </a:rPr>
              <a:t>타입명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IS TABLE OF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데이터 타입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[NOT NULL];</a:t>
            </a:r>
          </a:p>
          <a:p>
            <a:pPr defTabSz="282575">
              <a:lnSpc>
                <a:spcPct val="130000"/>
              </a:lnSpc>
              <a:buFont typeface="Wingdings" pitchFamily="2" charset="2"/>
              <a:buNone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</a:t>
            </a:r>
          </a:p>
          <a:p>
            <a:pPr defTabSz="282575">
              <a:lnSpc>
                <a:spcPct val="130000"/>
              </a:lnSpc>
              <a:buFont typeface="Wingdings" pitchFamily="2" charset="2"/>
              <a:buNone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- Associative array(index-by table,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키 기반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) </a:t>
            </a:r>
          </a:p>
          <a:p>
            <a:pPr defTabSz="282575">
              <a:lnSpc>
                <a:spcPct val="130000"/>
              </a:lnSpc>
              <a:buFont typeface="Wingdings" pitchFamily="2" charset="2"/>
              <a:buNone/>
              <a:defRPr/>
            </a:pPr>
            <a:r>
              <a:rPr lang="en-US" altLang="ko-KR" sz="1400">
                <a:latin typeface="HY중고딕" pitchFamily="18" charset="-127"/>
                <a:ea typeface="굴림체" pitchFamily="49" charset="-127"/>
              </a:rPr>
              <a:t>   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TYPE </a:t>
            </a:r>
            <a:r>
              <a:rPr lang="ko-KR" altLang="en-US" sz="2000" err="1">
                <a:latin typeface="HY중고딕" pitchFamily="18" charset="-127"/>
                <a:ea typeface="굴림체" pitchFamily="49" charset="-127"/>
              </a:rPr>
              <a:t>타입명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IS TABLE OF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데이터 타입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[NOT NULL]</a:t>
            </a:r>
          </a:p>
          <a:p>
            <a:pPr defTabSz="282575">
              <a:lnSpc>
                <a:spcPct val="130000"/>
              </a:lnSpc>
              <a:buFont typeface="Wingdings" pitchFamily="2" charset="2"/>
              <a:buNone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INDEX BY [PLS_INTEGER | BINARY_INTEGER | VARCHAR2(n)];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218" name="Rectangle 2"/>
          <p:cNvSpPr>
            <a:spLocks noChangeArrowheads="1"/>
          </p:cNvSpPr>
          <p:nvPr/>
        </p:nvSpPr>
        <p:spPr bwMode="auto">
          <a:xfrm>
            <a:off x="1119188" y="1165225"/>
            <a:ext cx="12001500" cy="79375"/>
          </a:xfrm>
          <a:prstGeom prst="rect">
            <a:avLst/>
          </a:prstGeom>
          <a:gradFill rotWithShape="0">
            <a:gsLst>
              <a:gs pos="0">
                <a:srgbClr val="E8B354"/>
              </a:gs>
              <a:gs pos="100000">
                <a:srgbClr val="FFFFFF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>
              <a:latin typeface="HY중고딕" pitchFamily="18" charset="-127"/>
            </a:endParaRPr>
          </a:p>
        </p:txBody>
      </p:sp>
      <p:sp>
        <p:nvSpPr>
          <p:cNvPr id="393219" name="AutoShape 3"/>
          <p:cNvSpPr>
            <a:spLocks noChangeArrowheads="1"/>
          </p:cNvSpPr>
          <p:nvPr/>
        </p:nvSpPr>
        <p:spPr bwMode="auto">
          <a:xfrm>
            <a:off x="1119188" y="631825"/>
            <a:ext cx="6721475" cy="568325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2D5A0"/>
              </a:gs>
              <a:gs pos="100000">
                <a:srgbClr val="FBF1DF"/>
              </a:gs>
            </a:gsLst>
            <a:path path="shape">
              <a:fillToRect l="50000" t="50000" r="50000" b="50000"/>
            </a:path>
          </a:gradFill>
          <a:ln w="3175">
            <a:noFill/>
            <a:round/>
            <a:headEnd/>
            <a:tailEnd/>
          </a:ln>
        </p:spPr>
        <p:txBody>
          <a:bodyPr wrap="none" anchor="ctr"/>
          <a:lstStyle/>
          <a:p>
            <a:pPr>
              <a:lnSpc>
                <a:spcPct val="130000"/>
              </a:lnSpc>
              <a:buFont typeface="Arial" pitchFamily="34" charset="0"/>
              <a:buNone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10. COMPOSITE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데이터 타입</a:t>
            </a:r>
          </a:p>
        </p:txBody>
      </p:sp>
      <p:sp>
        <p:nvSpPr>
          <p:cNvPr id="1316870" name="Rectangle 6"/>
          <p:cNvSpPr>
            <a:spLocks noChangeArrowheads="1"/>
          </p:cNvSpPr>
          <p:nvPr/>
        </p:nvSpPr>
        <p:spPr bwMode="blackWhite">
          <a:xfrm>
            <a:off x="1128713" y="1317625"/>
            <a:ext cx="12091987" cy="9074150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TABLE Type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을 사용하여 분류테이블정보 담기</a:t>
            </a:r>
            <a:endParaRPr lang="ko-KR" altLang="en-US">
              <a:solidFill>
                <a:srgbClr val="000066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10000"/>
              </a:lnSpc>
              <a:defRPr/>
            </a:pPr>
            <a:r>
              <a:rPr lang="en-US" altLang="ko-KR">
                <a:latin typeface="HY중고딕" pitchFamily="18" charset="-127"/>
                <a:ea typeface="굴림체" pitchFamily="49" charset="-127"/>
              </a:rPr>
              <a:t>DECLARE</a:t>
            </a:r>
          </a:p>
          <a:p>
            <a:pPr defTabSz="282575">
              <a:lnSpc>
                <a:spcPct val="110000"/>
              </a:lnSpc>
              <a:defRPr/>
            </a:pPr>
            <a:r>
              <a:rPr lang="en-US" altLang="ko-KR">
                <a:latin typeface="HY중고딕" pitchFamily="18" charset="-127"/>
                <a:ea typeface="굴림체" pitchFamily="49" charset="-127"/>
              </a:rPr>
              <a:t>  TYPE </a:t>
            </a:r>
            <a:r>
              <a:rPr lang="en-US" altLang="ko-KR" err="1">
                <a:latin typeface="HY중고딕" pitchFamily="18" charset="-127"/>
                <a:ea typeface="굴림체" pitchFamily="49" charset="-127"/>
              </a:rPr>
              <a:t>lprod_nm_table</a:t>
            </a:r>
            <a:r>
              <a:rPr lang="en-US" altLang="ko-KR">
                <a:latin typeface="HY중고딕" pitchFamily="18" charset="-127"/>
                <a:ea typeface="굴림체" pitchFamily="49" charset="-127"/>
              </a:rPr>
              <a:t> IS TABLE OF VARCHAR2(40)</a:t>
            </a:r>
          </a:p>
          <a:p>
            <a:pPr defTabSz="282575">
              <a:lnSpc>
                <a:spcPct val="110000"/>
              </a:lnSpc>
              <a:defRPr/>
            </a:pPr>
            <a:r>
              <a:rPr lang="en-US" altLang="ko-KR">
                <a:latin typeface="HY중고딕" pitchFamily="18" charset="-127"/>
                <a:ea typeface="굴림체" pitchFamily="49" charset="-127"/>
              </a:rPr>
              <a:t>      INDEX BY PLS_INTEGER;</a:t>
            </a:r>
          </a:p>
          <a:p>
            <a:pPr defTabSz="282575">
              <a:lnSpc>
                <a:spcPct val="110000"/>
              </a:lnSpc>
              <a:defRPr/>
            </a:pPr>
            <a:endParaRPr lang="en-US" altLang="ko-KR"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10000"/>
              </a:lnSpc>
              <a:defRPr/>
            </a:pPr>
            <a:r>
              <a:rPr lang="en-US" altLang="ko-KR">
                <a:latin typeface="HY중고딕" pitchFamily="18" charset="-127"/>
                <a:ea typeface="굴림체" pitchFamily="49" charset="-127"/>
              </a:rPr>
              <a:t>  </a:t>
            </a:r>
            <a:r>
              <a:rPr lang="en-US" altLang="ko-KR" err="1">
                <a:latin typeface="HY중고딕" pitchFamily="18" charset="-127"/>
                <a:ea typeface="굴림체" pitchFamily="49" charset="-127"/>
              </a:rPr>
              <a:t>t_lprod_nm</a:t>
            </a:r>
            <a:r>
              <a:rPr lang="en-US" altLang="ko-KR"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err="1">
                <a:latin typeface="HY중고딕" pitchFamily="18" charset="-127"/>
                <a:ea typeface="굴림체" pitchFamily="49" charset="-127"/>
              </a:rPr>
              <a:t>lprod_nm_table</a:t>
            </a:r>
            <a:r>
              <a:rPr lang="en-US" altLang="ko-KR">
                <a:latin typeface="HY중고딕" pitchFamily="18" charset="-127"/>
                <a:ea typeface="굴림체" pitchFamily="49" charset="-127"/>
              </a:rPr>
              <a:t>;</a:t>
            </a:r>
          </a:p>
          <a:p>
            <a:pPr defTabSz="282575">
              <a:lnSpc>
                <a:spcPct val="110000"/>
              </a:lnSpc>
              <a:defRPr/>
            </a:pPr>
            <a:r>
              <a:rPr lang="en-US" altLang="ko-KR">
                <a:latin typeface="HY중고딕" pitchFamily="18" charset="-127"/>
                <a:ea typeface="굴림체" pitchFamily="49" charset="-127"/>
              </a:rPr>
              <a:t>BEGIN  </a:t>
            </a:r>
          </a:p>
          <a:p>
            <a:pPr defTabSz="282575">
              <a:lnSpc>
                <a:spcPct val="110000"/>
              </a:lnSpc>
              <a:defRPr/>
            </a:pPr>
            <a:r>
              <a:rPr lang="en-US" altLang="ko-KR">
                <a:latin typeface="HY중고딕" pitchFamily="18" charset="-127"/>
                <a:ea typeface="굴림체" pitchFamily="49" charset="-127"/>
              </a:rPr>
              <a:t>  FOR  </a:t>
            </a:r>
            <a:r>
              <a:rPr lang="en-US" altLang="ko-KR" err="1">
                <a:latin typeface="HY중고딕" pitchFamily="18" charset="-127"/>
                <a:ea typeface="굴림체" pitchFamily="49" charset="-127"/>
              </a:rPr>
              <a:t>l_list</a:t>
            </a:r>
            <a:r>
              <a:rPr lang="en-US" altLang="ko-KR">
                <a:latin typeface="HY중고딕" pitchFamily="18" charset="-127"/>
                <a:ea typeface="굴림체" pitchFamily="49" charset="-127"/>
              </a:rPr>
              <a:t> IN (SELECT </a:t>
            </a:r>
            <a:r>
              <a:rPr lang="en-US" altLang="ko-KR" err="1">
                <a:latin typeface="HY중고딕" pitchFamily="18" charset="-127"/>
                <a:ea typeface="굴림체" pitchFamily="49" charset="-127"/>
              </a:rPr>
              <a:t>lprod_id</a:t>
            </a:r>
            <a:r>
              <a:rPr lang="en-US" altLang="ko-KR">
                <a:latin typeface="HY중고딕" pitchFamily="18" charset="-127"/>
                <a:ea typeface="굴림체" pitchFamily="49" charset="-127"/>
              </a:rPr>
              <a:t>, </a:t>
            </a:r>
            <a:r>
              <a:rPr lang="en-US" altLang="ko-KR" err="1">
                <a:latin typeface="HY중고딕" pitchFamily="18" charset="-127"/>
                <a:ea typeface="굴림체" pitchFamily="49" charset="-127"/>
              </a:rPr>
              <a:t>lprod_nm</a:t>
            </a:r>
            <a:r>
              <a:rPr lang="en-US" altLang="ko-KR">
                <a:latin typeface="HY중고딕" pitchFamily="18" charset="-127"/>
                <a:ea typeface="굴림체" pitchFamily="49" charset="-127"/>
              </a:rPr>
              <a:t> FROM </a:t>
            </a:r>
            <a:r>
              <a:rPr lang="en-US" altLang="ko-KR" err="1">
                <a:latin typeface="HY중고딕" pitchFamily="18" charset="-127"/>
                <a:ea typeface="굴림체" pitchFamily="49" charset="-127"/>
              </a:rPr>
              <a:t>lprod</a:t>
            </a:r>
            <a:r>
              <a:rPr lang="en-US" altLang="ko-KR">
                <a:latin typeface="HY중고딕" pitchFamily="18" charset="-127"/>
                <a:ea typeface="굴림체" pitchFamily="49" charset="-127"/>
              </a:rPr>
              <a:t>) LOOP</a:t>
            </a:r>
          </a:p>
          <a:p>
            <a:pPr defTabSz="282575">
              <a:lnSpc>
                <a:spcPct val="110000"/>
              </a:lnSpc>
              <a:defRPr/>
            </a:pPr>
            <a:r>
              <a:rPr lang="en-US" altLang="ko-KR">
                <a:latin typeface="HY중고딕" pitchFamily="18" charset="-127"/>
                <a:ea typeface="굴림체" pitchFamily="49" charset="-127"/>
              </a:rPr>
              <a:t>      </a:t>
            </a:r>
            <a:r>
              <a:rPr lang="en-US" altLang="ko-KR" err="1">
                <a:latin typeface="HY중고딕" pitchFamily="18" charset="-127"/>
                <a:ea typeface="굴림체" pitchFamily="49" charset="-127"/>
              </a:rPr>
              <a:t>t_lprod_nm</a:t>
            </a:r>
            <a:r>
              <a:rPr lang="en-US" altLang="ko-KR">
                <a:latin typeface="HY중고딕" pitchFamily="18" charset="-127"/>
                <a:ea typeface="굴림체" pitchFamily="49" charset="-127"/>
              </a:rPr>
              <a:t>(</a:t>
            </a:r>
            <a:r>
              <a:rPr lang="en-US" altLang="ko-KR" err="1">
                <a:latin typeface="HY중고딕" pitchFamily="18" charset="-127"/>
                <a:ea typeface="굴림체" pitchFamily="49" charset="-127"/>
              </a:rPr>
              <a:t>l_list.lprod_id</a:t>
            </a:r>
            <a:r>
              <a:rPr lang="en-US" altLang="ko-KR">
                <a:latin typeface="HY중고딕" pitchFamily="18" charset="-127"/>
                <a:ea typeface="굴림체" pitchFamily="49" charset="-127"/>
              </a:rPr>
              <a:t>) := </a:t>
            </a:r>
            <a:r>
              <a:rPr lang="en-US" altLang="ko-KR" err="1">
                <a:latin typeface="HY중고딕" pitchFamily="18" charset="-127"/>
                <a:ea typeface="굴림체" pitchFamily="49" charset="-127"/>
              </a:rPr>
              <a:t>l_list.lprod_nm</a:t>
            </a:r>
            <a:r>
              <a:rPr lang="en-US" altLang="ko-KR">
                <a:latin typeface="HY중고딕" pitchFamily="18" charset="-127"/>
                <a:ea typeface="굴림체" pitchFamily="49" charset="-127"/>
              </a:rPr>
              <a:t>;</a:t>
            </a:r>
          </a:p>
          <a:p>
            <a:pPr defTabSz="282575">
              <a:lnSpc>
                <a:spcPct val="110000"/>
              </a:lnSpc>
              <a:defRPr/>
            </a:pPr>
            <a:r>
              <a:rPr lang="en-US" altLang="ko-KR">
                <a:latin typeface="HY중고딕" pitchFamily="18" charset="-127"/>
                <a:ea typeface="굴림체" pitchFamily="49" charset="-127"/>
              </a:rPr>
              <a:t>      DBMS_OUTPUT.PUT_LINE (</a:t>
            </a:r>
            <a:r>
              <a:rPr lang="en-US" altLang="ko-KR" err="1">
                <a:latin typeface="HY중고딕" pitchFamily="18" charset="-127"/>
                <a:ea typeface="굴림체" pitchFamily="49" charset="-127"/>
              </a:rPr>
              <a:t>l_list.lprod_id</a:t>
            </a:r>
            <a:r>
              <a:rPr lang="en-US" altLang="ko-KR">
                <a:latin typeface="HY중고딕" pitchFamily="18" charset="-127"/>
                <a:ea typeface="굴림체" pitchFamily="49" charset="-127"/>
              </a:rPr>
              <a:t> || ' = ' || </a:t>
            </a:r>
            <a:r>
              <a:rPr lang="en-US" altLang="ko-KR" err="1">
                <a:latin typeface="HY중고딕" pitchFamily="18" charset="-127"/>
                <a:ea typeface="굴림체" pitchFamily="49" charset="-127"/>
              </a:rPr>
              <a:t>l_list.lprod_nm</a:t>
            </a:r>
            <a:r>
              <a:rPr lang="en-US" altLang="ko-KR">
                <a:latin typeface="HY중고딕" pitchFamily="18" charset="-127"/>
                <a:ea typeface="굴림체" pitchFamily="49" charset="-127"/>
              </a:rPr>
              <a:t>  );</a:t>
            </a:r>
          </a:p>
          <a:p>
            <a:pPr defTabSz="282575">
              <a:lnSpc>
                <a:spcPct val="110000"/>
              </a:lnSpc>
              <a:defRPr/>
            </a:pPr>
            <a:r>
              <a:rPr lang="en-US" altLang="ko-KR">
                <a:latin typeface="HY중고딕" pitchFamily="18" charset="-127"/>
                <a:ea typeface="굴림체" pitchFamily="49" charset="-127"/>
              </a:rPr>
              <a:t>  END LOOP;</a:t>
            </a:r>
          </a:p>
          <a:p>
            <a:pPr defTabSz="282575">
              <a:lnSpc>
                <a:spcPct val="110000"/>
              </a:lnSpc>
              <a:defRPr/>
            </a:pPr>
            <a:endParaRPr lang="en-US" altLang="ko-KR"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10000"/>
              </a:lnSpc>
              <a:defRPr/>
            </a:pPr>
            <a:r>
              <a:rPr lang="en-US" altLang="ko-KR">
                <a:latin typeface="HY중고딕" pitchFamily="18" charset="-127"/>
                <a:ea typeface="굴림체" pitchFamily="49" charset="-127"/>
              </a:rPr>
              <a:t>  DBMS_OUTPUT.PUT_LINE ('</a:t>
            </a:r>
            <a:r>
              <a:rPr lang="ko-KR" altLang="en-US" err="1">
                <a:latin typeface="HY중고딕" pitchFamily="18" charset="-127"/>
                <a:ea typeface="굴림체" pitchFamily="49" charset="-127"/>
              </a:rPr>
              <a:t>갯수</a:t>
            </a:r>
            <a:r>
              <a:rPr lang="ko-KR" altLang="en-US"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>
                <a:latin typeface="HY중고딕" pitchFamily="18" charset="-127"/>
                <a:ea typeface="굴림체" pitchFamily="49" charset="-127"/>
              </a:rPr>
              <a:t>= ' || </a:t>
            </a:r>
            <a:r>
              <a:rPr lang="en-US" altLang="ko-KR" err="1">
                <a:latin typeface="HY중고딕" pitchFamily="18" charset="-127"/>
                <a:ea typeface="굴림체" pitchFamily="49" charset="-127"/>
              </a:rPr>
              <a:t>t_lprod_nm.COUNT</a:t>
            </a:r>
            <a:r>
              <a:rPr lang="en-US" altLang="ko-KR">
                <a:latin typeface="HY중고딕" pitchFamily="18" charset="-127"/>
                <a:ea typeface="굴림체" pitchFamily="49" charset="-127"/>
              </a:rPr>
              <a:t>); </a:t>
            </a:r>
          </a:p>
          <a:p>
            <a:pPr defTabSz="282575">
              <a:lnSpc>
                <a:spcPct val="110000"/>
              </a:lnSpc>
              <a:defRPr/>
            </a:pPr>
            <a:r>
              <a:rPr lang="en-US" altLang="ko-KR">
                <a:latin typeface="HY중고딕" pitchFamily="18" charset="-127"/>
                <a:ea typeface="굴림체" pitchFamily="49" charset="-127"/>
              </a:rPr>
              <a:t>  FOR </a:t>
            </a:r>
            <a:r>
              <a:rPr lang="en-US" altLang="ko-KR" err="1">
                <a:latin typeface="HY중고딕" pitchFamily="18" charset="-127"/>
                <a:ea typeface="굴림체" pitchFamily="49" charset="-127"/>
              </a:rPr>
              <a:t>i</a:t>
            </a:r>
            <a:r>
              <a:rPr lang="en-US" altLang="ko-KR">
                <a:latin typeface="HY중고딕" pitchFamily="18" charset="-127"/>
                <a:ea typeface="굴림체" pitchFamily="49" charset="-127"/>
              </a:rPr>
              <a:t> IN </a:t>
            </a:r>
            <a:r>
              <a:rPr lang="en-US" altLang="ko-KR" err="1">
                <a:latin typeface="HY중고딕" pitchFamily="18" charset="-127"/>
                <a:ea typeface="굴림체" pitchFamily="49" charset="-127"/>
              </a:rPr>
              <a:t>t_lprod_nm.FIRST</a:t>
            </a:r>
            <a:r>
              <a:rPr lang="en-US" altLang="ko-KR">
                <a:latin typeface="HY중고딕" pitchFamily="18" charset="-127"/>
                <a:ea typeface="굴림체" pitchFamily="49" charset="-127"/>
              </a:rPr>
              <a:t>..</a:t>
            </a:r>
            <a:r>
              <a:rPr lang="en-US" altLang="ko-KR" err="1">
                <a:latin typeface="HY중고딕" pitchFamily="18" charset="-127"/>
                <a:ea typeface="굴림체" pitchFamily="49" charset="-127"/>
              </a:rPr>
              <a:t>t_lprod_nm.LAST</a:t>
            </a:r>
            <a:r>
              <a:rPr lang="en-US" altLang="ko-KR">
                <a:latin typeface="HY중고딕" pitchFamily="18" charset="-127"/>
                <a:ea typeface="굴림체" pitchFamily="49" charset="-127"/>
              </a:rPr>
              <a:t> LOOP</a:t>
            </a:r>
          </a:p>
          <a:p>
            <a:pPr defTabSz="282575">
              <a:lnSpc>
                <a:spcPct val="110000"/>
              </a:lnSpc>
              <a:defRPr/>
            </a:pPr>
            <a:r>
              <a:rPr lang="en-US" altLang="ko-KR">
                <a:latin typeface="HY중고딕" pitchFamily="18" charset="-127"/>
                <a:ea typeface="굴림체" pitchFamily="49" charset="-127"/>
              </a:rPr>
              <a:t>	IF </a:t>
            </a:r>
            <a:r>
              <a:rPr lang="en-US" altLang="ko-KR" err="1">
                <a:latin typeface="HY중고딕" pitchFamily="18" charset="-127"/>
                <a:ea typeface="굴림체" pitchFamily="49" charset="-127"/>
              </a:rPr>
              <a:t>t_lprod_nm.EXISTS</a:t>
            </a:r>
            <a:r>
              <a:rPr lang="en-US" altLang="ko-KR">
                <a:latin typeface="HY중고딕" pitchFamily="18" charset="-127"/>
                <a:ea typeface="굴림체" pitchFamily="49" charset="-127"/>
              </a:rPr>
              <a:t>(</a:t>
            </a:r>
            <a:r>
              <a:rPr lang="en-US" altLang="ko-KR" err="1">
                <a:latin typeface="HY중고딕" pitchFamily="18" charset="-127"/>
                <a:ea typeface="굴림체" pitchFamily="49" charset="-127"/>
              </a:rPr>
              <a:t>i</a:t>
            </a:r>
            <a:r>
              <a:rPr lang="en-US" altLang="ko-KR">
                <a:latin typeface="HY중고딕" pitchFamily="18" charset="-127"/>
                <a:ea typeface="굴림체" pitchFamily="49" charset="-127"/>
              </a:rPr>
              <a:t>) THEN</a:t>
            </a:r>
          </a:p>
          <a:p>
            <a:pPr defTabSz="282575">
              <a:lnSpc>
                <a:spcPct val="110000"/>
              </a:lnSpc>
              <a:defRPr/>
            </a:pPr>
            <a:r>
              <a:rPr lang="en-US" altLang="ko-KR">
                <a:latin typeface="HY중고딕" pitchFamily="18" charset="-127"/>
                <a:ea typeface="굴림체" pitchFamily="49" charset="-127"/>
              </a:rPr>
              <a:t>  	   DBMS_OUTPUT.PUT_LINE ( </a:t>
            </a:r>
            <a:r>
              <a:rPr lang="en-US" altLang="ko-KR" err="1">
                <a:latin typeface="HY중고딕" pitchFamily="18" charset="-127"/>
                <a:ea typeface="굴림체" pitchFamily="49" charset="-127"/>
              </a:rPr>
              <a:t>i</a:t>
            </a:r>
            <a:r>
              <a:rPr lang="en-US" altLang="ko-KR">
                <a:latin typeface="HY중고딕" pitchFamily="18" charset="-127"/>
                <a:ea typeface="굴림체" pitchFamily="49" charset="-127"/>
              </a:rPr>
              <a:t> || ' ' || </a:t>
            </a:r>
            <a:r>
              <a:rPr lang="en-US" altLang="ko-KR" err="1">
                <a:latin typeface="HY중고딕" pitchFamily="18" charset="-127"/>
                <a:ea typeface="굴림체" pitchFamily="49" charset="-127"/>
              </a:rPr>
              <a:t>t_lprod_nm</a:t>
            </a:r>
            <a:r>
              <a:rPr lang="en-US" altLang="ko-KR">
                <a:latin typeface="HY중고딕" pitchFamily="18" charset="-127"/>
                <a:ea typeface="굴림체" pitchFamily="49" charset="-127"/>
              </a:rPr>
              <a:t>(</a:t>
            </a:r>
            <a:r>
              <a:rPr lang="en-US" altLang="ko-KR" err="1">
                <a:latin typeface="HY중고딕" pitchFamily="18" charset="-127"/>
                <a:ea typeface="굴림체" pitchFamily="49" charset="-127"/>
              </a:rPr>
              <a:t>i</a:t>
            </a:r>
            <a:r>
              <a:rPr lang="en-US" altLang="ko-KR">
                <a:latin typeface="HY중고딕" pitchFamily="18" charset="-127"/>
                <a:ea typeface="굴림체" pitchFamily="49" charset="-127"/>
              </a:rPr>
              <a:t>));</a:t>
            </a:r>
          </a:p>
          <a:p>
            <a:pPr defTabSz="282575">
              <a:lnSpc>
                <a:spcPct val="110000"/>
              </a:lnSpc>
              <a:defRPr/>
            </a:pPr>
            <a:r>
              <a:rPr lang="en-US" altLang="ko-KR">
                <a:latin typeface="HY중고딕" pitchFamily="18" charset="-127"/>
                <a:ea typeface="굴림체" pitchFamily="49" charset="-127"/>
              </a:rPr>
              <a:t>	END IF;</a:t>
            </a:r>
          </a:p>
          <a:p>
            <a:pPr defTabSz="282575">
              <a:lnSpc>
                <a:spcPct val="110000"/>
              </a:lnSpc>
              <a:defRPr/>
            </a:pPr>
            <a:r>
              <a:rPr lang="en-US" altLang="ko-KR">
                <a:latin typeface="HY중고딕" pitchFamily="18" charset="-127"/>
                <a:ea typeface="굴림체" pitchFamily="49" charset="-127"/>
              </a:rPr>
              <a:t>   END LOOP;</a:t>
            </a:r>
          </a:p>
          <a:p>
            <a:pPr defTabSz="282575">
              <a:lnSpc>
                <a:spcPct val="110000"/>
              </a:lnSpc>
              <a:defRPr/>
            </a:pPr>
            <a:r>
              <a:rPr lang="en-US" altLang="ko-KR">
                <a:latin typeface="HY중고딕" pitchFamily="18" charset="-127"/>
                <a:ea typeface="굴림체" pitchFamily="49" charset="-127"/>
              </a:rPr>
              <a:t>END;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ChangeArrowheads="1"/>
          </p:cNvSpPr>
          <p:nvPr/>
        </p:nvSpPr>
        <p:spPr bwMode="auto">
          <a:xfrm>
            <a:off x="479425" y="1204913"/>
            <a:ext cx="13374688" cy="8232775"/>
          </a:xfrm>
          <a:prstGeom prst="rect">
            <a:avLst/>
          </a:prstGeom>
          <a:noFill/>
          <a:ln w="38100" cmpd="dbl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marL="720725" lvl="1" indent="-263525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데이터 무결성</a:t>
            </a:r>
          </a:p>
          <a:p>
            <a:pPr marL="1160463" lvl="2" indent="-173038">
              <a:lnSpc>
                <a:spcPct val="150000"/>
              </a:lnSpc>
              <a:buFont typeface="Wingdings" pitchFamily="2" charset="2"/>
              <a:buNone/>
            </a:pP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	⇒ 참조 무결성</a:t>
            </a:r>
          </a:p>
          <a:p>
            <a:pPr marL="1160463" lvl="2" indent="-173038">
              <a:lnSpc>
                <a:spcPct val="150000"/>
              </a:lnSpc>
              <a:buFont typeface="Wingdings" pitchFamily="2" charset="2"/>
              <a:buNone/>
            </a:pP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		</a:t>
            </a: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: </a:t>
            </a: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자식테이블에 데이터를 입력하거나 수정할 때 부모테이블을 검증</a:t>
            </a:r>
          </a:p>
          <a:p>
            <a:pPr marL="1160463" lvl="2" indent="-173038">
              <a:lnSpc>
                <a:spcPct val="150000"/>
              </a:lnSpc>
              <a:buFont typeface="Wingdings" pitchFamily="2" charset="2"/>
              <a:buNone/>
            </a:pP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		</a:t>
            </a: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: </a:t>
            </a: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부모테이블의 데이터를 수정하거나 삭제할 때 자식테이블을 검증</a:t>
            </a:r>
          </a:p>
          <a:p>
            <a:pPr marL="1160463" lvl="2" indent="-173038">
              <a:lnSpc>
                <a:spcPct val="150000"/>
              </a:lnSpc>
              <a:buFont typeface="Wingdings" pitchFamily="2" charset="2"/>
              <a:buNone/>
            </a:pP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	⇒ 개체 무결성</a:t>
            </a:r>
          </a:p>
          <a:p>
            <a:pPr marL="1160463" lvl="2" indent="-173038">
              <a:lnSpc>
                <a:spcPct val="150000"/>
              </a:lnSpc>
              <a:buFont typeface="Wingdings" pitchFamily="2" charset="2"/>
              <a:buNone/>
            </a:pP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	⇒ 도메인 무결성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242" name="Rectangle 2"/>
          <p:cNvSpPr>
            <a:spLocks noChangeArrowheads="1"/>
          </p:cNvSpPr>
          <p:nvPr/>
        </p:nvSpPr>
        <p:spPr bwMode="auto">
          <a:xfrm>
            <a:off x="1119188" y="1165225"/>
            <a:ext cx="12001500" cy="79375"/>
          </a:xfrm>
          <a:prstGeom prst="rect">
            <a:avLst/>
          </a:prstGeom>
          <a:gradFill rotWithShape="0">
            <a:gsLst>
              <a:gs pos="0">
                <a:srgbClr val="E8B354"/>
              </a:gs>
              <a:gs pos="100000">
                <a:srgbClr val="FFFFFF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>
              <a:latin typeface="HY중고딕" pitchFamily="18" charset="-127"/>
            </a:endParaRPr>
          </a:p>
        </p:txBody>
      </p:sp>
      <p:sp>
        <p:nvSpPr>
          <p:cNvPr id="394243" name="AutoShape 3"/>
          <p:cNvSpPr>
            <a:spLocks noChangeArrowheads="1"/>
          </p:cNvSpPr>
          <p:nvPr/>
        </p:nvSpPr>
        <p:spPr bwMode="auto">
          <a:xfrm>
            <a:off x="1119188" y="631825"/>
            <a:ext cx="6721475" cy="568325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2D5A0"/>
              </a:gs>
              <a:gs pos="100000">
                <a:srgbClr val="FBF1DF"/>
              </a:gs>
            </a:gsLst>
            <a:path path="shape">
              <a:fillToRect l="50000" t="50000" r="50000" b="50000"/>
            </a:path>
          </a:gradFill>
          <a:ln w="3175">
            <a:noFill/>
            <a:round/>
            <a:headEnd/>
            <a:tailEnd/>
          </a:ln>
        </p:spPr>
        <p:txBody>
          <a:bodyPr wrap="none" anchor="ctr"/>
          <a:lstStyle/>
          <a:p>
            <a:pPr>
              <a:lnSpc>
                <a:spcPct val="130000"/>
              </a:lnSpc>
              <a:buFont typeface="Arial" pitchFamily="34" charset="0"/>
              <a:buNone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11. EXCEPTION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처리</a:t>
            </a:r>
          </a:p>
        </p:txBody>
      </p:sp>
      <p:sp>
        <p:nvSpPr>
          <p:cNvPr id="1477636" name="Rectangle 4"/>
          <p:cNvSpPr>
            <a:spLocks noChangeArrowheads="1"/>
          </p:cNvSpPr>
          <p:nvPr/>
        </p:nvSpPr>
        <p:spPr bwMode="blackWhite">
          <a:xfrm>
            <a:off x="1119188" y="1362075"/>
            <a:ext cx="12091987" cy="8913813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3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PL/SQL</a:t>
            </a:r>
            <a:r>
              <a:rPr lang="ko-KR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에서 </a:t>
            </a: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Error</a:t>
            </a:r>
            <a:r>
              <a:rPr lang="ko-KR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가 발생하면 </a:t>
            </a: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Error</a:t>
            </a:r>
            <a:r>
              <a:rPr lang="ko-KR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는 </a:t>
            </a: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Exception</a:t>
            </a:r>
            <a:r>
              <a:rPr lang="ko-KR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을 발생시켜 </a:t>
            </a:r>
            <a:br>
              <a:rPr lang="ko-KR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</a:br>
            <a:r>
              <a:rPr lang="ko-KR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 해당 블록을 중지하고 예외처리부분으로 이동한다</a:t>
            </a: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.</a:t>
            </a:r>
          </a:p>
          <a:p>
            <a:pPr defTabSz="282575">
              <a:lnSpc>
                <a:spcPct val="13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</a:t>
            </a:r>
            <a:r>
              <a:rPr lang="ko-KR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예외는  </a:t>
            </a: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Oracle</a:t>
            </a:r>
            <a:r>
              <a:rPr lang="ko-KR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내부에서 자동으로 발생 할 수 있으며 또한 </a:t>
            </a:r>
            <a:br>
              <a:rPr lang="ko-KR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</a:br>
            <a:r>
              <a:rPr lang="ko-KR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  사용자에 의해 직접 발생시킬 수 있다</a:t>
            </a: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.</a:t>
            </a:r>
          </a:p>
          <a:p>
            <a:pPr defTabSz="282575">
              <a:lnSpc>
                <a:spcPct val="13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</a:t>
            </a:r>
            <a:r>
              <a:rPr lang="ko-KR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예외 유형</a:t>
            </a:r>
          </a:p>
          <a:p>
            <a:pPr defTabSz="282575">
              <a:lnSpc>
                <a:spcPct val="130000"/>
              </a:lnSpc>
              <a:buFont typeface="Wingdings" pitchFamily="2" charset="2"/>
              <a:buNone/>
              <a:defRPr/>
            </a:pPr>
            <a:r>
              <a:rPr lang="ko-KR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 </a:t>
            </a: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1. </a:t>
            </a:r>
            <a:r>
              <a:rPr lang="ko-KR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정의된 </a:t>
            </a: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Oracle Server Error</a:t>
            </a:r>
          </a:p>
          <a:p>
            <a:pPr defTabSz="282575">
              <a:lnSpc>
                <a:spcPct val="130000"/>
              </a:lnSpc>
              <a:buFont typeface="Wingdings" pitchFamily="2" charset="2"/>
              <a:buNone/>
              <a:defRPr/>
            </a:pP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      - PL/SQL</a:t>
            </a:r>
            <a:r>
              <a:rPr lang="ko-KR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에서 자주 발생하는 </a:t>
            </a: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Error</a:t>
            </a:r>
            <a:r>
              <a:rPr lang="ko-KR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를 미리 정의함 </a:t>
            </a:r>
          </a:p>
          <a:p>
            <a:pPr defTabSz="282575">
              <a:lnSpc>
                <a:spcPct val="130000"/>
              </a:lnSpc>
              <a:buFont typeface="Wingdings" pitchFamily="2" charset="2"/>
              <a:buNone/>
              <a:defRPr/>
            </a:pPr>
            <a:r>
              <a:rPr lang="ko-KR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      </a:t>
            </a: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- </a:t>
            </a:r>
            <a:r>
              <a:rPr lang="ko-KR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선언할 필요가 없으며 서버에서 암시적으로 발생</a:t>
            </a:r>
          </a:p>
          <a:p>
            <a:pPr defTabSz="282575">
              <a:lnSpc>
                <a:spcPct val="130000"/>
              </a:lnSpc>
              <a:buFont typeface="Wingdings" pitchFamily="2" charset="2"/>
              <a:buNone/>
              <a:defRPr/>
            </a:pPr>
            <a:r>
              <a:rPr lang="ko-KR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 </a:t>
            </a: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2. </a:t>
            </a:r>
            <a:r>
              <a:rPr lang="ko-KR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정의 되지 않은 </a:t>
            </a: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Oracle Server Error</a:t>
            </a:r>
          </a:p>
          <a:p>
            <a:pPr defTabSz="282575">
              <a:lnSpc>
                <a:spcPct val="130000"/>
              </a:lnSpc>
              <a:buFont typeface="Wingdings" pitchFamily="2" charset="2"/>
              <a:buNone/>
              <a:defRPr/>
            </a:pP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      - </a:t>
            </a:r>
            <a:r>
              <a:rPr lang="ko-KR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기타 표준 </a:t>
            </a: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Error</a:t>
            </a:r>
          </a:p>
          <a:p>
            <a:pPr defTabSz="282575">
              <a:lnSpc>
                <a:spcPct val="130000"/>
              </a:lnSpc>
              <a:buFont typeface="Wingdings" pitchFamily="2" charset="2"/>
              <a:buNone/>
              <a:defRPr/>
            </a:pP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      - </a:t>
            </a:r>
            <a:r>
              <a:rPr lang="ko-KR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선언을 해야 하며 서버에서 암시적으로 발생 </a:t>
            </a:r>
          </a:p>
          <a:p>
            <a:pPr defTabSz="282575">
              <a:lnSpc>
                <a:spcPct val="130000"/>
              </a:lnSpc>
              <a:buFont typeface="Wingdings" pitchFamily="2" charset="2"/>
              <a:buNone/>
              <a:defRPr/>
            </a:pPr>
            <a:r>
              <a:rPr lang="ko-KR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 </a:t>
            </a: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3. </a:t>
            </a:r>
            <a:r>
              <a:rPr lang="ko-KR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사용자 정의 </a:t>
            </a: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Error</a:t>
            </a:r>
          </a:p>
          <a:p>
            <a:pPr defTabSz="282575">
              <a:lnSpc>
                <a:spcPct val="130000"/>
              </a:lnSpc>
              <a:buFont typeface="Wingdings" pitchFamily="2" charset="2"/>
              <a:buNone/>
              <a:defRPr/>
            </a:pP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      - </a:t>
            </a:r>
            <a:r>
              <a:rPr lang="ko-KR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프로그래머가 정한 조건에 만족하지 않을 경우 발생</a:t>
            </a:r>
          </a:p>
          <a:p>
            <a:pPr defTabSz="282575">
              <a:lnSpc>
                <a:spcPct val="130000"/>
              </a:lnSpc>
              <a:buFont typeface="Wingdings" pitchFamily="2" charset="2"/>
              <a:buNone/>
              <a:defRPr/>
            </a:pPr>
            <a:r>
              <a:rPr lang="ko-KR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      </a:t>
            </a: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- </a:t>
            </a:r>
            <a:r>
              <a:rPr lang="ko-KR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선언을 해야 하고</a:t>
            </a: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명시적으로 </a:t>
            </a: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RAISE</a:t>
            </a:r>
            <a:r>
              <a:rPr lang="ko-KR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문을 사용하여 발생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266" name="Rectangle 2"/>
          <p:cNvSpPr>
            <a:spLocks noChangeArrowheads="1"/>
          </p:cNvSpPr>
          <p:nvPr/>
        </p:nvSpPr>
        <p:spPr bwMode="auto">
          <a:xfrm>
            <a:off x="1119188" y="1165225"/>
            <a:ext cx="12001500" cy="79375"/>
          </a:xfrm>
          <a:prstGeom prst="rect">
            <a:avLst/>
          </a:prstGeom>
          <a:gradFill rotWithShape="0">
            <a:gsLst>
              <a:gs pos="0">
                <a:srgbClr val="E8B354"/>
              </a:gs>
              <a:gs pos="100000">
                <a:srgbClr val="FFFFFF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>
              <a:latin typeface="HY중고딕" pitchFamily="18" charset="-127"/>
            </a:endParaRPr>
          </a:p>
        </p:txBody>
      </p:sp>
      <p:sp>
        <p:nvSpPr>
          <p:cNvPr id="395267" name="AutoShape 3"/>
          <p:cNvSpPr>
            <a:spLocks noChangeArrowheads="1"/>
          </p:cNvSpPr>
          <p:nvPr/>
        </p:nvSpPr>
        <p:spPr bwMode="auto">
          <a:xfrm>
            <a:off x="1119188" y="631825"/>
            <a:ext cx="6721475" cy="568325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2D5A0"/>
              </a:gs>
              <a:gs pos="100000">
                <a:srgbClr val="FBF1DF"/>
              </a:gs>
            </a:gsLst>
            <a:path path="shape">
              <a:fillToRect l="50000" t="50000" r="50000" b="50000"/>
            </a:path>
          </a:gradFill>
          <a:ln w="3175">
            <a:noFill/>
            <a:round/>
            <a:headEnd/>
            <a:tailEnd/>
          </a:ln>
        </p:spPr>
        <p:txBody>
          <a:bodyPr wrap="none" anchor="ctr"/>
          <a:lstStyle/>
          <a:p>
            <a:pPr>
              <a:lnSpc>
                <a:spcPct val="130000"/>
              </a:lnSpc>
              <a:buFont typeface="Arial" pitchFamily="34" charset="0"/>
              <a:buNone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11. EXCEPTION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처리</a:t>
            </a:r>
          </a:p>
        </p:txBody>
      </p:sp>
      <p:sp>
        <p:nvSpPr>
          <p:cNvPr id="1472560" name="Rectangle 48"/>
          <p:cNvSpPr>
            <a:spLocks noChangeArrowheads="1"/>
          </p:cNvSpPr>
          <p:nvPr/>
        </p:nvSpPr>
        <p:spPr bwMode="blackWhite">
          <a:xfrm>
            <a:off x="1119188" y="1317625"/>
            <a:ext cx="12153900" cy="6238875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2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Exception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구문 </a:t>
            </a:r>
          </a:p>
          <a:p>
            <a:pPr defTabSz="282575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EXCEPTION </a:t>
            </a:r>
          </a:p>
          <a:p>
            <a:pPr defTabSz="282575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  WHEN </a:t>
            </a:r>
            <a:r>
              <a:rPr lang="en-US" altLang="ko-KR" sz="2000" i="1">
                <a:latin typeface="HY중고딕" pitchFamily="18" charset="-127"/>
                <a:ea typeface="굴림체" pitchFamily="49" charset="-127"/>
              </a:rPr>
              <a:t>exception1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[OR </a:t>
            </a:r>
            <a:r>
              <a:rPr lang="en-US" altLang="ko-KR" sz="2000" i="1">
                <a:latin typeface="HY중고딕" pitchFamily="18" charset="-127"/>
                <a:ea typeface="굴림체" pitchFamily="49" charset="-127"/>
              </a:rPr>
              <a:t>exception2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…] THEN </a:t>
            </a:r>
          </a:p>
          <a:p>
            <a:pPr defTabSz="282575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               </a:t>
            </a:r>
            <a:r>
              <a:rPr lang="en-US" altLang="ko-KR" sz="2000" i="1">
                <a:latin typeface="HY중고딕" pitchFamily="18" charset="-127"/>
                <a:ea typeface="굴림체" pitchFamily="49" charset="-127"/>
              </a:rPr>
              <a:t>statement1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;</a:t>
            </a:r>
          </a:p>
          <a:p>
            <a:pPr defTabSz="282575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               </a:t>
            </a:r>
            <a:r>
              <a:rPr lang="en-US" altLang="ko-KR" sz="2000" i="1">
                <a:latin typeface="HY중고딕" pitchFamily="18" charset="-127"/>
                <a:ea typeface="굴림체" pitchFamily="49" charset="-127"/>
              </a:rPr>
              <a:t>statement2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;…</a:t>
            </a:r>
          </a:p>
          <a:p>
            <a:pPr defTabSz="282575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   [ WHEN exception2 [OR exception4…]  THEN</a:t>
            </a: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</a:rPr>
              <a:t>                     </a:t>
            </a:r>
            <a:r>
              <a:rPr lang="en-US" altLang="ko-KR" sz="2000" i="1">
                <a:latin typeface="HY중고딕" pitchFamily="18" charset="-127"/>
              </a:rPr>
              <a:t>statement1</a:t>
            </a:r>
            <a:r>
              <a:rPr lang="en-US" altLang="ko-KR" sz="2000">
                <a:latin typeface="HY중고딕" pitchFamily="18" charset="-127"/>
              </a:rPr>
              <a:t>;</a:t>
            </a: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</a:rPr>
              <a:t>                     </a:t>
            </a:r>
            <a:r>
              <a:rPr lang="en-US" altLang="ko-KR" sz="2000" i="1">
                <a:latin typeface="HY중고딕" pitchFamily="18" charset="-127"/>
              </a:rPr>
              <a:t>statement2</a:t>
            </a:r>
            <a:r>
              <a:rPr lang="en-US" altLang="ko-KR" sz="2000">
                <a:latin typeface="HY중고딕" pitchFamily="18" charset="-127"/>
              </a:rPr>
              <a:t>;…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] </a:t>
            </a: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</a:rPr>
              <a:t>         [ WHEN OTHERS THEN</a:t>
            </a: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</a:rPr>
              <a:t>                     </a:t>
            </a:r>
            <a:r>
              <a:rPr lang="en-US" altLang="ko-KR" sz="2000" i="1">
                <a:latin typeface="HY중고딕" pitchFamily="18" charset="-127"/>
              </a:rPr>
              <a:t>statement1</a:t>
            </a:r>
            <a:r>
              <a:rPr lang="en-US" altLang="ko-KR" sz="2000">
                <a:latin typeface="HY중고딕" pitchFamily="18" charset="-127"/>
              </a:rPr>
              <a:t>;</a:t>
            </a: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</a:rPr>
              <a:t>                     </a:t>
            </a:r>
            <a:r>
              <a:rPr lang="en-US" altLang="ko-KR" sz="2000" i="1">
                <a:latin typeface="HY중고딕" pitchFamily="18" charset="-127"/>
              </a:rPr>
              <a:t>statement2</a:t>
            </a:r>
            <a:r>
              <a:rPr lang="en-US" altLang="ko-KR" sz="2000">
                <a:latin typeface="HY중고딕" pitchFamily="18" charset="-127"/>
              </a:rPr>
              <a:t>;…  ] </a:t>
            </a:r>
          </a:p>
        </p:txBody>
      </p:sp>
      <p:graphicFrame>
        <p:nvGraphicFramePr>
          <p:cNvPr id="1472590" name="Group 78"/>
          <p:cNvGraphicFramePr>
            <a:graphicFrameLocks noGrp="1"/>
          </p:cNvGraphicFramePr>
          <p:nvPr/>
        </p:nvGraphicFramePr>
        <p:xfrm>
          <a:off x="1128713" y="7783513"/>
          <a:ext cx="12144594" cy="2219504"/>
        </p:xfrm>
        <a:graphic>
          <a:graphicData uri="http://schemas.openxmlformats.org/drawingml/2006/table">
            <a:tbl>
              <a:tblPr/>
              <a:tblGrid>
                <a:gridCol w="366507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847952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6884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항  목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내  용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9997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exception n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미리 정의된 예외 또는 </a:t>
                      </a:r>
                      <a:r>
                        <a:rPr kumimoji="1" lang="ko-KR" altLang="en-US" sz="2400" b="1" i="0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선언부에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선언된 예외 이름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6884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statement n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PL/SQL 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또는 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SQL 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구문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9997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WHEN OTHERS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명시적으로 선언되지 않은 모든 예외를 처리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4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290" name="Rectangle 2"/>
          <p:cNvSpPr>
            <a:spLocks noChangeArrowheads="1"/>
          </p:cNvSpPr>
          <p:nvPr/>
        </p:nvSpPr>
        <p:spPr bwMode="auto">
          <a:xfrm>
            <a:off x="1119188" y="1165225"/>
            <a:ext cx="12001500" cy="79375"/>
          </a:xfrm>
          <a:prstGeom prst="rect">
            <a:avLst/>
          </a:prstGeom>
          <a:gradFill rotWithShape="0">
            <a:gsLst>
              <a:gs pos="0">
                <a:srgbClr val="E8B354"/>
              </a:gs>
              <a:gs pos="100000">
                <a:srgbClr val="FFFFFF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>
              <a:latin typeface="HY중고딕" pitchFamily="18" charset="-127"/>
            </a:endParaRPr>
          </a:p>
        </p:txBody>
      </p:sp>
      <p:sp>
        <p:nvSpPr>
          <p:cNvPr id="396291" name="AutoShape 3"/>
          <p:cNvSpPr>
            <a:spLocks noChangeArrowheads="1"/>
          </p:cNvSpPr>
          <p:nvPr/>
        </p:nvSpPr>
        <p:spPr bwMode="auto">
          <a:xfrm>
            <a:off x="1119188" y="631825"/>
            <a:ext cx="6721475" cy="568325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2D5A0"/>
              </a:gs>
              <a:gs pos="100000">
                <a:srgbClr val="FBF1DF"/>
              </a:gs>
            </a:gsLst>
            <a:path path="shape">
              <a:fillToRect l="50000" t="50000" r="50000" b="50000"/>
            </a:path>
          </a:gradFill>
          <a:ln w="3175">
            <a:noFill/>
            <a:round/>
            <a:headEnd/>
            <a:tailEnd/>
          </a:ln>
        </p:spPr>
        <p:txBody>
          <a:bodyPr wrap="none" anchor="ctr"/>
          <a:lstStyle/>
          <a:p>
            <a:pPr>
              <a:lnSpc>
                <a:spcPct val="130000"/>
              </a:lnSpc>
              <a:buFont typeface="Arial" pitchFamily="34" charset="0"/>
              <a:buNone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11. EXCEPTION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처리</a:t>
            </a:r>
          </a:p>
        </p:txBody>
      </p:sp>
      <p:graphicFrame>
        <p:nvGraphicFramePr>
          <p:cNvPr id="1471622" name="Group 134"/>
          <p:cNvGraphicFramePr>
            <a:graphicFrameLocks noGrp="1"/>
          </p:cNvGraphicFramePr>
          <p:nvPr/>
        </p:nvGraphicFramePr>
        <p:xfrm>
          <a:off x="1128713" y="1317625"/>
          <a:ext cx="12144595" cy="8619551"/>
        </p:xfrm>
        <a:graphic>
          <a:graphicData uri="http://schemas.openxmlformats.org/drawingml/2006/table">
            <a:tbl>
              <a:tblPr/>
              <a:tblGrid>
                <a:gridCol w="376893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837566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9695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정의된 예외 종류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내  용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89695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NO_DATA_FOUND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선택된 행이 없는 경우 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(SELECT.. INTO)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9695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TOO_MANY_ROWS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여러 행이 리턴 되는 경우 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(SELECT.. INTO)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89695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DUP_VAL_ON_INDEX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UNIQUE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인덱스가 걸린 </a:t>
                      </a:r>
                      <a:r>
                        <a:rPr kumimoji="1" lang="ko-KR" altLang="en-US" sz="2400" b="1" i="0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컬럼에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중복 데이터를 입력할 때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89695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VALUE_ERROR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값을 할당하거나 변환할 때 오류가 나는 경우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89695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INVALID_NUMBER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숫자로 변환이 되지 않는 경우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(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문자형 데이터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)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89695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NOT_LOGGED_ON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DB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에 접속하지 않은 채 실행하는 경우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89695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LOGIN_DENIED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잘못된 사용자나 비밀번호로 </a:t>
                      </a:r>
                      <a:r>
                        <a:rPr kumimoji="1" lang="ko-KR" altLang="en-US" sz="2400" b="1" i="0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로그인을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시도할 때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54699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ZERO_DIVIDE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0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으로 나누려고 할 때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89695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INVALID_CURSOR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허용되지 않은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(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열리지 않은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) 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커서에 접근하는 경우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</a:tbl>
          </a:graphicData>
        </a:graphic>
      </p:graphicFrame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4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314" name="Rectangle 2"/>
          <p:cNvSpPr>
            <a:spLocks noChangeArrowheads="1"/>
          </p:cNvSpPr>
          <p:nvPr/>
        </p:nvSpPr>
        <p:spPr bwMode="auto">
          <a:xfrm>
            <a:off x="1119188" y="1165225"/>
            <a:ext cx="12001500" cy="79375"/>
          </a:xfrm>
          <a:prstGeom prst="rect">
            <a:avLst/>
          </a:prstGeom>
          <a:gradFill rotWithShape="0">
            <a:gsLst>
              <a:gs pos="0">
                <a:srgbClr val="E8B354"/>
              </a:gs>
              <a:gs pos="100000">
                <a:srgbClr val="FFFFFF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>
              <a:latin typeface="HY중고딕" pitchFamily="18" charset="-127"/>
            </a:endParaRPr>
          </a:p>
        </p:txBody>
      </p:sp>
      <p:sp>
        <p:nvSpPr>
          <p:cNvPr id="397315" name="AutoShape 3"/>
          <p:cNvSpPr>
            <a:spLocks noChangeArrowheads="1"/>
          </p:cNvSpPr>
          <p:nvPr/>
        </p:nvSpPr>
        <p:spPr bwMode="auto">
          <a:xfrm>
            <a:off x="1119188" y="631825"/>
            <a:ext cx="6721475" cy="568325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2D5A0"/>
              </a:gs>
              <a:gs pos="100000">
                <a:srgbClr val="FBF1DF"/>
              </a:gs>
            </a:gsLst>
            <a:path path="shape">
              <a:fillToRect l="50000" t="50000" r="50000" b="50000"/>
            </a:path>
          </a:gradFill>
          <a:ln w="3175">
            <a:noFill/>
            <a:round/>
            <a:headEnd/>
            <a:tailEnd/>
          </a:ln>
        </p:spPr>
        <p:txBody>
          <a:bodyPr wrap="none" anchor="ctr"/>
          <a:lstStyle/>
          <a:p>
            <a:pPr>
              <a:lnSpc>
                <a:spcPct val="130000"/>
              </a:lnSpc>
              <a:buFont typeface="Arial" pitchFamily="34" charset="0"/>
              <a:buNone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11. EXCEPTION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처리</a:t>
            </a:r>
          </a:p>
        </p:txBody>
      </p:sp>
      <p:sp>
        <p:nvSpPr>
          <p:cNvPr id="1473540" name="Rectangle 4"/>
          <p:cNvSpPr>
            <a:spLocks noChangeArrowheads="1"/>
          </p:cNvSpPr>
          <p:nvPr/>
        </p:nvSpPr>
        <p:spPr bwMode="blackWhite">
          <a:xfrm>
            <a:off x="1119188" y="1317625"/>
            <a:ext cx="12153900" cy="7370763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2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</a:t>
            </a:r>
            <a:r>
              <a:rPr lang="ko-KR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미리 정의된 예외인 경우</a:t>
            </a:r>
          </a:p>
          <a:p>
            <a:pPr defTabSz="282575">
              <a:lnSpc>
                <a:spcPct val="120000"/>
              </a:lnSpc>
              <a:buFont typeface="Wingdings" pitchFamily="2" charset="2"/>
              <a:buChar char="l"/>
              <a:defRPr/>
            </a:pPr>
            <a:endParaRPr lang="ko-KR" altLang="en-US" sz="1000">
              <a:solidFill>
                <a:srgbClr val="800000"/>
              </a:solidFill>
              <a:latin typeface="굴림체" pitchFamily="49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ko-KR" altLang="ko-KR">
                <a:latin typeface="굴림체" pitchFamily="49" charset="-127"/>
                <a:ea typeface="굴림체" pitchFamily="49" charset="-127"/>
              </a:rPr>
              <a:t>DECLARE </a:t>
            </a:r>
          </a:p>
          <a:p>
            <a:pPr defTabSz="282575">
              <a:defRPr/>
            </a:pPr>
            <a:r>
              <a:rPr lang="ko-KR" altLang="ko-KR">
                <a:latin typeface="굴림체" pitchFamily="49" charset="-127"/>
                <a:ea typeface="굴림체" pitchFamily="49" charset="-127"/>
              </a:rPr>
              <a:t>  </a:t>
            </a:r>
            <a:r>
              <a:rPr lang="en-US" altLang="ko-KR">
                <a:latin typeface="굴림체" pitchFamily="49" charset="-127"/>
                <a:ea typeface="굴림체" pitchFamily="49" charset="-127"/>
              </a:rPr>
              <a:t> </a:t>
            </a:r>
            <a:r>
              <a:rPr lang="ko-KR" altLang="ko-KR">
                <a:latin typeface="굴림체" pitchFamily="49" charset="-127"/>
                <a:ea typeface="굴림체" pitchFamily="49" charset="-127"/>
              </a:rPr>
              <a:t>v_name varchar2(20);</a:t>
            </a:r>
          </a:p>
          <a:p>
            <a:pPr defTabSz="282575">
              <a:defRPr/>
            </a:pPr>
            <a:r>
              <a:rPr lang="ko-KR" altLang="ko-KR">
                <a:latin typeface="굴림체" pitchFamily="49" charset="-127"/>
                <a:ea typeface="굴림체" pitchFamily="49" charset="-127"/>
              </a:rPr>
              <a:t>BEGIN</a:t>
            </a:r>
          </a:p>
          <a:p>
            <a:pPr defTabSz="282575">
              <a:defRPr/>
            </a:pPr>
            <a:r>
              <a:rPr lang="en-US" altLang="ko-KR">
                <a:latin typeface="굴림체" pitchFamily="49" charset="-127"/>
                <a:ea typeface="굴림체" pitchFamily="49" charset="-127"/>
              </a:rPr>
              <a:t>   </a:t>
            </a:r>
            <a:r>
              <a:rPr lang="ko-KR" altLang="ko-KR">
                <a:latin typeface="굴림체" pitchFamily="49" charset="-127"/>
                <a:ea typeface="굴림체" pitchFamily="49" charset="-127"/>
              </a:rPr>
              <a:t>SELECT  lprod_nm  INTO v_name FROM lprod WHERE lprod_gu = 'P201'; </a:t>
            </a:r>
          </a:p>
          <a:p>
            <a:pPr defTabSz="282575">
              <a:defRPr/>
            </a:pPr>
            <a:r>
              <a:rPr lang="en-US" altLang="ko-KR">
                <a:latin typeface="굴림체" pitchFamily="49" charset="-127"/>
                <a:ea typeface="굴림체" pitchFamily="49" charset="-127"/>
              </a:rPr>
              <a:t>   </a:t>
            </a:r>
            <a:r>
              <a:rPr lang="ko-KR" altLang="ko-KR">
                <a:latin typeface="굴림체" pitchFamily="49" charset="-127"/>
                <a:ea typeface="굴림체" pitchFamily="49" charset="-127"/>
              </a:rPr>
              <a:t>DBMS_OUTPUT.PUT_LINE ('분류명 =' || v_name);</a:t>
            </a:r>
          </a:p>
          <a:p>
            <a:pPr defTabSz="282575">
              <a:defRPr/>
            </a:pPr>
            <a:endParaRPr lang="ko-KR" altLang="ko-KR">
              <a:latin typeface="굴림체" pitchFamily="49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ko-KR" altLang="ko-KR">
                <a:latin typeface="굴림체" pitchFamily="49" charset="-127"/>
                <a:ea typeface="굴림체" pitchFamily="49" charset="-127"/>
              </a:rPr>
              <a:t>EXCEPTION </a:t>
            </a:r>
          </a:p>
          <a:p>
            <a:pPr defTabSz="282575">
              <a:defRPr/>
            </a:pPr>
            <a:r>
              <a:rPr lang="ko-KR" altLang="ko-KR">
                <a:latin typeface="굴림체" pitchFamily="49" charset="-127"/>
                <a:ea typeface="굴림체" pitchFamily="49" charset="-127"/>
              </a:rPr>
              <a:t>        WHEN </a:t>
            </a:r>
            <a:r>
              <a:rPr lang="en-US" altLang="ko-KR">
                <a:latin typeface="굴림체" pitchFamily="49" charset="-127"/>
                <a:ea typeface="굴림체" pitchFamily="49" charset="-127"/>
              </a:rPr>
              <a:t> </a:t>
            </a:r>
            <a:r>
              <a:rPr lang="ko-KR" altLang="ko-KR">
                <a:latin typeface="굴림체" pitchFamily="49" charset="-127"/>
                <a:ea typeface="굴림체" pitchFamily="49" charset="-127"/>
              </a:rPr>
              <a:t>NO_DATA_FOUND </a:t>
            </a:r>
            <a:r>
              <a:rPr lang="en-US" altLang="ko-KR">
                <a:latin typeface="굴림체" pitchFamily="49" charset="-127"/>
                <a:ea typeface="굴림체" pitchFamily="49" charset="-127"/>
              </a:rPr>
              <a:t> </a:t>
            </a:r>
            <a:r>
              <a:rPr lang="ko-KR" altLang="ko-KR">
                <a:latin typeface="굴림체" pitchFamily="49" charset="-127"/>
                <a:ea typeface="굴림체" pitchFamily="49" charset="-127"/>
              </a:rPr>
              <a:t>THEN </a:t>
            </a:r>
          </a:p>
          <a:p>
            <a:pPr defTabSz="282575">
              <a:defRPr/>
            </a:pPr>
            <a:r>
              <a:rPr lang="ko-KR" altLang="ko-KR">
                <a:latin typeface="굴림체" pitchFamily="49" charset="-127"/>
                <a:ea typeface="굴림체" pitchFamily="49" charset="-127"/>
              </a:rPr>
              <a:t>          </a:t>
            </a:r>
            <a:r>
              <a:rPr lang="en-US" altLang="ko-KR">
                <a:latin typeface="굴림체" pitchFamily="49" charset="-127"/>
                <a:ea typeface="굴림체" pitchFamily="49" charset="-127"/>
              </a:rPr>
              <a:t>  </a:t>
            </a:r>
            <a:r>
              <a:rPr lang="ko-KR" altLang="ko-KR">
                <a:latin typeface="굴림체" pitchFamily="49" charset="-127"/>
                <a:ea typeface="굴림체" pitchFamily="49" charset="-127"/>
              </a:rPr>
              <a:t>DBMS_OUTPUT.PUT_LINE ( '해당 정보가 없습니다.');</a:t>
            </a:r>
          </a:p>
          <a:p>
            <a:pPr defTabSz="282575">
              <a:defRPr/>
            </a:pPr>
            <a:r>
              <a:rPr lang="ko-KR" altLang="ko-KR">
                <a:latin typeface="굴림체" pitchFamily="49" charset="-127"/>
                <a:ea typeface="굴림체" pitchFamily="49" charset="-127"/>
              </a:rPr>
              <a:t>        WHEN </a:t>
            </a:r>
            <a:r>
              <a:rPr lang="en-US" altLang="ko-KR">
                <a:latin typeface="굴림체" pitchFamily="49" charset="-127"/>
                <a:ea typeface="굴림체" pitchFamily="49" charset="-127"/>
              </a:rPr>
              <a:t> </a:t>
            </a:r>
            <a:r>
              <a:rPr lang="ko-KR" altLang="ko-KR">
                <a:latin typeface="굴림체" pitchFamily="49" charset="-127"/>
                <a:ea typeface="굴림체" pitchFamily="49" charset="-127"/>
              </a:rPr>
              <a:t>TOO_MANY_ROWS </a:t>
            </a:r>
            <a:r>
              <a:rPr lang="en-US" altLang="ko-KR">
                <a:latin typeface="굴림체" pitchFamily="49" charset="-127"/>
                <a:ea typeface="굴림체" pitchFamily="49" charset="-127"/>
              </a:rPr>
              <a:t> </a:t>
            </a:r>
            <a:r>
              <a:rPr lang="ko-KR" altLang="ko-KR">
                <a:latin typeface="굴림체" pitchFamily="49" charset="-127"/>
                <a:ea typeface="굴림체" pitchFamily="49" charset="-127"/>
              </a:rPr>
              <a:t>THEN </a:t>
            </a:r>
          </a:p>
          <a:p>
            <a:pPr defTabSz="282575">
              <a:defRPr/>
            </a:pPr>
            <a:r>
              <a:rPr lang="ko-KR" altLang="ko-KR">
                <a:latin typeface="굴림체" pitchFamily="49" charset="-127"/>
                <a:ea typeface="굴림체" pitchFamily="49" charset="-127"/>
              </a:rPr>
              <a:t>         </a:t>
            </a:r>
            <a:r>
              <a:rPr lang="en-US" altLang="ko-KR">
                <a:latin typeface="굴림체" pitchFamily="49" charset="-127"/>
                <a:ea typeface="굴림체" pitchFamily="49" charset="-127"/>
              </a:rPr>
              <a:t>  </a:t>
            </a:r>
            <a:r>
              <a:rPr lang="ko-KR" altLang="ko-KR">
                <a:latin typeface="굴림체" pitchFamily="49" charset="-127"/>
                <a:ea typeface="굴림체" pitchFamily="49" charset="-127"/>
              </a:rPr>
              <a:t> DBMS_OUTPUT.PUT_LINE (' </a:t>
            </a:r>
            <a:r>
              <a:rPr lang="ko-KR" altLang="ko-KR" err="1">
                <a:latin typeface="굴림체" pitchFamily="49" charset="-127"/>
                <a:ea typeface="굴림체" pitchFamily="49" charset="-127"/>
              </a:rPr>
              <a:t>한개</a:t>
            </a:r>
            <a:r>
              <a:rPr lang="ko-KR" altLang="ko-KR">
                <a:latin typeface="굴림체" pitchFamily="49" charset="-127"/>
                <a:ea typeface="굴림체" pitchFamily="49" charset="-127"/>
              </a:rPr>
              <a:t> 이상의 값이 나왔습니다. ');</a:t>
            </a:r>
          </a:p>
          <a:p>
            <a:pPr defTabSz="282575">
              <a:defRPr/>
            </a:pPr>
            <a:r>
              <a:rPr lang="ko-KR" altLang="ko-KR">
                <a:latin typeface="굴림체" pitchFamily="49" charset="-127"/>
                <a:ea typeface="굴림체" pitchFamily="49" charset="-127"/>
              </a:rPr>
              <a:t>        WHEN </a:t>
            </a:r>
            <a:r>
              <a:rPr lang="en-US" altLang="ko-KR">
                <a:latin typeface="굴림체" pitchFamily="49" charset="-127"/>
                <a:ea typeface="굴림체" pitchFamily="49" charset="-127"/>
              </a:rPr>
              <a:t> </a:t>
            </a:r>
            <a:r>
              <a:rPr lang="ko-KR" altLang="ko-KR">
                <a:latin typeface="굴림체" pitchFamily="49" charset="-127"/>
                <a:ea typeface="굴림체" pitchFamily="49" charset="-127"/>
              </a:rPr>
              <a:t>OTHERS </a:t>
            </a:r>
            <a:r>
              <a:rPr lang="en-US" altLang="ko-KR">
                <a:latin typeface="굴림체" pitchFamily="49" charset="-127"/>
                <a:ea typeface="굴림체" pitchFamily="49" charset="-127"/>
              </a:rPr>
              <a:t> </a:t>
            </a:r>
            <a:r>
              <a:rPr lang="ko-KR" altLang="ko-KR">
                <a:latin typeface="굴림체" pitchFamily="49" charset="-127"/>
                <a:ea typeface="굴림체" pitchFamily="49" charset="-127"/>
              </a:rPr>
              <a:t>THEN</a:t>
            </a:r>
            <a:r>
              <a:rPr lang="en-US" altLang="ko-KR">
                <a:latin typeface="굴림체" pitchFamily="49" charset="-127"/>
                <a:ea typeface="굴림체" pitchFamily="49" charset="-127"/>
              </a:rPr>
              <a:t>  </a:t>
            </a:r>
            <a:endParaRPr lang="ko-KR" altLang="ko-KR">
              <a:latin typeface="굴림체" pitchFamily="49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ko-KR" altLang="ko-KR">
                <a:latin typeface="굴림체" pitchFamily="49" charset="-127"/>
                <a:ea typeface="굴림체" pitchFamily="49" charset="-127"/>
              </a:rPr>
              <a:t>          </a:t>
            </a:r>
            <a:r>
              <a:rPr lang="en-US" altLang="ko-KR">
                <a:latin typeface="굴림체" pitchFamily="49" charset="-127"/>
                <a:ea typeface="굴림체" pitchFamily="49" charset="-127"/>
              </a:rPr>
              <a:t>  </a:t>
            </a:r>
            <a:r>
              <a:rPr lang="ko-KR" altLang="ko-KR">
                <a:latin typeface="굴림체" pitchFamily="49" charset="-127"/>
                <a:ea typeface="굴림체" pitchFamily="49" charset="-127"/>
              </a:rPr>
              <a:t>DBMS_OUTPUT.PUT_LINE (</a:t>
            </a:r>
            <a:r>
              <a:rPr lang="en-US" altLang="ko-KR">
                <a:latin typeface="굴림체" pitchFamily="49" charset="-127"/>
                <a:ea typeface="굴림체" pitchFamily="49" charset="-127"/>
              </a:rPr>
              <a:t> '</a:t>
            </a:r>
            <a:r>
              <a:rPr lang="ko-KR" altLang="en-US">
                <a:latin typeface="굴림체" pitchFamily="49" charset="-127"/>
                <a:ea typeface="굴림체" pitchFamily="49" charset="-127"/>
              </a:rPr>
              <a:t>기타 에러 </a:t>
            </a:r>
            <a:r>
              <a:rPr lang="en-US" altLang="ko-KR">
                <a:latin typeface="굴림체" pitchFamily="49" charset="-127"/>
                <a:ea typeface="굴림체" pitchFamily="49" charset="-127"/>
              </a:rPr>
              <a:t>:' || SQLERRM  </a:t>
            </a:r>
            <a:r>
              <a:rPr lang="ko-KR" altLang="ko-KR">
                <a:latin typeface="굴림체" pitchFamily="49" charset="-127"/>
                <a:ea typeface="굴림체" pitchFamily="49" charset="-127"/>
              </a:rPr>
              <a:t>); </a:t>
            </a:r>
          </a:p>
          <a:p>
            <a:pPr defTabSz="282575">
              <a:defRPr/>
            </a:pPr>
            <a:r>
              <a:rPr lang="ko-KR" altLang="ko-KR">
                <a:latin typeface="굴림체" pitchFamily="49" charset="-127"/>
                <a:ea typeface="굴림체" pitchFamily="49" charset="-127"/>
              </a:rPr>
              <a:t>END;</a:t>
            </a:r>
            <a:endParaRPr lang="en-US" altLang="ko-KR">
              <a:latin typeface="굴림체" pitchFamily="49" charset="-127"/>
              <a:ea typeface="굴림체" pitchFamily="49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4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338" name="Rectangle 2"/>
          <p:cNvSpPr>
            <a:spLocks noChangeArrowheads="1"/>
          </p:cNvSpPr>
          <p:nvPr/>
        </p:nvSpPr>
        <p:spPr bwMode="auto">
          <a:xfrm>
            <a:off x="1119188" y="1165225"/>
            <a:ext cx="12001500" cy="79375"/>
          </a:xfrm>
          <a:prstGeom prst="rect">
            <a:avLst/>
          </a:prstGeom>
          <a:gradFill rotWithShape="0">
            <a:gsLst>
              <a:gs pos="0">
                <a:srgbClr val="E8B354"/>
              </a:gs>
              <a:gs pos="100000">
                <a:srgbClr val="FFFFFF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>
              <a:latin typeface="HY중고딕" pitchFamily="18" charset="-127"/>
            </a:endParaRPr>
          </a:p>
        </p:txBody>
      </p:sp>
      <p:sp>
        <p:nvSpPr>
          <p:cNvPr id="398339" name="AutoShape 3"/>
          <p:cNvSpPr>
            <a:spLocks noChangeArrowheads="1"/>
          </p:cNvSpPr>
          <p:nvPr/>
        </p:nvSpPr>
        <p:spPr bwMode="auto">
          <a:xfrm>
            <a:off x="1119188" y="631825"/>
            <a:ext cx="6721475" cy="568325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2D5A0"/>
              </a:gs>
              <a:gs pos="100000">
                <a:srgbClr val="FBF1DF"/>
              </a:gs>
            </a:gsLst>
            <a:path path="shape">
              <a:fillToRect l="50000" t="50000" r="50000" b="50000"/>
            </a:path>
          </a:gradFill>
          <a:ln w="3175">
            <a:noFill/>
            <a:round/>
            <a:headEnd/>
            <a:tailEnd/>
          </a:ln>
        </p:spPr>
        <p:txBody>
          <a:bodyPr wrap="none" anchor="ctr"/>
          <a:lstStyle/>
          <a:p>
            <a:pPr>
              <a:lnSpc>
                <a:spcPct val="130000"/>
              </a:lnSpc>
              <a:buFont typeface="Arial" pitchFamily="34" charset="0"/>
              <a:buNone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11. EXCEPTION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처리</a:t>
            </a:r>
          </a:p>
        </p:txBody>
      </p:sp>
      <p:sp>
        <p:nvSpPr>
          <p:cNvPr id="1475588" name="Rectangle 4"/>
          <p:cNvSpPr>
            <a:spLocks noChangeArrowheads="1"/>
          </p:cNvSpPr>
          <p:nvPr/>
        </p:nvSpPr>
        <p:spPr bwMode="blackWhite">
          <a:xfrm>
            <a:off x="1119188" y="5173663"/>
            <a:ext cx="12153900" cy="5218112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defRPr/>
            </a:pPr>
            <a:r>
              <a:rPr lang="ko-KR" altLang="ko-KR">
                <a:latin typeface="굴림체" pitchFamily="49" charset="-127"/>
                <a:ea typeface="굴림체" pitchFamily="49" charset="-127"/>
              </a:rPr>
              <a:t>DECLARE </a:t>
            </a:r>
          </a:p>
          <a:p>
            <a:pPr defTabSz="282575">
              <a:defRPr/>
            </a:pPr>
            <a:r>
              <a:rPr lang="ko-KR" altLang="ko-KR">
                <a:latin typeface="굴림체" pitchFamily="49" charset="-127"/>
                <a:ea typeface="굴림체" pitchFamily="49" charset="-127"/>
              </a:rPr>
              <a:t>  </a:t>
            </a:r>
            <a:r>
              <a:rPr lang="en-US" altLang="ko-KR">
                <a:latin typeface="굴림체" pitchFamily="49" charset="-127"/>
                <a:ea typeface="굴림체" pitchFamily="49" charset="-127"/>
              </a:rPr>
              <a:t> </a:t>
            </a:r>
            <a:r>
              <a:rPr lang="ko-KR" altLang="ko-KR">
                <a:latin typeface="굴림체" pitchFamily="49" charset="-127"/>
                <a:ea typeface="굴림체" pitchFamily="49" charset="-127"/>
              </a:rPr>
              <a:t>exp_reference EXCEPTION;</a:t>
            </a:r>
          </a:p>
          <a:p>
            <a:pPr defTabSz="282575">
              <a:defRPr/>
            </a:pPr>
            <a:r>
              <a:rPr lang="ko-KR" altLang="ko-KR">
                <a:latin typeface="굴림체" pitchFamily="49" charset="-127"/>
                <a:ea typeface="굴림체" pitchFamily="49" charset="-127"/>
              </a:rPr>
              <a:t>  </a:t>
            </a:r>
            <a:r>
              <a:rPr lang="en-US" altLang="ko-KR">
                <a:latin typeface="굴림체" pitchFamily="49" charset="-127"/>
                <a:ea typeface="굴림체" pitchFamily="49" charset="-127"/>
              </a:rPr>
              <a:t> </a:t>
            </a:r>
            <a:r>
              <a:rPr lang="ko-KR" altLang="ko-KR">
                <a:latin typeface="굴림체" pitchFamily="49" charset="-127"/>
                <a:ea typeface="굴림체" pitchFamily="49" charset="-127"/>
              </a:rPr>
              <a:t>PRAGMA EXCEPTION_INIT(exp_reference, -2292);</a:t>
            </a:r>
          </a:p>
          <a:p>
            <a:pPr defTabSz="282575">
              <a:defRPr/>
            </a:pPr>
            <a:r>
              <a:rPr lang="ko-KR" altLang="ko-KR">
                <a:latin typeface="굴림체" pitchFamily="49" charset="-127"/>
                <a:ea typeface="굴림체" pitchFamily="49" charset="-127"/>
              </a:rPr>
              <a:t>BEGIN</a:t>
            </a:r>
          </a:p>
          <a:p>
            <a:pPr defTabSz="282575">
              <a:defRPr/>
            </a:pPr>
            <a:r>
              <a:rPr lang="ko-KR" altLang="ko-KR">
                <a:latin typeface="굴림체" pitchFamily="49" charset="-127"/>
                <a:ea typeface="굴림체" pitchFamily="49" charset="-127"/>
              </a:rPr>
              <a:t>  </a:t>
            </a:r>
            <a:r>
              <a:rPr lang="en-US" altLang="ko-KR">
                <a:latin typeface="굴림체" pitchFamily="49" charset="-127"/>
                <a:ea typeface="굴림체" pitchFamily="49" charset="-127"/>
              </a:rPr>
              <a:t> </a:t>
            </a:r>
            <a:r>
              <a:rPr lang="ko-KR" altLang="ko-KR">
                <a:latin typeface="굴림체" pitchFamily="49" charset="-127"/>
                <a:ea typeface="굴림체" pitchFamily="49" charset="-127"/>
              </a:rPr>
              <a:t>DELETE FROM lprod WHERE lprod_gu = 'P101';</a:t>
            </a:r>
          </a:p>
          <a:p>
            <a:pPr defTabSz="282575">
              <a:defRPr/>
            </a:pPr>
            <a:r>
              <a:rPr lang="ko-KR" altLang="ko-KR">
                <a:latin typeface="굴림체" pitchFamily="49" charset="-127"/>
                <a:ea typeface="굴림체" pitchFamily="49" charset="-127"/>
              </a:rPr>
              <a:t>  </a:t>
            </a:r>
            <a:r>
              <a:rPr lang="en-US" altLang="ko-KR">
                <a:latin typeface="굴림체" pitchFamily="49" charset="-127"/>
                <a:ea typeface="굴림체" pitchFamily="49" charset="-127"/>
              </a:rPr>
              <a:t> </a:t>
            </a:r>
            <a:r>
              <a:rPr lang="ko-KR" altLang="ko-KR">
                <a:latin typeface="굴림체" pitchFamily="49" charset="-127"/>
                <a:ea typeface="굴림체" pitchFamily="49" charset="-127"/>
              </a:rPr>
              <a:t>DBMS_OUTPUT.PUT_LINE ('분류 삭제');</a:t>
            </a:r>
          </a:p>
          <a:p>
            <a:pPr defTabSz="282575">
              <a:defRPr/>
            </a:pPr>
            <a:r>
              <a:rPr lang="ko-KR" altLang="ko-KR">
                <a:latin typeface="굴림체" pitchFamily="49" charset="-127"/>
                <a:ea typeface="굴림체" pitchFamily="49" charset="-127"/>
              </a:rPr>
              <a:t>EXCEPTION </a:t>
            </a:r>
          </a:p>
          <a:p>
            <a:pPr defTabSz="282575">
              <a:defRPr/>
            </a:pPr>
            <a:r>
              <a:rPr lang="en-US" altLang="ko-KR">
                <a:latin typeface="굴림체" pitchFamily="49" charset="-127"/>
                <a:ea typeface="굴림체" pitchFamily="49" charset="-127"/>
              </a:rPr>
              <a:t>     </a:t>
            </a:r>
            <a:r>
              <a:rPr lang="ko-KR" altLang="ko-KR">
                <a:latin typeface="굴림체" pitchFamily="49" charset="-127"/>
                <a:ea typeface="굴림체" pitchFamily="49" charset="-127"/>
              </a:rPr>
              <a:t>WHEN exp_reference THEN</a:t>
            </a:r>
          </a:p>
          <a:p>
            <a:pPr defTabSz="282575">
              <a:defRPr/>
            </a:pPr>
            <a:r>
              <a:rPr lang="ko-KR" altLang="ko-KR">
                <a:latin typeface="굴림체" pitchFamily="49" charset="-127"/>
                <a:ea typeface="굴림체" pitchFamily="49" charset="-127"/>
              </a:rPr>
              <a:t>    </a:t>
            </a:r>
            <a:r>
              <a:rPr lang="en-US" altLang="ko-KR">
                <a:latin typeface="굴림체" pitchFamily="49" charset="-127"/>
                <a:ea typeface="굴림체" pitchFamily="49" charset="-127"/>
              </a:rPr>
              <a:t> </a:t>
            </a:r>
            <a:r>
              <a:rPr lang="ko-KR" altLang="ko-KR">
                <a:latin typeface="굴림체" pitchFamily="49" charset="-127"/>
                <a:ea typeface="굴림체" pitchFamily="49" charset="-127"/>
              </a:rPr>
              <a:t>      DBMS_OUTPUT.PUT_LINE ( '삭제 불가 :' || SQLERRM );</a:t>
            </a:r>
            <a:endParaRPr lang="en-US" altLang="ko-KR">
              <a:latin typeface="굴림체" pitchFamily="49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>
                <a:latin typeface="굴림체" pitchFamily="49" charset="-127"/>
                <a:ea typeface="굴림체" pitchFamily="49" charset="-127"/>
              </a:rPr>
              <a:t>     WHEN OTHERS THEN</a:t>
            </a:r>
          </a:p>
          <a:p>
            <a:pPr defTabSz="282575">
              <a:defRPr/>
            </a:pPr>
            <a:r>
              <a:rPr lang="en-US" altLang="ko-KR">
                <a:latin typeface="굴림체" pitchFamily="49" charset="-127"/>
                <a:ea typeface="굴림체" pitchFamily="49" charset="-127"/>
              </a:rPr>
              <a:t>          DBMS_OUTPUT.PUT_LINE ( SQLCODE  ||  ' ' || SQLERRM  </a:t>
            </a:r>
            <a:r>
              <a:rPr lang="ko-KR" altLang="ko-KR">
                <a:latin typeface="굴림체" pitchFamily="49" charset="-127"/>
                <a:ea typeface="굴림체" pitchFamily="49" charset="-127"/>
              </a:rPr>
              <a:t>);</a:t>
            </a:r>
            <a:endParaRPr lang="en-US" altLang="ko-KR">
              <a:latin typeface="굴림체" pitchFamily="49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ko-KR" altLang="ko-KR">
                <a:latin typeface="굴림체" pitchFamily="49" charset="-127"/>
                <a:ea typeface="굴림체" pitchFamily="49" charset="-127"/>
              </a:rPr>
              <a:t> END;</a:t>
            </a:r>
            <a:endParaRPr lang="en-US" altLang="ko-KR"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1475589" name="Rectangle 5"/>
          <p:cNvSpPr>
            <a:spLocks noChangeArrowheads="1"/>
          </p:cNvSpPr>
          <p:nvPr/>
        </p:nvSpPr>
        <p:spPr bwMode="blackWhite">
          <a:xfrm>
            <a:off x="1119188" y="1296988"/>
            <a:ext cx="12153900" cy="3651250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2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 </a:t>
            </a:r>
            <a:r>
              <a:rPr lang="ko-KR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정의되지 않은 예외인 경우</a:t>
            </a:r>
            <a:endParaRPr lang="ko-KR" altLang="en-US" sz="2000">
              <a:latin typeface="굴림체" pitchFamily="49" charset="-127"/>
              <a:ea typeface="굴림체" pitchFamily="49" charset="-127"/>
            </a:endParaRPr>
          </a:p>
          <a:p>
            <a:pPr defTabSz="282575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ko-KR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  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- </a:t>
            </a:r>
            <a:r>
              <a:rPr lang="ko-KR" altLang="en-US" sz="2000" err="1">
                <a:latin typeface="굴림체" pitchFamily="49" charset="-127"/>
                <a:ea typeface="굴림체" pitchFamily="49" charset="-127"/>
              </a:rPr>
              <a:t>선언부에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 예외의 이름을 지정한다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.</a:t>
            </a:r>
          </a:p>
          <a:p>
            <a:pPr defTabSz="282575">
              <a:lnSpc>
                <a:spcPct val="120000"/>
              </a:lnSpc>
              <a:defRPr/>
            </a:pP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   - PRAGMA 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를 기술하고 </a:t>
            </a:r>
            <a:r>
              <a:rPr lang="en-US" altLang="ko-KR" sz="2000" smtClean="0">
                <a:latin typeface="굴림체" pitchFamily="49" charset="-127"/>
                <a:ea typeface="굴림체" pitchFamily="49" charset="-127"/>
              </a:rPr>
              <a:t>EXCEPTION_INIT 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으로 예외이름과 </a:t>
            </a:r>
            <a:br>
              <a:rPr lang="ko-KR" altLang="en-US" sz="2000">
                <a:latin typeface="굴림체" pitchFamily="49" charset="-127"/>
                <a:ea typeface="굴림체" pitchFamily="49" charset="-127"/>
              </a:rPr>
            </a:b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    에러번호를 컴파일러에게 등록한다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.</a:t>
            </a:r>
            <a:br>
              <a:rPr lang="en-US" altLang="ko-KR" sz="2000">
                <a:latin typeface="굴림체" pitchFamily="49" charset="-127"/>
                <a:ea typeface="굴림체" pitchFamily="49" charset="-127"/>
              </a:rPr>
            </a:b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    (</a:t>
            </a:r>
            <a:r>
              <a:rPr lang="en-US" altLang="ko-KR" sz="2000" err="1">
                <a:latin typeface="굴림체" pitchFamily="49" charset="-127"/>
                <a:ea typeface="굴림체" pitchFamily="49" charset="-127"/>
              </a:rPr>
              <a:t>Pragma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 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는 실행될 때 처리되지 않는 명령문임을 알려주는 예약어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)</a:t>
            </a:r>
          </a:p>
          <a:p>
            <a:pPr defTabSz="282575">
              <a:lnSpc>
                <a:spcPct val="120000"/>
              </a:lnSpc>
              <a:defRPr/>
            </a:pP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  - EXCEPTION 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영역에 해당 예외 처리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4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62" name="Rectangle 2"/>
          <p:cNvSpPr>
            <a:spLocks noChangeArrowheads="1"/>
          </p:cNvSpPr>
          <p:nvPr/>
        </p:nvSpPr>
        <p:spPr bwMode="auto">
          <a:xfrm>
            <a:off x="1119188" y="1165225"/>
            <a:ext cx="12001500" cy="79375"/>
          </a:xfrm>
          <a:prstGeom prst="rect">
            <a:avLst/>
          </a:prstGeom>
          <a:gradFill rotWithShape="0">
            <a:gsLst>
              <a:gs pos="0">
                <a:srgbClr val="E8B354"/>
              </a:gs>
              <a:gs pos="100000">
                <a:srgbClr val="FFFFFF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>
              <a:latin typeface="HY중고딕" pitchFamily="18" charset="-127"/>
            </a:endParaRPr>
          </a:p>
        </p:txBody>
      </p:sp>
      <p:sp>
        <p:nvSpPr>
          <p:cNvPr id="399363" name="AutoShape 3"/>
          <p:cNvSpPr>
            <a:spLocks noChangeArrowheads="1"/>
          </p:cNvSpPr>
          <p:nvPr/>
        </p:nvSpPr>
        <p:spPr bwMode="auto">
          <a:xfrm>
            <a:off x="1119188" y="631825"/>
            <a:ext cx="6721475" cy="568325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2D5A0"/>
              </a:gs>
              <a:gs pos="100000">
                <a:srgbClr val="FBF1DF"/>
              </a:gs>
            </a:gsLst>
            <a:path path="shape">
              <a:fillToRect l="50000" t="50000" r="50000" b="50000"/>
            </a:path>
          </a:gradFill>
          <a:ln w="3175">
            <a:noFill/>
            <a:round/>
            <a:headEnd/>
            <a:tailEnd/>
          </a:ln>
        </p:spPr>
        <p:txBody>
          <a:bodyPr wrap="none" anchor="ctr"/>
          <a:lstStyle/>
          <a:p>
            <a:pPr>
              <a:lnSpc>
                <a:spcPct val="130000"/>
              </a:lnSpc>
              <a:buFont typeface="Arial" pitchFamily="34" charset="0"/>
              <a:buNone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11. EXCEPTION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처리</a:t>
            </a:r>
          </a:p>
        </p:txBody>
      </p:sp>
      <p:sp>
        <p:nvSpPr>
          <p:cNvPr id="1476612" name="Rectangle 4"/>
          <p:cNvSpPr>
            <a:spLocks noChangeArrowheads="1"/>
          </p:cNvSpPr>
          <p:nvPr/>
        </p:nvSpPr>
        <p:spPr bwMode="blackWhite">
          <a:xfrm>
            <a:off x="1119188" y="4265613"/>
            <a:ext cx="12153900" cy="6013450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defRPr/>
            </a:pPr>
            <a:r>
              <a:rPr lang="ko-KR" altLang="ko-KR">
                <a:latin typeface="굴림체" pitchFamily="49" charset="-127"/>
                <a:ea typeface="굴림체" pitchFamily="49" charset="-127"/>
              </a:rPr>
              <a:t>ACCEPT p_lgu PROMPT '등록하려는 분류코드 입력 :'</a:t>
            </a:r>
          </a:p>
          <a:p>
            <a:pPr defTabSz="282575">
              <a:defRPr/>
            </a:pPr>
            <a:r>
              <a:rPr lang="ko-KR" altLang="ko-KR">
                <a:latin typeface="굴림체" pitchFamily="49" charset="-127"/>
                <a:ea typeface="굴림체" pitchFamily="49" charset="-127"/>
              </a:rPr>
              <a:t>DECLARE </a:t>
            </a:r>
          </a:p>
          <a:p>
            <a:pPr defTabSz="282575">
              <a:defRPr/>
            </a:pPr>
            <a:r>
              <a:rPr lang="ko-KR" altLang="ko-KR">
                <a:latin typeface="굴림체" pitchFamily="49" charset="-127"/>
                <a:ea typeface="굴림체" pitchFamily="49" charset="-127"/>
              </a:rPr>
              <a:t>   exp_lprod_gu EXCEPTION;</a:t>
            </a:r>
          </a:p>
          <a:p>
            <a:pPr defTabSz="282575">
              <a:defRPr/>
            </a:pPr>
            <a:r>
              <a:rPr lang="ko-KR" altLang="ko-KR">
                <a:latin typeface="굴림체" pitchFamily="49" charset="-127"/>
                <a:ea typeface="굴림체" pitchFamily="49" charset="-127"/>
              </a:rPr>
              <a:t>   v_lgu VARCHAR2(10) := UPPER('&amp;p_lgu');</a:t>
            </a:r>
          </a:p>
          <a:p>
            <a:pPr defTabSz="282575">
              <a:defRPr/>
            </a:pPr>
            <a:r>
              <a:rPr lang="ko-KR" altLang="ko-KR">
                <a:latin typeface="굴림체" pitchFamily="49" charset="-127"/>
                <a:ea typeface="굴림체" pitchFamily="49" charset="-127"/>
              </a:rPr>
              <a:t>BEGIN</a:t>
            </a:r>
          </a:p>
          <a:p>
            <a:pPr defTabSz="282575">
              <a:defRPr/>
            </a:pPr>
            <a:r>
              <a:rPr lang="ko-KR" altLang="ko-KR">
                <a:latin typeface="굴림체" pitchFamily="49" charset="-127"/>
                <a:ea typeface="굴림체" pitchFamily="49" charset="-127"/>
              </a:rPr>
              <a:t>  </a:t>
            </a:r>
            <a:r>
              <a:rPr lang="en-US" altLang="ko-KR">
                <a:latin typeface="굴림체" pitchFamily="49" charset="-127"/>
                <a:ea typeface="굴림체" pitchFamily="49" charset="-127"/>
              </a:rPr>
              <a:t> </a:t>
            </a:r>
            <a:r>
              <a:rPr lang="ko-KR" altLang="ko-KR">
                <a:latin typeface="굴림체" pitchFamily="49" charset="-127"/>
                <a:ea typeface="굴림체" pitchFamily="49" charset="-127"/>
              </a:rPr>
              <a:t>IF v_lgu IN ('P101','P102','P201','P202') THEN</a:t>
            </a:r>
          </a:p>
          <a:p>
            <a:pPr defTabSz="282575">
              <a:defRPr/>
            </a:pPr>
            <a:r>
              <a:rPr lang="ko-KR" altLang="ko-KR">
                <a:latin typeface="굴림체" pitchFamily="49" charset="-127"/>
                <a:ea typeface="굴림체" pitchFamily="49" charset="-127"/>
              </a:rPr>
              <a:t>   </a:t>
            </a:r>
            <a:r>
              <a:rPr lang="en-US" altLang="ko-KR">
                <a:latin typeface="굴림체" pitchFamily="49" charset="-127"/>
                <a:ea typeface="굴림체" pitchFamily="49" charset="-127"/>
              </a:rPr>
              <a:t>     </a:t>
            </a:r>
            <a:r>
              <a:rPr lang="ko-KR" altLang="ko-KR">
                <a:latin typeface="굴림체" pitchFamily="49" charset="-127"/>
                <a:ea typeface="굴림체" pitchFamily="49" charset="-127"/>
              </a:rPr>
              <a:t>RAISE exp_lprod_gu;</a:t>
            </a:r>
          </a:p>
          <a:p>
            <a:pPr defTabSz="282575">
              <a:defRPr/>
            </a:pPr>
            <a:r>
              <a:rPr lang="ko-KR" altLang="ko-KR">
                <a:latin typeface="굴림체" pitchFamily="49" charset="-127"/>
                <a:ea typeface="굴림체" pitchFamily="49" charset="-127"/>
              </a:rPr>
              <a:t>   END IF;</a:t>
            </a:r>
          </a:p>
          <a:p>
            <a:pPr defTabSz="282575">
              <a:defRPr/>
            </a:pPr>
            <a:r>
              <a:rPr lang="ko-KR" altLang="ko-KR">
                <a:latin typeface="굴림체" pitchFamily="49" charset="-127"/>
                <a:ea typeface="굴림체" pitchFamily="49" charset="-127"/>
              </a:rPr>
              <a:t>   DBMS_OUTPUT.PUT_LINE (v_lgu || '는 등록 가능');</a:t>
            </a:r>
          </a:p>
          <a:p>
            <a:pPr defTabSz="282575">
              <a:defRPr/>
            </a:pPr>
            <a:r>
              <a:rPr lang="ko-KR" altLang="ko-KR">
                <a:latin typeface="굴림체" pitchFamily="49" charset="-127"/>
                <a:ea typeface="굴림체" pitchFamily="49" charset="-127"/>
              </a:rPr>
              <a:t>EXCEPTION </a:t>
            </a:r>
          </a:p>
          <a:p>
            <a:pPr defTabSz="282575">
              <a:defRPr/>
            </a:pPr>
            <a:r>
              <a:rPr lang="ko-KR" altLang="ko-KR">
                <a:latin typeface="굴림체" pitchFamily="49" charset="-127"/>
                <a:ea typeface="굴림체" pitchFamily="49" charset="-127"/>
              </a:rPr>
              <a:t>     WHEN exp_lprod_gu THEN</a:t>
            </a:r>
          </a:p>
          <a:p>
            <a:pPr defTabSz="282575">
              <a:defRPr/>
            </a:pPr>
            <a:r>
              <a:rPr lang="ko-KR" altLang="ko-KR">
                <a:latin typeface="굴림체" pitchFamily="49" charset="-127"/>
                <a:ea typeface="굴림체" pitchFamily="49" charset="-127"/>
              </a:rPr>
              <a:t>           DBMS_OUTPUT.PUT_LINE ( </a:t>
            </a:r>
            <a:r>
              <a:rPr lang="en-US" altLang="ko-KR" err="1">
                <a:latin typeface="굴림체" pitchFamily="49" charset="-127"/>
                <a:ea typeface="굴림체" pitchFamily="49" charset="-127"/>
              </a:rPr>
              <a:t>v_lgu</a:t>
            </a:r>
            <a:r>
              <a:rPr lang="en-US" altLang="ko-KR">
                <a:latin typeface="굴림체" pitchFamily="49" charset="-127"/>
                <a:ea typeface="굴림체" pitchFamily="49" charset="-127"/>
              </a:rPr>
              <a:t> ||  </a:t>
            </a:r>
            <a:r>
              <a:rPr lang="ko-KR" altLang="ko-KR">
                <a:latin typeface="굴림체" pitchFamily="49" charset="-127"/>
                <a:ea typeface="굴림체" pitchFamily="49" charset="-127"/>
              </a:rPr>
              <a:t>'</a:t>
            </a:r>
            <a:r>
              <a:rPr lang="ko-KR" altLang="en-US">
                <a:latin typeface="굴림체" pitchFamily="49" charset="-127"/>
                <a:ea typeface="굴림체" pitchFamily="49" charset="-127"/>
              </a:rPr>
              <a:t>는 </a:t>
            </a:r>
            <a:r>
              <a:rPr lang="ko-KR" altLang="ko-KR">
                <a:latin typeface="굴림체" pitchFamily="49" charset="-127"/>
                <a:ea typeface="굴림체" pitchFamily="49" charset="-127"/>
              </a:rPr>
              <a:t>이미 등록된 코드 입니다.');</a:t>
            </a:r>
          </a:p>
          <a:p>
            <a:pPr defTabSz="282575">
              <a:defRPr/>
            </a:pPr>
            <a:r>
              <a:rPr lang="ko-KR" altLang="ko-KR">
                <a:latin typeface="굴림체" pitchFamily="49" charset="-127"/>
                <a:ea typeface="굴림체" pitchFamily="49" charset="-127"/>
              </a:rPr>
              <a:t>END;</a:t>
            </a:r>
            <a:endParaRPr lang="en-US" altLang="ko-KR"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1476613" name="Rectangle 5"/>
          <p:cNvSpPr>
            <a:spLocks noChangeArrowheads="1"/>
          </p:cNvSpPr>
          <p:nvPr/>
        </p:nvSpPr>
        <p:spPr bwMode="blackWhite">
          <a:xfrm>
            <a:off x="1119188" y="1296988"/>
            <a:ext cx="12153900" cy="2743200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2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 </a:t>
            </a:r>
            <a:r>
              <a:rPr lang="ko-KR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사용자 정의 예외인 경우</a:t>
            </a:r>
            <a:endParaRPr lang="ko-KR" altLang="en-US" sz="2000">
              <a:latin typeface="굴림체" pitchFamily="49" charset="-127"/>
              <a:ea typeface="굴림체" pitchFamily="49" charset="-127"/>
            </a:endParaRPr>
          </a:p>
          <a:p>
            <a:pPr defTabSz="282575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ko-KR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  </a:t>
            </a: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- </a:t>
            </a:r>
            <a:r>
              <a:rPr lang="ko-KR" altLang="en-US" sz="2000" err="1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선언부에</a:t>
            </a:r>
            <a:r>
              <a:rPr lang="ko-KR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예외의 이름을 지정한다</a:t>
            </a: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.</a:t>
            </a:r>
          </a:p>
          <a:p>
            <a:pPr defTabSz="282575">
              <a:lnSpc>
                <a:spcPct val="120000"/>
              </a:lnSpc>
              <a:defRPr/>
            </a:pP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  - </a:t>
            </a:r>
            <a:r>
              <a:rPr lang="ko-KR" altLang="en-US" sz="2000" err="1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실행부에서</a:t>
            </a:r>
            <a:r>
              <a:rPr lang="ko-KR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RAISE</a:t>
            </a:r>
            <a:r>
              <a:rPr lang="ko-KR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문장으로 명시적으로 발생</a:t>
            </a:r>
          </a:p>
          <a:p>
            <a:pPr defTabSz="282575">
              <a:lnSpc>
                <a:spcPct val="120000"/>
              </a:lnSpc>
              <a:defRPr/>
            </a:pPr>
            <a:r>
              <a:rPr lang="ko-KR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 </a:t>
            </a: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- EXCEPTION </a:t>
            </a:r>
            <a:r>
              <a:rPr lang="ko-KR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영역에 해당 예외 처리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4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386" name="Rectangle 2"/>
          <p:cNvSpPr>
            <a:spLocks noChangeArrowheads="1"/>
          </p:cNvSpPr>
          <p:nvPr/>
        </p:nvSpPr>
        <p:spPr bwMode="blackWhite">
          <a:xfrm>
            <a:off x="1117600" y="600075"/>
            <a:ext cx="6429375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CURSOR </a:t>
            </a: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문</a:t>
            </a:r>
          </a:p>
        </p:txBody>
      </p:sp>
      <p:sp>
        <p:nvSpPr>
          <p:cNvPr id="1265669" name="Rectangle 5"/>
          <p:cNvSpPr>
            <a:spLocks noChangeArrowheads="1"/>
          </p:cNvSpPr>
          <p:nvPr/>
        </p:nvSpPr>
        <p:spPr bwMode="blackWhite">
          <a:xfrm>
            <a:off x="1119188" y="1296988"/>
            <a:ext cx="12153900" cy="5464175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3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SELECT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문에서 생성된 결과 집합에 대해 개별적인 행 단위 작업을</a:t>
            </a:r>
          </a:p>
          <a:p>
            <a:pPr defTabSz="282575">
              <a:lnSpc>
                <a:spcPct val="130000"/>
              </a:lnSpc>
              <a:buFont typeface="Wingdings" pitchFamily="2" charset="2"/>
              <a:buNone/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  가능하게 한다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.</a:t>
            </a:r>
          </a:p>
          <a:p>
            <a:pPr defTabSz="282575">
              <a:lnSpc>
                <a:spcPct val="130000"/>
              </a:lnSpc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 - Query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결과를  읽거나 수정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삭제할 수 있도록 해주는 개념</a:t>
            </a:r>
          </a:p>
          <a:p>
            <a:pPr defTabSz="282575">
              <a:lnSpc>
                <a:spcPct val="130000"/>
              </a:lnSpc>
              <a:defRPr/>
            </a:pP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- SELECT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문의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Query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결과를 먼저 정의한 후 이를 바탕으로 </a:t>
            </a:r>
            <a:r>
              <a:rPr lang="ko-KR" altLang="en-US" sz="2000" err="1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첫레코드</a:t>
            </a:r>
            <a:endParaRPr lang="ko-KR" altLang="en-US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30000"/>
              </a:lnSpc>
              <a:defRPr/>
            </a:pP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   </a:t>
            </a:r>
            <a:r>
              <a:rPr lang="ko-KR" altLang="en-US" sz="2000" err="1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부터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마지막 레코드까지 액세스</a:t>
            </a:r>
          </a:p>
          <a:p>
            <a:pPr defTabSz="282575">
              <a:lnSpc>
                <a:spcPct val="130000"/>
              </a:lnSpc>
              <a:defRPr/>
            </a:pP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선택된 행들은 서버상에서 개별적으로 처리된다</a:t>
            </a:r>
          </a:p>
          <a:p>
            <a:pPr defTabSz="282575">
              <a:lnSpc>
                <a:spcPct val="130000"/>
              </a:lnSpc>
              <a:defRPr/>
            </a:pP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개발자가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PL/SQL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블록에서 수동으로 제어할 수 있다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. </a:t>
            </a:r>
          </a:p>
          <a:p>
            <a:pPr defTabSz="282575">
              <a:lnSpc>
                <a:spcPct val="130000"/>
              </a:lnSpc>
              <a:defRPr/>
            </a:pPr>
            <a:endParaRPr lang="en-US" altLang="ko-KR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4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410" name="Rectangle 2"/>
          <p:cNvSpPr>
            <a:spLocks noChangeArrowheads="1"/>
          </p:cNvSpPr>
          <p:nvPr/>
        </p:nvSpPr>
        <p:spPr bwMode="auto">
          <a:xfrm>
            <a:off x="1119188" y="2908300"/>
            <a:ext cx="6721475" cy="644842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tIns="82800" bIns="82800" anchor="ctr"/>
          <a:lstStyle/>
          <a:p>
            <a:pPr defTabSz="282575">
              <a:lnSpc>
                <a:spcPct val="110000"/>
              </a:lnSpc>
              <a:buFont typeface="Wingdings" pitchFamily="2" charset="2"/>
              <a:buChar char="l"/>
            </a:pPr>
            <a:endParaRPr lang="ko-KR" altLang="ko-KR" sz="2000"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401411" name="Rectangle 3"/>
          <p:cNvSpPr>
            <a:spLocks noChangeArrowheads="1"/>
          </p:cNvSpPr>
          <p:nvPr/>
        </p:nvSpPr>
        <p:spPr bwMode="auto">
          <a:xfrm>
            <a:off x="1119188" y="1320800"/>
            <a:ext cx="6708775" cy="719138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tIns="82800" bIns="82800" anchor="ctr"/>
          <a:lstStyle/>
          <a:p>
            <a:pPr defTabSz="282575">
              <a:lnSpc>
                <a:spcPct val="110000"/>
              </a:lnSpc>
              <a:buFont typeface="Wingdings" pitchFamily="2" charset="2"/>
              <a:buNone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DECLARE… CURSOR...</a:t>
            </a:r>
          </a:p>
        </p:txBody>
      </p:sp>
      <p:sp>
        <p:nvSpPr>
          <p:cNvPr id="401412" name="Rectangle 4"/>
          <p:cNvSpPr>
            <a:spLocks noChangeArrowheads="1"/>
          </p:cNvSpPr>
          <p:nvPr/>
        </p:nvSpPr>
        <p:spPr bwMode="auto">
          <a:xfrm>
            <a:off x="1119188" y="9453563"/>
            <a:ext cx="6721475" cy="82232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tIns="82800" bIns="82800" anchor="ctr"/>
          <a:lstStyle/>
          <a:p>
            <a:pPr defTabSz="282575">
              <a:lnSpc>
                <a:spcPct val="110000"/>
              </a:lnSpc>
              <a:buFont typeface="Wingdings" pitchFamily="2" charset="2"/>
              <a:buNone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CLOSE</a:t>
            </a:r>
          </a:p>
        </p:txBody>
      </p:sp>
      <p:sp>
        <p:nvSpPr>
          <p:cNvPr id="401413" name="Rectangle 5"/>
          <p:cNvSpPr>
            <a:spLocks noChangeArrowheads="1"/>
          </p:cNvSpPr>
          <p:nvPr/>
        </p:nvSpPr>
        <p:spPr bwMode="auto">
          <a:xfrm>
            <a:off x="3840163" y="4030663"/>
            <a:ext cx="3360737" cy="3960812"/>
          </a:xfrm>
          <a:prstGeom prst="rect">
            <a:avLst/>
          </a:prstGeom>
          <a:gradFill rotWithShape="0">
            <a:gsLst>
              <a:gs pos="0">
                <a:srgbClr val="CCFFFF"/>
              </a:gs>
              <a:gs pos="100000">
                <a:srgbClr val="FFFFFF"/>
              </a:gs>
            </a:gsLst>
            <a:lin ang="5400000" scaled="1"/>
          </a:gra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tIns="82800" bIns="82800" anchor="ctr"/>
          <a:lstStyle/>
          <a:p>
            <a:pPr defTabSz="282575">
              <a:lnSpc>
                <a:spcPct val="110000"/>
              </a:lnSpc>
              <a:buFont typeface="Wingdings" pitchFamily="2" charset="2"/>
              <a:buChar char="l"/>
            </a:pPr>
            <a:endParaRPr lang="ko-KR" altLang="ko-KR" sz="1400"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401414" name="Freeform 6"/>
          <p:cNvSpPr>
            <a:spLocks/>
          </p:cNvSpPr>
          <p:nvPr/>
        </p:nvSpPr>
        <p:spPr bwMode="blackWhite">
          <a:xfrm>
            <a:off x="1944316" y="3240435"/>
            <a:ext cx="1277937" cy="5400000"/>
          </a:xfrm>
          <a:custGeom>
            <a:avLst/>
            <a:gdLst>
              <a:gd name="T0" fmla="*/ 2147483647 w 384"/>
              <a:gd name="T1" fmla="*/ 2147483647 h 2832"/>
              <a:gd name="T2" fmla="*/ 2147483647 w 384"/>
              <a:gd name="T3" fmla="*/ 2147483647 h 2832"/>
              <a:gd name="T4" fmla="*/ 2147483647 w 384"/>
              <a:gd name="T5" fmla="*/ 2147483647 h 2832"/>
              <a:gd name="T6" fmla="*/ 2147483647 w 384"/>
              <a:gd name="T7" fmla="*/ 2147483647 h 2832"/>
              <a:gd name="T8" fmla="*/ 2147483647 w 384"/>
              <a:gd name="T9" fmla="*/ 2147483647 h 2832"/>
              <a:gd name="T10" fmla="*/ 2147483647 w 384"/>
              <a:gd name="T11" fmla="*/ 2147483647 h 283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384"/>
              <a:gd name="T19" fmla="*/ 0 h 2832"/>
              <a:gd name="T20" fmla="*/ 384 w 384"/>
              <a:gd name="T21" fmla="*/ 2832 h 2832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384" h="2832">
                <a:moveTo>
                  <a:pt x="328" y="1032"/>
                </a:moveTo>
                <a:cubicBezTo>
                  <a:pt x="348" y="1508"/>
                  <a:pt x="368" y="1984"/>
                  <a:pt x="328" y="2232"/>
                </a:cubicBezTo>
                <a:cubicBezTo>
                  <a:pt x="288" y="2480"/>
                  <a:pt x="136" y="2832"/>
                  <a:pt x="88" y="2520"/>
                </a:cubicBezTo>
                <a:cubicBezTo>
                  <a:pt x="40" y="2208"/>
                  <a:pt x="0" y="720"/>
                  <a:pt x="40" y="360"/>
                </a:cubicBezTo>
                <a:cubicBezTo>
                  <a:pt x="80" y="0"/>
                  <a:pt x="272" y="336"/>
                  <a:pt x="328" y="360"/>
                </a:cubicBezTo>
                <a:cubicBezTo>
                  <a:pt x="384" y="384"/>
                  <a:pt x="376" y="496"/>
                  <a:pt x="376" y="504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wrap="square" anchor="ctr">
            <a:spAutoFit/>
          </a:bodyPr>
          <a:lstStyle/>
          <a:p>
            <a:endParaRPr lang="ko-KR" altLang="en-US"/>
          </a:p>
        </p:txBody>
      </p:sp>
      <p:sp>
        <p:nvSpPr>
          <p:cNvPr id="401415" name="Line 7"/>
          <p:cNvSpPr>
            <a:spLocks noChangeShapeType="1"/>
          </p:cNvSpPr>
          <p:nvPr/>
        </p:nvSpPr>
        <p:spPr bwMode="blackWhite">
          <a:xfrm flipH="1">
            <a:off x="3168452" y="4176539"/>
            <a:ext cx="12700" cy="9604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anchor="ctr">
            <a:spAutoFit/>
          </a:bodyPr>
          <a:lstStyle/>
          <a:p>
            <a:endParaRPr lang="ko-KR" altLang="en-US"/>
          </a:p>
        </p:txBody>
      </p:sp>
      <p:sp>
        <p:nvSpPr>
          <p:cNvPr id="401416" name="Freeform 8"/>
          <p:cNvSpPr>
            <a:spLocks/>
          </p:cNvSpPr>
          <p:nvPr/>
        </p:nvSpPr>
        <p:spPr bwMode="blackWhite">
          <a:xfrm>
            <a:off x="4248572" y="4176539"/>
            <a:ext cx="1279525" cy="3600000"/>
          </a:xfrm>
          <a:custGeom>
            <a:avLst/>
            <a:gdLst>
              <a:gd name="T0" fmla="*/ 2147483647 w 384"/>
              <a:gd name="T1" fmla="*/ 2147483647 h 2832"/>
              <a:gd name="T2" fmla="*/ 2147483647 w 384"/>
              <a:gd name="T3" fmla="*/ 2147483647 h 2832"/>
              <a:gd name="T4" fmla="*/ 2147483647 w 384"/>
              <a:gd name="T5" fmla="*/ 2147483647 h 2832"/>
              <a:gd name="T6" fmla="*/ 2147483647 w 384"/>
              <a:gd name="T7" fmla="*/ 2147483647 h 2832"/>
              <a:gd name="T8" fmla="*/ 2147483647 w 384"/>
              <a:gd name="T9" fmla="*/ 2147483647 h 2832"/>
              <a:gd name="T10" fmla="*/ 2147483647 w 384"/>
              <a:gd name="T11" fmla="*/ 2147483647 h 283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384"/>
              <a:gd name="T19" fmla="*/ 0 h 2832"/>
              <a:gd name="T20" fmla="*/ 384 w 384"/>
              <a:gd name="T21" fmla="*/ 2832 h 2832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384" h="2832">
                <a:moveTo>
                  <a:pt x="328" y="1032"/>
                </a:moveTo>
                <a:cubicBezTo>
                  <a:pt x="348" y="1508"/>
                  <a:pt x="368" y="1984"/>
                  <a:pt x="328" y="2232"/>
                </a:cubicBezTo>
                <a:cubicBezTo>
                  <a:pt x="288" y="2480"/>
                  <a:pt x="136" y="2832"/>
                  <a:pt x="88" y="2520"/>
                </a:cubicBezTo>
                <a:cubicBezTo>
                  <a:pt x="40" y="2208"/>
                  <a:pt x="0" y="720"/>
                  <a:pt x="40" y="360"/>
                </a:cubicBezTo>
                <a:cubicBezTo>
                  <a:pt x="80" y="0"/>
                  <a:pt x="272" y="336"/>
                  <a:pt x="328" y="360"/>
                </a:cubicBezTo>
                <a:cubicBezTo>
                  <a:pt x="384" y="384"/>
                  <a:pt x="376" y="496"/>
                  <a:pt x="376" y="504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wrap="square" anchor="ctr">
            <a:spAutoFit/>
          </a:bodyPr>
          <a:lstStyle/>
          <a:p>
            <a:endParaRPr lang="ko-KR" altLang="en-US"/>
          </a:p>
        </p:txBody>
      </p:sp>
      <p:sp>
        <p:nvSpPr>
          <p:cNvPr id="401417" name="Line 9"/>
          <p:cNvSpPr>
            <a:spLocks noChangeShapeType="1"/>
          </p:cNvSpPr>
          <p:nvPr/>
        </p:nvSpPr>
        <p:spPr bwMode="blackWhite">
          <a:xfrm flipH="1">
            <a:off x="5461595" y="4824611"/>
            <a:ext cx="11113" cy="4889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anchor="ctr">
            <a:spAutoFit/>
          </a:bodyPr>
          <a:lstStyle/>
          <a:p>
            <a:endParaRPr lang="ko-KR" altLang="en-US"/>
          </a:p>
        </p:txBody>
      </p:sp>
      <p:sp>
        <p:nvSpPr>
          <p:cNvPr id="401418" name="Rectangle 12"/>
          <p:cNvSpPr>
            <a:spLocks noChangeArrowheads="1"/>
          </p:cNvSpPr>
          <p:nvPr/>
        </p:nvSpPr>
        <p:spPr bwMode="auto">
          <a:xfrm>
            <a:off x="5280025" y="5461000"/>
            <a:ext cx="2400300" cy="4143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tIns="82800" bIns="82800" anchor="ctr"/>
          <a:lstStyle/>
          <a:p>
            <a:pPr defTabSz="282575">
              <a:lnSpc>
                <a:spcPct val="110000"/>
              </a:lnSpc>
              <a:buFont typeface="Wingdings" pitchFamily="2" charset="2"/>
              <a:buNone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FETCH...</a:t>
            </a:r>
          </a:p>
        </p:txBody>
      </p:sp>
      <p:sp>
        <p:nvSpPr>
          <p:cNvPr id="401419" name="Rectangle 13"/>
          <p:cNvSpPr>
            <a:spLocks noChangeArrowheads="1"/>
          </p:cNvSpPr>
          <p:nvPr/>
        </p:nvSpPr>
        <p:spPr bwMode="auto">
          <a:xfrm>
            <a:off x="11056938" y="5983288"/>
            <a:ext cx="3024187" cy="39687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tIns="82800" bIns="82800" anchor="ctr"/>
          <a:lstStyle/>
          <a:p>
            <a:pPr algn="ctr" defTabSz="282575">
              <a:lnSpc>
                <a:spcPct val="110000"/>
              </a:lnSpc>
              <a:buFont typeface="Wingdings" pitchFamily="2" charset="2"/>
              <a:buNone/>
            </a:pPr>
            <a:r>
              <a:rPr lang="ko-KR" altLang="en-US" sz="1600">
                <a:latin typeface="HY중고딕" pitchFamily="18" charset="-127"/>
                <a:ea typeface="굴림체" pitchFamily="49" charset="-127"/>
              </a:rPr>
              <a:t>직업</a:t>
            </a:r>
          </a:p>
        </p:txBody>
      </p:sp>
      <p:sp>
        <p:nvSpPr>
          <p:cNvPr id="401420" name="Rectangle 14"/>
          <p:cNvSpPr>
            <a:spLocks noChangeArrowheads="1"/>
          </p:cNvSpPr>
          <p:nvPr/>
        </p:nvSpPr>
        <p:spPr bwMode="auto">
          <a:xfrm>
            <a:off x="11056938" y="6380163"/>
            <a:ext cx="3024187" cy="39846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tIns="82800" bIns="82800" anchor="ctr"/>
          <a:lstStyle/>
          <a:p>
            <a:pPr algn="ctr" defTabSz="282575">
              <a:lnSpc>
                <a:spcPct val="110000"/>
              </a:lnSpc>
              <a:buFont typeface="Wingdings" pitchFamily="2" charset="2"/>
              <a:buNone/>
            </a:pPr>
            <a:r>
              <a:rPr lang="ko-KR" altLang="en-US" sz="1600">
                <a:latin typeface="HY중고딕" pitchFamily="18" charset="-127"/>
                <a:ea typeface="굴림체" pitchFamily="49" charset="-127"/>
              </a:rPr>
              <a:t>생일</a:t>
            </a:r>
          </a:p>
        </p:txBody>
      </p:sp>
      <p:sp>
        <p:nvSpPr>
          <p:cNvPr id="401421" name="Rectangle 15"/>
          <p:cNvSpPr>
            <a:spLocks noChangeArrowheads="1"/>
          </p:cNvSpPr>
          <p:nvPr/>
        </p:nvSpPr>
        <p:spPr bwMode="auto">
          <a:xfrm>
            <a:off x="11056938" y="6775450"/>
            <a:ext cx="3024187" cy="39846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tIns="82800" bIns="82800" anchor="ctr"/>
          <a:lstStyle/>
          <a:p>
            <a:pPr algn="ctr" defTabSz="282575">
              <a:lnSpc>
                <a:spcPct val="110000"/>
              </a:lnSpc>
              <a:buFont typeface="Wingdings" pitchFamily="2" charset="2"/>
              <a:buNone/>
            </a:pPr>
            <a:r>
              <a:rPr lang="ko-KR" altLang="en-US" sz="1600">
                <a:latin typeface="HY중고딕" pitchFamily="18" charset="-127"/>
                <a:ea typeface="굴림체" pitchFamily="49" charset="-127"/>
              </a:rPr>
              <a:t>성별</a:t>
            </a:r>
          </a:p>
        </p:txBody>
      </p:sp>
      <p:sp>
        <p:nvSpPr>
          <p:cNvPr id="401422" name="Rectangle 16"/>
          <p:cNvSpPr>
            <a:spLocks noChangeArrowheads="1"/>
          </p:cNvSpPr>
          <p:nvPr/>
        </p:nvSpPr>
        <p:spPr bwMode="auto">
          <a:xfrm>
            <a:off x="11056938" y="7158038"/>
            <a:ext cx="3024187" cy="39846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tIns="82800" bIns="82800" anchor="ctr"/>
          <a:lstStyle/>
          <a:p>
            <a:pPr algn="ctr" defTabSz="282575">
              <a:lnSpc>
                <a:spcPct val="110000"/>
              </a:lnSpc>
              <a:buFont typeface="Wingdings" pitchFamily="2" charset="2"/>
              <a:buNone/>
            </a:pPr>
            <a:r>
              <a:rPr lang="ko-KR" altLang="en-US" sz="1600">
                <a:latin typeface="HY중고딕" pitchFamily="18" charset="-127"/>
                <a:ea typeface="굴림체" pitchFamily="49" charset="-127"/>
              </a:rPr>
              <a:t>가입일</a:t>
            </a:r>
          </a:p>
        </p:txBody>
      </p:sp>
      <p:sp>
        <p:nvSpPr>
          <p:cNvPr id="401423" name="Rectangle 17"/>
          <p:cNvSpPr>
            <a:spLocks noChangeArrowheads="1"/>
          </p:cNvSpPr>
          <p:nvPr/>
        </p:nvSpPr>
        <p:spPr bwMode="auto">
          <a:xfrm>
            <a:off x="11056938" y="8170863"/>
            <a:ext cx="3024187" cy="830262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 type="none" w="sm" len="sm"/>
            <a:tailEnd type="none" w="sm" len="sm"/>
          </a:ln>
        </p:spPr>
        <p:txBody>
          <a:bodyPr tIns="82800" bIns="82800" anchor="ctr"/>
          <a:lstStyle/>
          <a:p>
            <a:pPr algn="ctr" defTabSz="282575">
              <a:lnSpc>
                <a:spcPct val="110000"/>
              </a:lnSpc>
              <a:buFont typeface="Wingdings" pitchFamily="2" charset="2"/>
              <a:buNone/>
            </a:pPr>
            <a:r>
              <a:rPr lang="en-US" altLang="ko-KR" sz="1400">
                <a:latin typeface="HY중고딕" pitchFamily="18" charset="-127"/>
                <a:ea typeface="굴림체" pitchFamily="49" charset="-127"/>
              </a:rPr>
              <a:t>.</a:t>
            </a:r>
          </a:p>
          <a:p>
            <a:pPr algn="ctr" defTabSz="282575">
              <a:lnSpc>
                <a:spcPct val="110000"/>
              </a:lnSpc>
              <a:buFont typeface="Wingdings" pitchFamily="2" charset="2"/>
              <a:buNone/>
            </a:pPr>
            <a:r>
              <a:rPr lang="en-US" altLang="ko-KR" sz="1400">
                <a:latin typeface="HY중고딕" pitchFamily="18" charset="-127"/>
                <a:ea typeface="굴림체" pitchFamily="49" charset="-127"/>
              </a:rPr>
              <a:t>.</a:t>
            </a:r>
          </a:p>
          <a:p>
            <a:pPr algn="ctr" defTabSz="282575">
              <a:lnSpc>
                <a:spcPct val="110000"/>
              </a:lnSpc>
              <a:buFont typeface="Wingdings" pitchFamily="2" charset="2"/>
              <a:buNone/>
            </a:pPr>
            <a:r>
              <a:rPr lang="en-US" altLang="ko-KR" sz="1400">
                <a:latin typeface="HY중고딕" pitchFamily="18" charset="-127"/>
                <a:ea typeface="굴림체" pitchFamily="49" charset="-127"/>
              </a:rPr>
              <a:t>.</a:t>
            </a:r>
          </a:p>
          <a:p>
            <a:pPr algn="ctr" defTabSz="282575">
              <a:lnSpc>
                <a:spcPct val="110000"/>
              </a:lnSpc>
              <a:buFont typeface="Wingdings" pitchFamily="2" charset="2"/>
              <a:buNone/>
            </a:pPr>
            <a:r>
              <a:rPr lang="en-US" altLang="ko-KR" sz="1400">
                <a:latin typeface="HY중고딕" pitchFamily="18" charset="-127"/>
                <a:ea typeface="굴림체" pitchFamily="49" charset="-127"/>
              </a:rPr>
              <a:t>.</a:t>
            </a:r>
          </a:p>
        </p:txBody>
      </p:sp>
      <p:sp>
        <p:nvSpPr>
          <p:cNvPr id="401424" name="Rectangle 18"/>
          <p:cNvSpPr>
            <a:spLocks noChangeArrowheads="1"/>
          </p:cNvSpPr>
          <p:nvPr/>
        </p:nvSpPr>
        <p:spPr bwMode="auto">
          <a:xfrm>
            <a:off x="11056938" y="3600450"/>
            <a:ext cx="3024187" cy="39687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tIns="82800" bIns="82800" anchor="ctr"/>
          <a:lstStyle/>
          <a:p>
            <a:pPr algn="ctr" defTabSz="282575">
              <a:lnSpc>
                <a:spcPct val="110000"/>
              </a:lnSpc>
              <a:buFont typeface="Wingdings" pitchFamily="2" charset="2"/>
              <a:buNone/>
            </a:pPr>
            <a:r>
              <a:rPr lang="en-US" altLang="ko-KR" sz="1600">
                <a:latin typeface="HY중고딕" pitchFamily="18" charset="-127"/>
                <a:ea typeface="굴림체" pitchFamily="49" charset="-127"/>
              </a:rPr>
              <a:t>ID</a:t>
            </a:r>
          </a:p>
        </p:txBody>
      </p:sp>
      <p:sp>
        <p:nvSpPr>
          <p:cNvPr id="401425" name="Rectangle 19"/>
          <p:cNvSpPr>
            <a:spLocks noChangeArrowheads="1"/>
          </p:cNvSpPr>
          <p:nvPr/>
        </p:nvSpPr>
        <p:spPr bwMode="auto">
          <a:xfrm>
            <a:off x="11056938" y="3990975"/>
            <a:ext cx="3024187" cy="39687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tIns="82800" bIns="82800" anchor="ctr"/>
          <a:lstStyle/>
          <a:p>
            <a:pPr algn="ctr" defTabSz="282575">
              <a:lnSpc>
                <a:spcPct val="110000"/>
              </a:lnSpc>
              <a:buFont typeface="Wingdings" pitchFamily="2" charset="2"/>
              <a:buNone/>
            </a:pPr>
            <a:r>
              <a:rPr lang="ko-KR" altLang="en-US" sz="1600">
                <a:latin typeface="HY중고딕" pitchFamily="18" charset="-127"/>
                <a:ea typeface="굴림체" pitchFamily="49" charset="-127"/>
              </a:rPr>
              <a:t>성명</a:t>
            </a:r>
          </a:p>
        </p:txBody>
      </p:sp>
      <p:sp>
        <p:nvSpPr>
          <p:cNvPr id="401426" name="Rectangle 20"/>
          <p:cNvSpPr>
            <a:spLocks noChangeArrowheads="1"/>
          </p:cNvSpPr>
          <p:nvPr/>
        </p:nvSpPr>
        <p:spPr bwMode="auto">
          <a:xfrm>
            <a:off x="11056938" y="4395788"/>
            <a:ext cx="3024187" cy="39687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tIns="82800" bIns="82800" anchor="ctr"/>
          <a:lstStyle/>
          <a:p>
            <a:pPr algn="ctr" defTabSz="282575">
              <a:lnSpc>
                <a:spcPct val="110000"/>
              </a:lnSpc>
              <a:buFont typeface="Wingdings" pitchFamily="2" charset="2"/>
              <a:buNone/>
            </a:pPr>
            <a:r>
              <a:rPr lang="ko-KR" altLang="en-US" sz="1600">
                <a:latin typeface="HY중고딕" pitchFamily="18" charset="-127"/>
                <a:ea typeface="굴림체" pitchFamily="49" charset="-127"/>
              </a:rPr>
              <a:t>전화</a:t>
            </a:r>
          </a:p>
        </p:txBody>
      </p:sp>
      <p:sp>
        <p:nvSpPr>
          <p:cNvPr id="401427" name="Rectangle 21"/>
          <p:cNvSpPr>
            <a:spLocks noChangeArrowheads="1"/>
          </p:cNvSpPr>
          <p:nvPr/>
        </p:nvSpPr>
        <p:spPr bwMode="auto">
          <a:xfrm>
            <a:off x="11056938" y="4792663"/>
            <a:ext cx="3024187" cy="39846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tIns="82800" bIns="82800" anchor="ctr"/>
          <a:lstStyle/>
          <a:p>
            <a:pPr algn="ctr" defTabSz="282575">
              <a:lnSpc>
                <a:spcPct val="110000"/>
              </a:lnSpc>
              <a:buFont typeface="Wingdings" pitchFamily="2" charset="2"/>
              <a:buNone/>
            </a:pPr>
            <a:r>
              <a:rPr lang="ko-KR" altLang="en-US" sz="1600">
                <a:latin typeface="HY중고딕" pitchFamily="18" charset="-127"/>
                <a:ea typeface="굴림체" pitchFamily="49" charset="-127"/>
              </a:rPr>
              <a:t>우편번호</a:t>
            </a:r>
          </a:p>
        </p:txBody>
      </p:sp>
      <p:sp>
        <p:nvSpPr>
          <p:cNvPr id="401428" name="Rectangle 22"/>
          <p:cNvSpPr>
            <a:spLocks noChangeArrowheads="1"/>
          </p:cNvSpPr>
          <p:nvPr/>
        </p:nvSpPr>
        <p:spPr bwMode="auto">
          <a:xfrm>
            <a:off x="11056938" y="5195888"/>
            <a:ext cx="3024187" cy="39687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tIns="82800" bIns="82800" anchor="ctr"/>
          <a:lstStyle/>
          <a:p>
            <a:pPr algn="ctr" defTabSz="282575">
              <a:lnSpc>
                <a:spcPct val="110000"/>
              </a:lnSpc>
              <a:buFont typeface="Wingdings" pitchFamily="2" charset="2"/>
              <a:buNone/>
            </a:pPr>
            <a:r>
              <a:rPr lang="ko-KR" altLang="en-US" sz="1600">
                <a:latin typeface="HY중고딕" pitchFamily="18" charset="-127"/>
                <a:ea typeface="굴림체" pitchFamily="49" charset="-127"/>
              </a:rPr>
              <a:t>주소</a:t>
            </a:r>
          </a:p>
        </p:txBody>
      </p:sp>
      <p:sp>
        <p:nvSpPr>
          <p:cNvPr id="401429" name="Rectangle 23"/>
          <p:cNvSpPr>
            <a:spLocks noChangeArrowheads="1"/>
          </p:cNvSpPr>
          <p:nvPr/>
        </p:nvSpPr>
        <p:spPr bwMode="auto">
          <a:xfrm>
            <a:off x="11056938" y="5595938"/>
            <a:ext cx="3024187" cy="39687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tIns="82800" bIns="82800" anchor="ctr"/>
          <a:lstStyle/>
          <a:p>
            <a:pPr algn="ctr" defTabSz="282575">
              <a:lnSpc>
                <a:spcPct val="110000"/>
              </a:lnSpc>
              <a:buFont typeface="Wingdings" pitchFamily="2" charset="2"/>
              <a:buNone/>
            </a:pPr>
            <a:r>
              <a:rPr lang="ko-KR" altLang="en-US" sz="1600">
                <a:latin typeface="HY중고딕" pitchFamily="18" charset="-127"/>
                <a:ea typeface="굴림체" pitchFamily="49" charset="-127"/>
              </a:rPr>
              <a:t>취미</a:t>
            </a:r>
          </a:p>
        </p:txBody>
      </p:sp>
      <p:sp>
        <p:nvSpPr>
          <p:cNvPr id="401430" name="Line 24"/>
          <p:cNvSpPr>
            <a:spLocks noChangeShapeType="1"/>
          </p:cNvSpPr>
          <p:nvPr/>
        </p:nvSpPr>
        <p:spPr bwMode="blackWhite">
          <a:xfrm flipV="1">
            <a:off x="7042150" y="3678238"/>
            <a:ext cx="3359150" cy="1330325"/>
          </a:xfrm>
          <a:prstGeom prst="line">
            <a:avLst/>
          </a:prstGeom>
          <a:noFill/>
          <a:ln w="28575">
            <a:solidFill>
              <a:srgbClr val="000066"/>
            </a:solidFill>
            <a:round/>
            <a:headEnd/>
            <a:tailEnd type="triangle" w="med" len="med"/>
          </a:ln>
        </p:spPr>
        <p:txBody>
          <a:bodyPr wrap="none" anchor="ctr">
            <a:spAutoFit/>
          </a:bodyPr>
          <a:lstStyle/>
          <a:p>
            <a:endParaRPr lang="ko-KR" altLang="en-US"/>
          </a:p>
        </p:txBody>
      </p:sp>
      <p:sp>
        <p:nvSpPr>
          <p:cNvPr id="401431" name="Line 25"/>
          <p:cNvSpPr>
            <a:spLocks noChangeShapeType="1"/>
          </p:cNvSpPr>
          <p:nvPr/>
        </p:nvSpPr>
        <p:spPr bwMode="blackWhite">
          <a:xfrm>
            <a:off x="6886575" y="6235700"/>
            <a:ext cx="3595688" cy="1173163"/>
          </a:xfrm>
          <a:prstGeom prst="line">
            <a:avLst/>
          </a:prstGeom>
          <a:noFill/>
          <a:ln w="28575">
            <a:solidFill>
              <a:srgbClr val="000066"/>
            </a:solidFill>
            <a:round/>
            <a:headEnd/>
            <a:tailEnd type="triangle" w="med" len="med"/>
          </a:ln>
        </p:spPr>
        <p:txBody>
          <a:bodyPr anchor="ctr">
            <a:spAutoFit/>
          </a:bodyPr>
          <a:lstStyle/>
          <a:p>
            <a:endParaRPr lang="ko-KR" altLang="en-US"/>
          </a:p>
        </p:txBody>
      </p:sp>
      <p:sp>
        <p:nvSpPr>
          <p:cNvPr id="401432" name="Line 26"/>
          <p:cNvSpPr>
            <a:spLocks noChangeShapeType="1"/>
          </p:cNvSpPr>
          <p:nvPr/>
        </p:nvSpPr>
        <p:spPr bwMode="blackWhite">
          <a:xfrm>
            <a:off x="10401300" y="4040188"/>
            <a:ext cx="12700" cy="3038475"/>
          </a:xfrm>
          <a:prstGeom prst="line">
            <a:avLst/>
          </a:prstGeom>
          <a:noFill/>
          <a:ln w="28575">
            <a:solidFill>
              <a:srgbClr val="000066"/>
            </a:solidFill>
            <a:round/>
            <a:headEnd/>
            <a:tailEnd type="triangle" w="med" len="med"/>
          </a:ln>
        </p:spPr>
        <p:txBody>
          <a:bodyPr anchor="ctr">
            <a:spAutoFit/>
          </a:bodyPr>
          <a:lstStyle/>
          <a:p>
            <a:endParaRPr lang="ko-KR" altLang="en-US"/>
          </a:p>
        </p:txBody>
      </p:sp>
      <p:sp>
        <p:nvSpPr>
          <p:cNvPr id="401433" name="Rectangle 27"/>
          <p:cNvSpPr>
            <a:spLocks noChangeArrowheads="1"/>
          </p:cNvSpPr>
          <p:nvPr/>
        </p:nvSpPr>
        <p:spPr bwMode="blackWhite">
          <a:xfrm>
            <a:off x="1117600" y="600075"/>
            <a:ext cx="6429375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CURSOR </a:t>
            </a: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문</a:t>
            </a:r>
          </a:p>
        </p:txBody>
      </p:sp>
      <p:sp>
        <p:nvSpPr>
          <p:cNvPr id="401434" name="Rectangle 28"/>
          <p:cNvSpPr>
            <a:spLocks noChangeArrowheads="1"/>
          </p:cNvSpPr>
          <p:nvPr/>
        </p:nvSpPr>
        <p:spPr bwMode="auto">
          <a:xfrm>
            <a:off x="1108075" y="2112963"/>
            <a:ext cx="6719888" cy="67945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tIns="82800" bIns="82800" anchor="ctr"/>
          <a:lstStyle/>
          <a:p>
            <a:pPr defTabSz="282575">
              <a:lnSpc>
                <a:spcPct val="110000"/>
              </a:lnSpc>
              <a:buFont typeface="Wingdings" pitchFamily="2" charset="2"/>
              <a:buNone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OPEN 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4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434" name="Rectangle 4"/>
          <p:cNvSpPr>
            <a:spLocks noChangeArrowheads="1"/>
          </p:cNvSpPr>
          <p:nvPr/>
        </p:nvSpPr>
        <p:spPr bwMode="blackWhite">
          <a:xfrm>
            <a:off x="1117600" y="600075"/>
            <a:ext cx="6429375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CURSOR </a:t>
            </a: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문</a:t>
            </a:r>
          </a:p>
        </p:txBody>
      </p:sp>
      <p:graphicFrame>
        <p:nvGraphicFramePr>
          <p:cNvPr id="1445965" name="Group 77"/>
          <p:cNvGraphicFramePr>
            <a:graphicFrameLocks noGrp="1"/>
          </p:cNvGraphicFramePr>
          <p:nvPr/>
        </p:nvGraphicFramePr>
        <p:xfrm>
          <a:off x="1128713" y="1317625"/>
          <a:ext cx="12144595" cy="8619555"/>
        </p:xfrm>
        <a:graphic>
          <a:graphicData uri="http://schemas.openxmlformats.org/drawingml/2006/table">
            <a:tbl>
              <a:tblPr/>
              <a:tblGrid>
                <a:gridCol w="324502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889957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472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항  목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내  용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329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DECLARE</a:t>
                      </a:r>
                      <a:b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</a:b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  CURSOR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- </a:t>
                      </a:r>
                      <a:r>
                        <a:rPr kumimoji="1" lang="ko-KR" altLang="en-US" sz="2400" b="1" i="0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선언부에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커서를 선언한다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.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4197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OPEN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- 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커서에 대한 메모리 할당 및 정보를 저장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.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- 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입력변수에 대한 </a:t>
                      </a:r>
                      <a:r>
                        <a:rPr kumimoji="1" lang="ko-KR" altLang="en-US" sz="2400" b="1" i="0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바인드작업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.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90653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FETCH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- 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현재 행을 읽어 들인 후 변수에 저장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- 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커서 속성을 이용하여 행이 존재하는지 검사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- 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처리할 행인 있다면 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FETCH 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반복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813072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CLOSE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24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- 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사용을 마친 커서는 반드시 닫아야 한다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.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- 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커서를 닫고 버퍼용으로 사용중인 메모리를 반환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- 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커서를 다시 열수는 있지만 데이터를 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FETCH</a:t>
                      </a:r>
                      <a:r>
                        <a:rPr kumimoji="1" lang="ko-KR" altLang="en-US" sz="2400" b="1" i="0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하거</a:t>
                      </a:r>
                      <a:endParaRPr kumimoji="1" lang="ko-KR" alt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 나 갱신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, 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삭제할 수 는 없다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.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4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6914" name="Rectangle 2"/>
          <p:cNvSpPr>
            <a:spLocks noChangeArrowheads="1"/>
          </p:cNvSpPr>
          <p:nvPr/>
        </p:nvSpPr>
        <p:spPr bwMode="blackWhite">
          <a:xfrm>
            <a:off x="1119188" y="1296988"/>
            <a:ext cx="12153900" cy="5578475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CURSOR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실행  </a:t>
            </a:r>
            <a:endParaRPr lang="ko-KR" altLang="en-US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 err="1">
                <a:latin typeface="HY중고딕" pitchFamily="18" charset="-127"/>
                <a:ea typeface="굴림체" pitchFamily="49" charset="-127"/>
              </a:rPr>
              <a:t>선언부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에 커서 선언  </a:t>
            </a:r>
            <a:br>
              <a:rPr lang="ko-KR" altLang="en-US" sz="2000">
                <a:latin typeface="HY중고딕" pitchFamily="18" charset="-127"/>
                <a:ea typeface="굴림체" pitchFamily="49" charset="-127"/>
              </a:rPr>
            </a:b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CURSOR  </a:t>
            </a:r>
            <a:r>
              <a:rPr lang="en-US" altLang="ko-KR" sz="2000" i="1" err="1">
                <a:latin typeface="HY중고딕" pitchFamily="18" charset="-127"/>
                <a:ea typeface="굴림체" pitchFamily="49" charset="-127"/>
              </a:rPr>
              <a:t>cursor_name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IS </a:t>
            </a:r>
            <a:br>
              <a:rPr lang="en-US" altLang="ko-KR" sz="2000">
                <a:latin typeface="HY중고딕" pitchFamily="18" charset="-127"/>
                <a:ea typeface="굴림체" pitchFamily="49" charset="-127"/>
              </a:rPr>
            </a:b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         </a:t>
            </a:r>
            <a:r>
              <a:rPr lang="en-US" altLang="ko-KR" sz="2000" i="1" err="1">
                <a:latin typeface="HY중고딕" pitchFamily="18" charset="-127"/>
                <a:ea typeface="굴림체" pitchFamily="49" charset="-127"/>
              </a:rPr>
              <a:t>select_statement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;</a:t>
            </a:r>
          </a:p>
          <a:p>
            <a:pPr defTabSz="282575"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실행 </a:t>
            </a:r>
            <a:r>
              <a:rPr lang="ko-KR" altLang="en-US" sz="2000" err="1">
                <a:latin typeface="HY중고딕" pitchFamily="18" charset="-127"/>
                <a:ea typeface="굴림체" pitchFamily="49" charset="-127"/>
              </a:rPr>
              <a:t>역역에서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</a:t>
            </a:r>
          </a:p>
          <a:p>
            <a:pPr defTabSz="282575"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OPEN </a:t>
            </a:r>
            <a:r>
              <a:rPr lang="en-US" altLang="ko-KR" sz="2000" i="1" err="1">
                <a:latin typeface="HY중고딕" pitchFamily="18" charset="-127"/>
                <a:ea typeface="굴림체" pitchFamily="49" charset="-127"/>
              </a:rPr>
              <a:t>cursor_name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;  </a:t>
            </a:r>
          </a:p>
          <a:p>
            <a:pPr defTabSz="282575"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FETCH </a:t>
            </a:r>
            <a:r>
              <a:rPr lang="en-US" altLang="ko-KR" sz="2000" i="1" err="1">
                <a:latin typeface="HY중고딕" pitchFamily="18" charset="-127"/>
                <a:ea typeface="굴림체" pitchFamily="49" charset="-127"/>
              </a:rPr>
              <a:t>cursor_name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INTO {</a:t>
            </a:r>
            <a:r>
              <a:rPr lang="en-US" altLang="ko-KR" sz="2000" i="1" err="1">
                <a:latin typeface="HY중고딕" pitchFamily="18" charset="-127"/>
                <a:ea typeface="굴림체" pitchFamily="49" charset="-127"/>
              </a:rPr>
              <a:t>variable_lists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| </a:t>
            </a:r>
            <a:r>
              <a:rPr lang="en-US" altLang="ko-KR" sz="2000" i="1" err="1">
                <a:latin typeface="HY중고딕" pitchFamily="18" charset="-127"/>
                <a:ea typeface="굴림체" pitchFamily="49" charset="-127"/>
              </a:rPr>
              <a:t>record_name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} ;</a:t>
            </a:r>
          </a:p>
          <a:p>
            <a:pPr defTabSz="282575"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CLOSE </a:t>
            </a:r>
            <a:r>
              <a:rPr lang="en-US" altLang="ko-KR" sz="2000" i="1" err="1">
                <a:latin typeface="HY중고딕" pitchFamily="18" charset="-127"/>
                <a:ea typeface="굴림체" pitchFamily="49" charset="-127"/>
              </a:rPr>
              <a:t>cursor_name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;  </a:t>
            </a:r>
          </a:p>
        </p:txBody>
      </p:sp>
      <p:sp>
        <p:nvSpPr>
          <p:cNvPr id="403459" name="Rectangle 3"/>
          <p:cNvSpPr>
            <a:spLocks noChangeArrowheads="1"/>
          </p:cNvSpPr>
          <p:nvPr/>
        </p:nvSpPr>
        <p:spPr bwMode="blackWhite">
          <a:xfrm>
            <a:off x="1117600" y="600075"/>
            <a:ext cx="6429375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CURSOR </a:t>
            </a: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문</a:t>
            </a:r>
          </a:p>
        </p:txBody>
      </p:sp>
      <p:graphicFrame>
        <p:nvGraphicFramePr>
          <p:cNvPr id="1446940" name="Group 28"/>
          <p:cNvGraphicFramePr>
            <a:graphicFrameLocks noGrp="1"/>
          </p:cNvGraphicFramePr>
          <p:nvPr/>
        </p:nvGraphicFramePr>
        <p:xfrm>
          <a:off x="1128713" y="7100888"/>
          <a:ext cx="12144594" cy="3070431"/>
        </p:xfrm>
        <a:graphic>
          <a:graphicData uri="http://schemas.openxmlformats.org/drawingml/2006/table">
            <a:tbl>
              <a:tblPr/>
              <a:tblGrid>
                <a:gridCol w="35589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858568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4287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커 서  속 성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내  용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287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 %ISOPEN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커서가 열린 상태이면  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TRUE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836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 %NOTFOUND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SQL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문장이  어떠한 영향을 미치지 않았다면 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TRUE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836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 %FOUND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SQL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문장이  하나 이상의 영향을 미쳤다면  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TRUE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836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 %ROWCOUNT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SQL 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문장에 의해 영향을 받은 행의 수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15"/>
          <p:cNvSpPr>
            <a:spLocks noChangeArrowheads="1"/>
          </p:cNvSpPr>
          <p:nvPr/>
        </p:nvSpPr>
        <p:spPr bwMode="auto">
          <a:xfrm>
            <a:off x="479425" y="1204913"/>
            <a:ext cx="13374688" cy="8232775"/>
          </a:xfrm>
          <a:prstGeom prst="rect">
            <a:avLst/>
          </a:prstGeom>
          <a:noFill/>
          <a:ln w="38100" cmpd="dbl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marL="720725" lvl="1" indent="-263525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뷰의 필요성</a:t>
            </a:r>
          </a:p>
          <a:p>
            <a:pPr marL="1160463" lvl="2" indent="-173038">
              <a:lnSpc>
                <a:spcPct val="150000"/>
              </a:lnSpc>
              <a:buFont typeface="Wingdings" pitchFamily="2" charset="2"/>
              <a:buNone/>
            </a:pP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	⇒ 하나의 테이블</a:t>
            </a: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, </a:t>
            </a: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혹은 여러 테이블에 대하여 특정 사용자나 조직의 관점에서 데이터를 바라볼 수 있도록 해주는 수단</a:t>
            </a:r>
          </a:p>
          <a:p>
            <a:pPr marL="1160463" lvl="2" indent="-173038">
              <a:lnSpc>
                <a:spcPct val="150000"/>
              </a:lnSpc>
              <a:buFont typeface="Wingdings" pitchFamily="2" charset="2"/>
              <a:buNone/>
            </a:pP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	⇒ 가상 테이블</a:t>
            </a:r>
          </a:p>
        </p:txBody>
      </p:sp>
      <p:pic>
        <p:nvPicPr>
          <p:cNvPr id="44035" name="Picture 1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46238" y="4235450"/>
            <a:ext cx="11106150" cy="4575175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4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6930" name="Rectangle 2"/>
          <p:cNvSpPr>
            <a:spLocks noChangeArrowheads="1"/>
          </p:cNvSpPr>
          <p:nvPr/>
        </p:nvSpPr>
        <p:spPr bwMode="blackWhite">
          <a:xfrm>
            <a:off x="1098550" y="1204913"/>
            <a:ext cx="12472988" cy="9186862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1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2005</a:t>
            </a:r>
            <a:r>
              <a:rPr lang="ko-KR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년도 및 상품별 총 입고수량을 출력하는 커서</a:t>
            </a:r>
            <a:endParaRPr lang="ko-KR" altLang="en-US" sz="1000">
              <a:solidFill>
                <a:srgbClr val="800000"/>
              </a:solidFill>
              <a:latin typeface="굴림체" pitchFamily="49" charset="-127"/>
              <a:ea typeface="굴림체" pitchFamily="49" charset="-127"/>
            </a:endParaRPr>
          </a:p>
          <a:p>
            <a:pPr defTabSz="282575">
              <a:lnSpc>
                <a:spcPct val="110000"/>
              </a:lnSpc>
              <a:defRPr/>
            </a:pPr>
            <a:r>
              <a:rPr lang="en-US" altLang="ko-KR">
                <a:latin typeface="굴림체" pitchFamily="49" charset="-127"/>
                <a:ea typeface="굴림체" pitchFamily="49" charset="-127"/>
              </a:rPr>
              <a:t>DECLARE </a:t>
            </a:r>
          </a:p>
          <a:p>
            <a:pPr defTabSz="282575">
              <a:lnSpc>
                <a:spcPct val="110000"/>
              </a:lnSpc>
              <a:defRPr/>
            </a:pPr>
            <a:r>
              <a:rPr lang="en-US" altLang="ko-KR">
                <a:latin typeface="굴림체" pitchFamily="49" charset="-127"/>
                <a:ea typeface="굴림체" pitchFamily="49" charset="-127"/>
              </a:rPr>
              <a:t>   </a:t>
            </a:r>
            <a:r>
              <a:rPr lang="en-US" altLang="ko-KR" err="1">
                <a:latin typeface="굴림체" pitchFamily="49" charset="-127"/>
                <a:ea typeface="굴림체" pitchFamily="49" charset="-127"/>
              </a:rPr>
              <a:t>v_prod</a:t>
            </a:r>
            <a:r>
              <a:rPr lang="en-US" altLang="ko-KR">
                <a:latin typeface="굴림체" pitchFamily="49" charset="-127"/>
                <a:ea typeface="굴림체" pitchFamily="49" charset="-127"/>
              </a:rPr>
              <a:t> VARCHAR2(30);</a:t>
            </a:r>
          </a:p>
          <a:p>
            <a:pPr defTabSz="282575">
              <a:lnSpc>
                <a:spcPct val="110000"/>
              </a:lnSpc>
              <a:defRPr/>
            </a:pPr>
            <a:r>
              <a:rPr lang="en-US" altLang="ko-KR">
                <a:latin typeface="굴림체" pitchFamily="49" charset="-127"/>
                <a:ea typeface="굴림체" pitchFamily="49" charset="-127"/>
              </a:rPr>
              <a:t>   </a:t>
            </a:r>
            <a:r>
              <a:rPr lang="en-US" altLang="ko-KR" err="1">
                <a:latin typeface="굴림체" pitchFamily="49" charset="-127"/>
                <a:ea typeface="굴림체" pitchFamily="49" charset="-127"/>
              </a:rPr>
              <a:t>v_qty</a:t>
            </a:r>
            <a:r>
              <a:rPr lang="en-US" altLang="ko-KR">
                <a:latin typeface="굴림체" pitchFamily="49" charset="-127"/>
                <a:ea typeface="굴림체" pitchFamily="49" charset="-127"/>
              </a:rPr>
              <a:t>  NUMBER(10,0);</a:t>
            </a:r>
          </a:p>
          <a:p>
            <a:pPr defTabSz="282575">
              <a:lnSpc>
                <a:spcPct val="110000"/>
              </a:lnSpc>
              <a:defRPr/>
            </a:pPr>
            <a:endParaRPr lang="en-US" altLang="ko-KR">
              <a:latin typeface="굴림체" pitchFamily="49" charset="-127"/>
              <a:ea typeface="굴림체" pitchFamily="49" charset="-127"/>
            </a:endParaRPr>
          </a:p>
          <a:p>
            <a:pPr defTabSz="282575">
              <a:lnSpc>
                <a:spcPct val="110000"/>
              </a:lnSpc>
              <a:defRPr/>
            </a:pPr>
            <a:r>
              <a:rPr lang="en-US" altLang="ko-KR">
                <a:latin typeface="굴림체" pitchFamily="49" charset="-127"/>
                <a:ea typeface="굴림체" pitchFamily="49" charset="-127"/>
              </a:rPr>
              <a:t>   CURSOR </a:t>
            </a:r>
            <a:r>
              <a:rPr lang="en-US" altLang="ko-KR" err="1">
                <a:latin typeface="굴림체" pitchFamily="49" charset="-127"/>
                <a:ea typeface="굴림체" pitchFamily="49" charset="-127"/>
              </a:rPr>
              <a:t>UpRemain_cur</a:t>
            </a:r>
            <a:r>
              <a:rPr lang="en-US" altLang="ko-KR">
                <a:latin typeface="굴림체" pitchFamily="49" charset="-127"/>
                <a:ea typeface="굴림체" pitchFamily="49" charset="-127"/>
              </a:rPr>
              <a:t> IS</a:t>
            </a:r>
          </a:p>
          <a:p>
            <a:pPr defTabSz="282575">
              <a:lnSpc>
                <a:spcPct val="110000"/>
              </a:lnSpc>
              <a:defRPr/>
            </a:pPr>
            <a:r>
              <a:rPr lang="en-US" altLang="ko-KR">
                <a:latin typeface="굴림체" pitchFamily="49" charset="-127"/>
                <a:ea typeface="굴림체" pitchFamily="49" charset="-127"/>
              </a:rPr>
              <a:t>       SELECT </a:t>
            </a:r>
            <a:r>
              <a:rPr lang="en-US" altLang="ko-KR" err="1">
                <a:latin typeface="굴림체" pitchFamily="49" charset="-127"/>
                <a:ea typeface="굴림체" pitchFamily="49" charset="-127"/>
              </a:rPr>
              <a:t>buy_prod</a:t>
            </a:r>
            <a:r>
              <a:rPr lang="en-US" altLang="ko-KR">
                <a:latin typeface="굴림체" pitchFamily="49" charset="-127"/>
                <a:ea typeface="굴림체" pitchFamily="49" charset="-127"/>
              </a:rPr>
              <a:t>, SUM(</a:t>
            </a:r>
            <a:r>
              <a:rPr lang="en-US" altLang="ko-KR" err="1">
                <a:latin typeface="굴림체" pitchFamily="49" charset="-127"/>
                <a:ea typeface="굴림체" pitchFamily="49" charset="-127"/>
              </a:rPr>
              <a:t>buy_qty</a:t>
            </a:r>
            <a:r>
              <a:rPr lang="en-US" altLang="ko-KR">
                <a:latin typeface="굴림체" pitchFamily="49" charset="-127"/>
                <a:ea typeface="굴림체" pitchFamily="49" charset="-127"/>
              </a:rPr>
              <a:t>)  FROM </a:t>
            </a:r>
            <a:r>
              <a:rPr lang="en-US" altLang="ko-KR" err="1">
                <a:latin typeface="굴림체" pitchFamily="49" charset="-127"/>
                <a:ea typeface="굴림체" pitchFamily="49" charset="-127"/>
              </a:rPr>
              <a:t>buyprod</a:t>
            </a:r>
            <a:endParaRPr lang="en-US" altLang="ko-KR">
              <a:latin typeface="굴림체" pitchFamily="49" charset="-127"/>
              <a:ea typeface="굴림체" pitchFamily="49" charset="-127"/>
            </a:endParaRPr>
          </a:p>
          <a:p>
            <a:pPr defTabSz="282575">
              <a:lnSpc>
                <a:spcPct val="110000"/>
              </a:lnSpc>
              <a:defRPr/>
            </a:pPr>
            <a:r>
              <a:rPr lang="en-US" altLang="ko-KR">
                <a:latin typeface="굴림체" pitchFamily="49" charset="-127"/>
                <a:ea typeface="굴림체" pitchFamily="49" charset="-127"/>
              </a:rPr>
              <a:t>       WHERE  EXTRACT(YEAR FROM  </a:t>
            </a:r>
            <a:r>
              <a:rPr lang="en-US" altLang="ko-KR" err="1">
                <a:latin typeface="굴림체" pitchFamily="49" charset="-127"/>
                <a:ea typeface="굴림체" pitchFamily="49" charset="-127"/>
              </a:rPr>
              <a:t>buy_date</a:t>
            </a:r>
            <a:r>
              <a:rPr lang="en-US" altLang="ko-KR">
                <a:latin typeface="굴림체" pitchFamily="49" charset="-127"/>
                <a:ea typeface="굴림체" pitchFamily="49" charset="-127"/>
              </a:rPr>
              <a:t>) = 2005</a:t>
            </a:r>
          </a:p>
          <a:p>
            <a:pPr defTabSz="282575">
              <a:lnSpc>
                <a:spcPct val="110000"/>
              </a:lnSpc>
              <a:defRPr/>
            </a:pPr>
            <a:r>
              <a:rPr lang="en-US" altLang="ko-KR">
                <a:latin typeface="굴림체" pitchFamily="49" charset="-127"/>
                <a:ea typeface="굴림체" pitchFamily="49" charset="-127"/>
              </a:rPr>
              <a:t>       GROUP BY </a:t>
            </a:r>
            <a:r>
              <a:rPr lang="en-US" altLang="ko-KR" err="1">
                <a:latin typeface="굴림체" pitchFamily="49" charset="-127"/>
                <a:ea typeface="굴림체" pitchFamily="49" charset="-127"/>
              </a:rPr>
              <a:t>buy_prod</a:t>
            </a:r>
            <a:r>
              <a:rPr lang="en-US" altLang="ko-KR">
                <a:latin typeface="굴림체" pitchFamily="49" charset="-127"/>
                <a:ea typeface="굴림체" pitchFamily="49" charset="-127"/>
              </a:rPr>
              <a:t> ORDER BY </a:t>
            </a:r>
            <a:r>
              <a:rPr lang="en-US" altLang="ko-KR" err="1">
                <a:latin typeface="굴림체" pitchFamily="49" charset="-127"/>
                <a:ea typeface="굴림체" pitchFamily="49" charset="-127"/>
              </a:rPr>
              <a:t>buy_prod</a:t>
            </a:r>
            <a:r>
              <a:rPr lang="en-US" altLang="ko-KR">
                <a:latin typeface="굴림체" pitchFamily="49" charset="-127"/>
                <a:ea typeface="굴림체" pitchFamily="49" charset="-127"/>
              </a:rPr>
              <a:t> ASC;</a:t>
            </a:r>
          </a:p>
          <a:p>
            <a:pPr defTabSz="282575">
              <a:lnSpc>
                <a:spcPct val="110000"/>
              </a:lnSpc>
              <a:defRPr/>
            </a:pPr>
            <a:r>
              <a:rPr lang="en-US" altLang="ko-KR">
                <a:latin typeface="굴림체" pitchFamily="49" charset="-127"/>
                <a:ea typeface="굴림체" pitchFamily="49" charset="-127"/>
              </a:rPr>
              <a:t>BEGIN  </a:t>
            </a:r>
          </a:p>
          <a:p>
            <a:pPr defTabSz="282575">
              <a:lnSpc>
                <a:spcPct val="110000"/>
              </a:lnSpc>
              <a:defRPr/>
            </a:pPr>
            <a:r>
              <a:rPr lang="en-US" altLang="ko-KR">
                <a:latin typeface="굴림체" pitchFamily="49" charset="-127"/>
                <a:ea typeface="굴림체" pitchFamily="49" charset="-127"/>
              </a:rPr>
              <a:t>  OPEN </a:t>
            </a:r>
            <a:r>
              <a:rPr lang="en-US" altLang="ko-KR" err="1">
                <a:latin typeface="굴림체" pitchFamily="49" charset="-127"/>
                <a:ea typeface="굴림체" pitchFamily="49" charset="-127"/>
              </a:rPr>
              <a:t>UpRemain_cur</a:t>
            </a:r>
            <a:r>
              <a:rPr lang="en-US" altLang="ko-KR">
                <a:latin typeface="굴림체" pitchFamily="49" charset="-127"/>
                <a:ea typeface="굴림체" pitchFamily="49" charset="-127"/>
              </a:rPr>
              <a:t>;</a:t>
            </a:r>
          </a:p>
          <a:p>
            <a:pPr defTabSz="282575">
              <a:lnSpc>
                <a:spcPct val="110000"/>
              </a:lnSpc>
              <a:defRPr/>
            </a:pPr>
            <a:r>
              <a:rPr lang="en-US" altLang="ko-KR">
                <a:latin typeface="굴림체" pitchFamily="49" charset="-127"/>
                <a:ea typeface="굴림체" pitchFamily="49" charset="-127"/>
              </a:rPr>
              <a:t>  FETCH </a:t>
            </a:r>
            <a:r>
              <a:rPr lang="en-US" altLang="ko-KR" err="1">
                <a:latin typeface="굴림체" pitchFamily="49" charset="-127"/>
                <a:ea typeface="굴림체" pitchFamily="49" charset="-127"/>
              </a:rPr>
              <a:t>UpRemain_cur</a:t>
            </a:r>
            <a:r>
              <a:rPr lang="en-US" altLang="ko-KR">
                <a:latin typeface="굴림체" pitchFamily="49" charset="-127"/>
                <a:ea typeface="굴림체" pitchFamily="49" charset="-127"/>
              </a:rPr>
              <a:t> INTO </a:t>
            </a:r>
            <a:r>
              <a:rPr lang="en-US" altLang="ko-KR" err="1">
                <a:latin typeface="굴림체" pitchFamily="49" charset="-127"/>
                <a:ea typeface="굴림체" pitchFamily="49" charset="-127"/>
              </a:rPr>
              <a:t>v_prod</a:t>
            </a:r>
            <a:r>
              <a:rPr lang="en-US" altLang="ko-KR">
                <a:latin typeface="굴림체" pitchFamily="49" charset="-127"/>
                <a:ea typeface="굴림체" pitchFamily="49" charset="-127"/>
              </a:rPr>
              <a:t>, </a:t>
            </a:r>
            <a:r>
              <a:rPr lang="en-US" altLang="ko-KR" err="1">
                <a:latin typeface="굴림체" pitchFamily="49" charset="-127"/>
                <a:ea typeface="굴림체" pitchFamily="49" charset="-127"/>
              </a:rPr>
              <a:t>v_qty</a:t>
            </a:r>
            <a:r>
              <a:rPr lang="en-US" altLang="ko-KR">
                <a:latin typeface="굴림체" pitchFamily="49" charset="-127"/>
                <a:ea typeface="굴림체" pitchFamily="49" charset="-127"/>
              </a:rPr>
              <a:t>;</a:t>
            </a:r>
          </a:p>
          <a:p>
            <a:pPr defTabSz="282575">
              <a:lnSpc>
                <a:spcPct val="110000"/>
              </a:lnSpc>
              <a:defRPr/>
            </a:pPr>
            <a:r>
              <a:rPr lang="en-US" altLang="ko-KR">
                <a:latin typeface="굴림체" pitchFamily="49" charset="-127"/>
                <a:ea typeface="굴림체" pitchFamily="49" charset="-127"/>
              </a:rPr>
              <a:t>  WHILE (</a:t>
            </a:r>
            <a:r>
              <a:rPr lang="en-US" altLang="ko-KR" err="1">
                <a:latin typeface="굴림체" pitchFamily="49" charset="-127"/>
                <a:ea typeface="굴림체" pitchFamily="49" charset="-127"/>
              </a:rPr>
              <a:t>UpRemain_cur%FOUND</a:t>
            </a:r>
            <a:r>
              <a:rPr lang="en-US" altLang="ko-KR">
                <a:latin typeface="굴림체" pitchFamily="49" charset="-127"/>
                <a:ea typeface="굴림체" pitchFamily="49" charset="-127"/>
              </a:rPr>
              <a:t>)  LOOP</a:t>
            </a:r>
          </a:p>
          <a:p>
            <a:pPr defTabSz="282575">
              <a:lnSpc>
                <a:spcPct val="110000"/>
              </a:lnSpc>
              <a:defRPr/>
            </a:pPr>
            <a:r>
              <a:rPr lang="en-US" altLang="ko-KR">
                <a:latin typeface="굴림체" pitchFamily="49" charset="-127"/>
                <a:ea typeface="굴림체" pitchFamily="49" charset="-127"/>
              </a:rPr>
              <a:t>       DBMS_OUTPUT.PUT_LINE( </a:t>
            </a:r>
            <a:r>
              <a:rPr lang="en-US" altLang="ko-KR" err="1">
                <a:latin typeface="굴림체" pitchFamily="49" charset="-127"/>
                <a:ea typeface="굴림체" pitchFamily="49" charset="-127"/>
              </a:rPr>
              <a:t>UpRemain_cur%ROWCOUNT</a:t>
            </a:r>
            <a:r>
              <a:rPr lang="en-US" altLang="ko-KR">
                <a:latin typeface="굴림체" pitchFamily="49" charset="-127"/>
                <a:ea typeface="굴림체" pitchFamily="49" charset="-127"/>
              </a:rPr>
              <a:t> || '</a:t>
            </a:r>
            <a:r>
              <a:rPr lang="ko-KR" altLang="en-US">
                <a:latin typeface="굴림체" pitchFamily="49" charset="-127"/>
                <a:ea typeface="굴림체" pitchFamily="49" charset="-127"/>
              </a:rPr>
              <a:t>번째 상품</a:t>
            </a:r>
            <a:r>
              <a:rPr lang="en-US" altLang="ko-KR">
                <a:latin typeface="굴림체" pitchFamily="49" charset="-127"/>
                <a:ea typeface="굴림체" pitchFamily="49" charset="-127"/>
              </a:rPr>
              <a:t>=' </a:t>
            </a:r>
          </a:p>
          <a:p>
            <a:pPr defTabSz="282575">
              <a:lnSpc>
                <a:spcPct val="110000"/>
              </a:lnSpc>
              <a:defRPr/>
            </a:pPr>
            <a:r>
              <a:rPr lang="en-US" altLang="ko-KR">
                <a:latin typeface="굴림체" pitchFamily="49" charset="-127"/>
                <a:ea typeface="굴림체" pitchFamily="49" charset="-127"/>
              </a:rPr>
              <a:t>                                                         || </a:t>
            </a:r>
            <a:r>
              <a:rPr lang="en-US" altLang="ko-KR" err="1">
                <a:latin typeface="굴림체" pitchFamily="49" charset="-127"/>
                <a:ea typeface="굴림체" pitchFamily="49" charset="-127"/>
              </a:rPr>
              <a:t>v_prod</a:t>
            </a:r>
            <a:r>
              <a:rPr lang="en-US" altLang="ko-KR">
                <a:latin typeface="굴림체" pitchFamily="49" charset="-127"/>
                <a:ea typeface="굴림체" pitchFamily="49" charset="-127"/>
              </a:rPr>
              <a:t> || ' </a:t>
            </a:r>
            <a:r>
              <a:rPr lang="ko-KR" altLang="en-US">
                <a:latin typeface="굴림체" pitchFamily="49" charset="-127"/>
                <a:ea typeface="굴림체" pitchFamily="49" charset="-127"/>
              </a:rPr>
              <a:t>입고수량</a:t>
            </a:r>
            <a:r>
              <a:rPr lang="en-US" altLang="ko-KR">
                <a:latin typeface="굴림체" pitchFamily="49" charset="-127"/>
                <a:ea typeface="굴림체" pitchFamily="49" charset="-127"/>
              </a:rPr>
              <a:t>=' || </a:t>
            </a:r>
            <a:r>
              <a:rPr lang="en-US" altLang="ko-KR" err="1">
                <a:latin typeface="굴림체" pitchFamily="49" charset="-127"/>
                <a:ea typeface="굴림체" pitchFamily="49" charset="-127"/>
              </a:rPr>
              <a:t>v_qty</a:t>
            </a:r>
            <a:r>
              <a:rPr lang="en-US" altLang="ko-KR">
                <a:latin typeface="굴림체" pitchFamily="49" charset="-127"/>
                <a:ea typeface="굴림체" pitchFamily="49" charset="-127"/>
              </a:rPr>
              <a:t> ||  '</a:t>
            </a:r>
            <a:r>
              <a:rPr lang="ko-KR" altLang="en-US">
                <a:latin typeface="굴림체" pitchFamily="49" charset="-127"/>
                <a:ea typeface="굴림체" pitchFamily="49" charset="-127"/>
              </a:rPr>
              <a:t>입니다</a:t>
            </a:r>
            <a:r>
              <a:rPr lang="en-US" altLang="ko-KR">
                <a:latin typeface="굴림체" pitchFamily="49" charset="-127"/>
                <a:ea typeface="굴림체" pitchFamily="49" charset="-127"/>
              </a:rPr>
              <a:t>.');</a:t>
            </a:r>
          </a:p>
          <a:p>
            <a:pPr defTabSz="282575">
              <a:lnSpc>
                <a:spcPct val="110000"/>
              </a:lnSpc>
              <a:defRPr/>
            </a:pPr>
            <a:r>
              <a:rPr lang="en-US" altLang="ko-KR">
                <a:latin typeface="굴림체" pitchFamily="49" charset="-127"/>
                <a:ea typeface="굴림체" pitchFamily="49" charset="-127"/>
              </a:rPr>
              <a:t>        FETCH </a:t>
            </a:r>
            <a:r>
              <a:rPr lang="en-US" altLang="ko-KR" err="1">
                <a:latin typeface="굴림체" pitchFamily="49" charset="-127"/>
                <a:ea typeface="굴림체" pitchFamily="49" charset="-127"/>
              </a:rPr>
              <a:t>UpRemain_cur</a:t>
            </a:r>
            <a:r>
              <a:rPr lang="en-US" altLang="ko-KR">
                <a:latin typeface="굴림체" pitchFamily="49" charset="-127"/>
                <a:ea typeface="굴림체" pitchFamily="49" charset="-127"/>
              </a:rPr>
              <a:t> INTO </a:t>
            </a:r>
            <a:r>
              <a:rPr lang="en-US" altLang="ko-KR" err="1">
                <a:latin typeface="굴림체" pitchFamily="49" charset="-127"/>
                <a:ea typeface="굴림체" pitchFamily="49" charset="-127"/>
              </a:rPr>
              <a:t>v_prod</a:t>
            </a:r>
            <a:r>
              <a:rPr lang="en-US" altLang="ko-KR">
                <a:latin typeface="굴림체" pitchFamily="49" charset="-127"/>
                <a:ea typeface="굴림체" pitchFamily="49" charset="-127"/>
              </a:rPr>
              <a:t>, </a:t>
            </a:r>
            <a:r>
              <a:rPr lang="en-US" altLang="ko-KR" err="1">
                <a:latin typeface="굴림체" pitchFamily="49" charset="-127"/>
                <a:ea typeface="굴림체" pitchFamily="49" charset="-127"/>
              </a:rPr>
              <a:t>v_qty</a:t>
            </a:r>
            <a:r>
              <a:rPr lang="en-US" altLang="ko-KR">
                <a:latin typeface="굴림체" pitchFamily="49" charset="-127"/>
                <a:ea typeface="굴림체" pitchFamily="49" charset="-127"/>
              </a:rPr>
              <a:t>;</a:t>
            </a:r>
          </a:p>
          <a:p>
            <a:pPr defTabSz="282575">
              <a:lnSpc>
                <a:spcPct val="110000"/>
              </a:lnSpc>
              <a:defRPr/>
            </a:pPr>
            <a:r>
              <a:rPr lang="en-US" altLang="ko-KR">
                <a:latin typeface="굴림체" pitchFamily="49" charset="-127"/>
                <a:ea typeface="굴림체" pitchFamily="49" charset="-127"/>
              </a:rPr>
              <a:t>  END LOOP;</a:t>
            </a:r>
          </a:p>
          <a:p>
            <a:pPr defTabSz="282575">
              <a:lnSpc>
                <a:spcPct val="110000"/>
              </a:lnSpc>
              <a:defRPr/>
            </a:pPr>
            <a:r>
              <a:rPr lang="en-US" altLang="ko-KR">
                <a:latin typeface="굴림체" pitchFamily="49" charset="-127"/>
                <a:ea typeface="굴림체" pitchFamily="49" charset="-127"/>
              </a:rPr>
              <a:t>  CLOSE </a:t>
            </a:r>
            <a:r>
              <a:rPr lang="en-US" altLang="ko-KR" err="1">
                <a:latin typeface="굴림체" pitchFamily="49" charset="-127"/>
                <a:ea typeface="굴림체" pitchFamily="49" charset="-127"/>
              </a:rPr>
              <a:t>UpRemain_cur</a:t>
            </a:r>
            <a:r>
              <a:rPr lang="en-US" altLang="ko-KR">
                <a:latin typeface="굴림체" pitchFamily="49" charset="-127"/>
                <a:ea typeface="굴림체" pitchFamily="49" charset="-127"/>
              </a:rPr>
              <a:t>;</a:t>
            </a:r>
          </a:p>
          <a:p>
            <a:pPr defTabSz="282575">
              <a:lnSpc>
                <a:spcPct val="110000"/>
              </a:lnSpc>
              <a:defRPr/>
            </a:pPr>
            <a:r>
              <a:rPr lang="en-US" altLang="ko-KR">
                <a:latin typeface="굴림체" pitchFamily="49" charset="-127"/>
                <a:ea typeface="굴림체" pitchFamily="49" charset="-127"/>
              </a:rPr>
              <a:t>END</a:t>
            </a:r>
            <a:r>
              <a:rPr lang="en-US" altLang="ko-KR" smtClean="0">
                <a:latin typeface="굴림체" pitchFamily="49" charset="-127"/>
                <a:ea typeface="굴림체" pitchFamily="49" charset="-127"/>
              </a:rPr>
              <a:t>;</a:t>
            </a:r>
          </a:p>
          <a:p>
            <a:pPr defTabSz="282575">
              <a:lnSpc>
                <a:spcPct val="110000"/>
              </a:lnSpc>
              <a:defRPr/>
            </a:pPr>
            <a:r>
              <a:rPr lang="en-US" altLang="ko-KR" smtClean="0">
                <a:latin typeface="굴림체" pitchFamily="49" charset="-127"/>
                <a:ea typeface="굴림체" pitchFamily="49" charset="-127"/>
              </a:rPr>
              <a:t>/</a:t>
            </a:r>
            <a:endParaRPr lang="en-US" altLang="ko-KR"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404483" name="Rectangle 3"/>
          <p:cNvSpPr>
            <a:spLocks noChangeArrowheads="1"/>
          </p:cNvSpPr>
          <p:nvPr/>
        </p:nvSpPr>
        <p:spPr bwMode="blackWhite">
          <a:xfrm>
            <a:off x="1117600" y="600075"/>
            <a:ext cx="6429375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CURSOR </a:t>
            </a: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문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4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1970" name="Rectangle 2"/>
          <p:cNvSpPr>
            <a:spLocks noChangeArrowheads="1"/>
          </p:cNvSpPr>
          <p:nvPr/>
        </p:nvSpPr>
        <p:spPr bwMode="blackWhite">
          <a:xfrm>
            <a:off x="1098550" y="1204913"/>
            <a:ext cx="12472988" cy="8964612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</a:t>
            </a:r>
            <a:r>
              <a:rPr lang="ko-KR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직업을 변수로 받아 이름 회원명과 </a:t>
            </a:r>
            <a:r>
              <a:rPr lang="ko-KR" altLang="en-US" sz="2000" err="1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마일리지를</a:t>
            </a:r>
            <a:r>
              <a:rPr lang="ko-KR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출력하는 커서</a:t>
            </a:r>
          </a:p>
          <a:p>
            <a:pPr defTabSz="282575">
              <a:defRPr/>
            </a:pPr>
            <a:endParaRPr lang="ko-KR" altLang="en-US">
              <a:latin typeface="굴림체" pitchFamily="49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>
                <a:latin typeface="굴림체" pitchFamily="49" charset="-127"/>
                <a:ea typeface="굴림체" pitchFamily="49" charset="-127"/>
              </a:rPr>
              <a:t>DECLARE </a:t>
            </a:r>
          </a:p>
          <a:p>
            <a:pPr defTabSz="282575">
              <a:defRPr/>
            </a:pPr>
            <a:r>
              <a:rPr lang="en-US" altLang="ko-KR">
                <a:latin typeface="굴림체" pitchFamily="49" charset="-127"/>
                <a:ea typeface="굴림체" pitchFamily="49" charset="-127"/>
              </a:rPr>
              <a:t>   </a:t>
            </a:r>
            <a:r>
              <a:rPr lang="en-US" altLang="ko-KR" err="1">
                <a:latin typeface="굴림체" pitchFamily="49" charset="-127"/>
                <a:ea typeface="굴림체" pitchFamily="49" charset="-127"/>
              </a:rPr>
              <a:t>v_name</a:t>
            </a:r>
            <a:r>
              <a:rPr lang="en-US" altLang="ko-KR">
                <a:latin typeface="굴림체" pitchFamily="49" charset="-127"/>
                <a:ea typeface="굴림체" pitchFamily="49" charset="-127"/>
              </a:rPr>
              <a:t> VARCHAR2(30);</a:t>
            </a:r>
          </a:p>
          <a:p>
            <a:pPr defTabSz="282575">
              <a:defRPr/>
            </a:pPr>
            <a:r>
              <a:rPr lang="en-US" altLang="ko-KR">
                <a:latin typeface="굴림체" pitchFamily="49" charset="-127"/>
                <a:ea typeface="굴림체" pitchFamily="49" charset="-127"/>
              </a:rPr>
              <a:t>   </a:t>
            </a:r>
            <a:r>
              <a:rPr lang="en-US" altLang="ko-KR" err="1">
                <a:latin typeface="굴림체" pitchFamily="49" charset="-127"/>
                <a:ea typeface="굴림체" pitchFamily="49" charset="-127"/>
              </a:rPr>
              <a:t>v_mileage</a:t>
            </a:r>
            <a:r>
              <a:rPr lang="en-US" altLang="ko-KR">
                <a:latin typeface="굴림체" pitchFamily="49" charset="-127"/>
                <a:ea typeface="굴림체" pitchFamily="49" charset="-127"/>
              </a:rPr>
              <a:t>  NUMBER(10);</a:t>
            </a:r>
          </a:p>
          <a:p>
            <a:pPr defTabSz="282575">
              <a:defRPr/>
            </a:pPr>
            <a:endParaRPr lang="en-US" altLang="ko-KR">
              <a:latin typeface="굴림체" pitchFamily="49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>
                <a:latin typeface="굴림체" pitchFamily="49" charset="-127"/>
                <a:ea typeface="굴림체" pitchFamily="49" charset="-127"/>
              </a:rPr>
              <a:t>  CURSOR </a:t>
            </a:r>
            <a:r>
              <a:rPr lang="en-US" altLang="ko-KR" err="1">
                <a:latin typeface="굴림체" pitchFamily="49" charset="-127"/>
                <a:ea typeface="굴림체" pitchFamily="49" charset="-127"/>
              </a:rPr>
              <a:t>member_cur</a:t>
            </a:r>
            <a:r>
              <a:rPr lang="en-US" altLang="ko-KR">
                <a:latin typeface="굴림체" pitchFamily="49" charset="-127"/>
                <a:ea typeface="굴림체" pitchFamily="49" charset="-127"/>
              </a:rPr>
              <a:t> ( </a:t>
            </a:r>
            <a:r>
              <a:rPr lang="en-US" altLang="ko-KR" err="1">
                <a:latin typeface="굴림체" pitchFamily="49" charset="-127"/>
                <a:ea typeface="굴림체" pitchFamily="49" charset="-127"/>
              </a:rPr>
              <a:t>v_job</a:t>
            </a:r>
            <a:r>
              <a:rPr lang="en-US" altLang="ko-KR">
                <a:latin typeface="굴림체" pitchFamily="49" charset="-127"/>
                <a:ea typeface="굴림체" pitchFamily="49" charset="-127"/>
              </a:rPr>
              <a:t> VARCHAR2)  IS</a:t>
            </a:r>
          </a:p>
          <a:p>
            <a:pPr defTabSz="282575">
              <a:defRPr/>
            </a:pPr>
            <a:r>
              <a:rPr lang="en-US" altLang="ko-KR">
                <a:latin typeface="굴림체" pitchFamily="49" charset="-127"/>
                <a:ea typeface="굴림체" pitchFamily="49" charset="-127"/>
              </a:rPr>
              <a:t>     SELECT </a:t>
            </a:r>
            <a:r>
              <a:rPr lang="en-US" altLang="ko-KR" err="1">
                <a:latin typeface="굴림체" pitchFamily="49" charset="-127"/>
                <a:ea typeface="굴림체" pitchFamily="49" charset="-127"/>
              </a:rPr>
              <a:t>mem_name</a:t>
            </a:r>
            <a:r>
              <a:rPr lang="en-US" altLang="ko-KR">
                <a:latin typeface="굴림체" pitchFamily="49" charset="-127"/>
                <a:ea typeface="굴림체" pitchFamily="49" charset="-127"/>
              </a:rPr>
              <a:t>, </a:t>
            </a:r>
            <a:r>
              <a:rPr lang="en-US" altLang="ko-KR" err="1">
                <a:latin typeface="굴림체" pitchFamily="49" charset="-127"/>
                <a:ea typeface="굴림체" pitchFamily="49" charset="-127"/>
              </a:rPr>
              <a:t>mem_mileage</a:t>
            </a:r>
            <a:r>
              <a:rPr lang="en-US" altLang="ko-KR">
                <a:latin typeface="굴림체" pitchFamily="49" charset="-127"/>
                <a:ea typeface="굴림체" pitchFamily="49" charset="-127"/>
              </a:rPr>
              <a:t>  FROM member</a:t>
            </a:r>
          </a:p>
          <a:p>
            <a:pPr defTabSz="282575">
              <a:defRPr/>
            </a:pPr>
            <a:r>
              <a:rPr lang="en-US" altLang="ko-KR">
                <a:latin typeface="굴림체" pitchFamily="49" charset="-127"/>
                <a:ea typeface="굴림체" pitchFamily="49" charset="-127"/>
              </a:rPr>
              <a:t>     WHERE </a:t>
            </a:r>
            <a:r>
              <a:rPr lang="en-US" altLang="ko-KR" err="1">
                <a:latin typeface="굴림체" pitchFamily="49" charset="-127"/>
                <a:ea typeface="굴림체" pitchFamily="49" charset="-127"/>
              </a:rPr>
              <a:t>mem_job</a:t>
            </a:r>
            <a:r>
              <a:rPr lang="en-US" altLang="ko-KR">
                <a:latin typeface="굴림체" pitchFamily="49" charset="-127"/>
                <a:ea typeface="굴림체" pitchFamily="49" charset="-127"/>
              </a:rPr>
              <a:t> = </a:t>
            </a:r>
            <a:r>
              <a:rPr lang="en-US" altLang="ko-KR" err="1">
                <a:latin typeface="굴림체" pitchFamily="49" charset="-127"/>
                <a:ea typeface="굴림체" pitchFamily="49" charset="-127"/>
              </a:rPr>
              <a:t>v_job</a:t>
            </a:r>
            <a:r>
              <a:rPr lang="en-US" altLang="ko-KR">
                <a:latin typeface="굴림체" pitchFamily="49" charset="-127"/>
                <a:ea typeface="굴림체" pitchFamily="49" charset="-127"/>
              </a:rPr>
              <a:t> </a:t>
            </a:r>
          </a:p>
          <a:p>
            <a:pPr defTabSz="282575">
              <a:defRPr/>
            </a:pPr>
            <a:r>
              <a:rPr lang="en-US" altLang="ko-KR">
                <a:latin typeface="굴림체" pitchFamily="49" charset="-127"/>
                <a:ea typeface="굴림체" pitchFamily="49" charset="-127"/>
              </a:rPr>
              <a:t>     ORDER BY </a:t>
            </a:r>
            <a:r>
              <a:rPr lang="en-US" altLang="ko-KR" err="1">
                <a:latin typeface="굴림체" pitchFamily="49" charset="-127"/>
                <a:ea typeface="굴림체" pitchFamily="49" charset="-127"/>
              </a:rPr>
              <a:t>mem_name</a:t>
            </a:r>
            <a:r>
              <a:rPr lang="en-US" altLang="ko-KR">
                <a:latin typeface="굴림체" pitchFamily="49" charset="-127"/>
                <a:ea typeface="굴림체" pitchFamily="49" charset="-127"/>
              </a:rPr>
              <a:t> ASC;</a:t>
            </a:r>
          </a:p>
          <a:p>
            <a:pPr defTabSz="282575">
              <a:defRPr/>
            </a:pPr>
            <a:r>
              <a:rPr lang="en-US" altLang="ko-KR">
                <a:latin typeface="굴림체" pitchFamily="49" charset="-127"/>
                <a:ea typeface="굴림체" pitchFamily="49" charset="-127"/>
              </a:rPr>
              <a:t>BEGIN  </a:t>
            </a:r>
          </a:p>
          <a:p>
            <a:pPr defTabSz="282575">
              <a:defRPr/>
            </a:pPr>
            <a:r>
              <a:rPr lang="en-US" altLang="ko-KR">
                <a:latin typeface="굴림체" pitchFamily="49" charset="-127"/>
                <a:ea typeface="굴림체" pitchFamily="49" charset="-127"/>
              </a:rPr>
              <a:t>  OPEN </a:t>
            </a:r>
            <a:r>
              <a:rPr lang="en-US" altLang="ko-KR" err="1">
                <a:latin typeface="굴림체" pitchFamily="49" charset="-127"/>
                <a:ea typeface="굴림체" pitchFamily="49" charset="-127"/>
              </a:rPr>
              <a:t>member_cur</a:t>
            </a:r>
            <a:r>
              <a:rPr lang="en-US" altLang="ko-KR">
                <a:latin typeface="굴림체" pitchFamily="49" charset="-127"/>
                <a:ea typeface="굴림체" pitchFamily="49" charset="-127"/>
              </a:rPr>
              <a:t>('</a:t>
            </a:r>
            <a:r>
              <a:rPr lang="ko-KR" altLang="en-US">
                <a:latin typeface="굴림체" pitchFamily="49" charset="-127"/>
                <a:ea typeface="굴림체" pitchFamily="49" charset="-127"/>
              </a:rPr>
              <a:t>주부</a:t>
            </a:r>
            <a:r>
              <a:rPr lang="en-US" altLang="ko-KR">
                <a:latin typeface="굴림체" pitchFamily="49" charset="-127"/>
                <a:ea typeface="굴림체" pitchFamily="49" charset="-127"/>
              </a:rPr>
              <a:t>');  </a:t>
            </a:r>
          </a:p>
          <a:p>
            <a:pPr defTabSz="282575">
              <a:defRPr/>
            </a:pPr>
            <a:r>
              <a:rPr lang="en-US" altLang="ko-KR">
                <a:latin typeface="굴림체" pitchFamily="49" charset="-127"/>
                <a:ea typeface="굴림체" pitchFamily="49" charset="-127"/>
              </a:rPr>
              <a:t>  LOOP</a:t>
            </a:r>
          </a:p>
          <a:p>
            <a:pPr defTabSz="282575">
              <a:defRPr/>
            </a:pPr>
            <a:r>
              <a:rPr lang="en-US" altLang="ko-KR">
                <a:latin typeface="굴림체" pitchFamily="49" charset="-127"/>
                <a:ea typeface="굴림체" pitchFamily="49" charset="-127"/>
              </a:rPr>
              <a:t>     FETCH </a:t>
            </a:r>
            <a:r>
              <a:rPr lang="en-US" altLang="ko-KR" err="1">
                <a:latin typeface="굴림체" pitchFamily="49" charset="-127"/>
                <a:ea typeface="굴림체" pitchFamily="49" charset="-127"/>
              </a:rPr>
              <a:t>member_cur</a:t>
            </a:r>
            <a:r>
              <a:rPr lang="en-US" altLang="ko-KR">
                <a:latin typeface="굴림체" pitchFamily="49" charset="-127"/>
                <a:ea typeface="굴림체" pitchFamily="49" charset="-127"/>
              </a:rPr>
              <a:t> INTO </a:t>
            </a:r>
            <a:r>
              <a:rPr lang="en-US" altLang="ko-KR" err="1">
                <a:latin typeface="굴림체" pitchFamily="49" charset="-127"/>
                <a:ea typeface="굴림체" pitchFamily="49" charset="-127"/>
              </a:rPr>
              <a:t>v_name</a:t>
            </a:r>
            <a:r>
              <a:rPr lang="en-US" altLang="ko-KR">
                <a:latin typeface="굴림체" pitchFamily="49" charset="-127"/>
                <a:ea typeface="굴림체" pitchFamily="49" charset="-127"/>
              </a:rPr>
              <a:t>,  </a:t>
            </a:r>
            <a:r>
              <a:rPr lang="en-US" altLang="ko-KR" err="1">
                <a:latin typeface="굴림체" pitchFamily="49" charset="-127"/>
                <a:ea typeface="굴림체" pitchFamily="49" charset="-127"/>
              </a:rPr>
              <a:t>v_mileage</a:t>
            </a:r>
            <a:r>
              <a:rPr lang="en-US" altLang="ko-KR">
                <a:latin typeface="굴림체" pitchFamily="49" charset="-127"/>
                <a:ea typeface="굴림체" pitchFamily="49" charset="-127"/>
              </a:rPr>
              <a:t>;</a:t>
            </a:r>
          </a:p>
          <a:p>
            <a:pPr defTabSz="282575">
              <a:defRPr/>
            </a:pPr>
            <a:r>
              <a:rPr lang="en-US" altLang="ko-KR">
                <a:latin typeface="굴림체" pitchFamily="49" charset="-127"/>
                <a:ea typeface="굴림체" pitchFamily="49" charset="-127"/>
              </a:rPr>
              <a:t>     EXIT WHEN </a:t>
            </a:r>
            <a:r>
              <a:rPr lang="en-US" altLang="ko-KR" err="1">
                <a:latin typeface="굴림체" pitchFamily="49" charset="-127"/>
                <a:ea typeface="굴림체" pitchFamily="49" charset="-127"/>
              </a:rPr>
              <a:t>member_cur%NOTFOUND</a:t>
            </a:r>
            <a:r>
              <a:rPr lang="en-US" altLang="ko-KR">
                <a:latin typeface="굴림체" pitchFamily="49" charset="-127"/>
                <a:ea typeface="굴림체" pitchFamily="49" charset="-127"/>
              </a:rPr>
              <a:t>;</a:t>
            </a:r>
          </a:p>
          <a:p>
            <a:pPr defTabSz="282575">
              <a:defRPr/>
            </a:pPr>
            <a:r>
              <a:rPr lang="en-US" altLang="ko-KR">
                <a:latin typeface="굴림체" pitchFamily="49" charset="-127"/>
                <a:ea typeface="굴림체" pitchFamily="49" charset="-127"/>
              </a:rPr>
              <a:t>     DBMS_OUTPUT.PUT_LINE( </a:t>
            </a:r>
            <a:r>
              <a:rPr lang="en-US" altLang="ko-KR" err="1">
                <a:latin typeface="굴림체" pitchFamily="49" charset="-127"/>
                <a:ea typeface="굴림체" pitchFamily="49" charset="-127"/>
              </a:rPr>
              <a:t>member_cur%ROWCOUNT</a:t>
            </a:r>
            <a:r>
              <a:rPr lang="en-US" altLang="ko-KR">
                <a:latin typeface="굴림체" pitchFamily="49" charset="-127"/>
                <a:ea typeface="굴림체" pitchFamily="49" charset="-127"/>
              </a:rPr>
              <a:t> || '</a:t>
            </a:r>
            <a:r>
              <a:rPr lang="ko-KR" altLang="en-US">
                <a:latin typeface="굴림체" pitchFamily="49" charset="-127"/>
                <a:ea typeface="굴림체" pitchFamily="49" charset="-127"/>
              </a:rPr>
              <a:t>번째 </a:t>
            </a:r>
            <a:r>
              <a:rPr lang="en-US" altLang="ko-KR">
                <a:latin typeface="굴림체" pitchFamily="49" charset="-127"/>
                <a:ea typeface="굴림체" pitchFamily="49" charset="-127"/>
              </a:rPr>
              <a:t>' </a:t>
            </a:r>
          </a:p>
          <a:p>
            <a:pPr defTabSz="282575">
              <a:defRPr/>
            </a:pPr>
            <a:r>
              <a:rPr lang="en-US" altLang="ko-KR">
                <a:latin typeface="굴림체" pitchFamily="49" charset="-127"/>
                <a:ea typeface="굴림체" pitchFamily="49" charset="-127"/>
              </a:rPr>
              <a:t>                           || </a:t>
            </a:r>
            <a:r>
              <a:rPr lang="en-US" altLang="ko-KR" err="1">
                <a:latin typeface="굴림체" pitchFamily="49" charset="-127"/>
                <a:ea typeface="굴림체" pitchFamily="49" charset="-127"/>
              </a:rPr>
              <a:t>v_name</a:t>
            </a:r>
            <a:r>
              <a:rPr lang="en-US" altLang="ko-KR">
                <a:latin typeface="굴림체" pitchFamily="49" charset="-127"/>
                <a:ea typeface="굴림체" pitchFamily="49" charset="-127"/>
              </a:rPr>
              <a:t> || ', ' || </a:t>
            </a:r>
            <a:r>
              <a:rPr lang="en-US" altLang="ko-KR" err="1">
                <a:latin typeface="굴림체" pitchFamily="49" charset="-127"/>
                <a:ea typeface="굴림체" pitchFamily="49" charset="-127"/>
              </a:rPr>
              <a:t>v_mileage</a:t>
            </a:r>
            <a:r>
              <a:rPr lang="en-US" altLang="ko-KR">
                <a:latin typeface="굴림체" pitchFamily="49" charset="-127"/>
                <a:ea typeface="굴림체" pitchFamily="49" charset="-127"/>
              </a:rPr>
              <a:t> );</a:t>
            </a:r>
          </a:p>
          <a:p>
            <a:pPr defTabSz="282575">
              <a:defRPr/>
            </a:pPr>
            <a:r>
              <a:rPr lang="en-US" altLang="ko-KR">
                <a:latin typeface="굴림체" pitchFamily="49" charset="-127"/>
                <a:ea typeface="굴림체" pitchFamily="49" charset="-127"/>
              </a:rPr>
              <a:t>  END LOOP;</a:t>
            </a:r>
          </a:p>
          <a:p>
            <a:pPr defTabSz="282575">
              <a:defRPr/>
            </a:pPr>
            <a:r>
              <a:rPr lang="en-US" altLang="ko-KR">
                <a:latin typeface="굴림체" pitchFamily="49" charset="-127"/>
                <a:ea typeface="굴림체" pitchFamily="49" charset="-127"/>
              </a:rPr>
              <a:t>  CLOSE </a:t>
            </a:r>
            <a:r>
              <a:rPr lang="en-US" altLang="ko-KR" err="1">
                <a:latin typeface="굴림체" pitchFamily="49" charset="-127"/>
                <a:ea typeface="굴림체" pitchFamily="49" charset="-127"/>
              </a:rPr>
              <a:t>member_cur</a:t>
            </a:r>
            <a:r>
              <a:rPr lang="en-US" altLang="ko-KR">
                <a:latin typeface="굴림체" pitchFamily="49" charset="-127"/>
                <a:ea typeface="굴림체" pitchFamily="49" charset="-127"/>
              </a:rPr>
              <a:t>;</a:t>
            </a:r>
          </a:p>
          <a:p>
            <a:pPr defTabSz="282575">
              <a:defRPr/>
            </a:pPr>
            <a:r>
              <a:rPr lang="en-US" altLang="ko-KR">
                <a:latin typeface="굴림체" pitchFamily="49" charset="-127"/>
                <a:ea typeface="굴림체" pitchFamily="49" charset="-127"/>
              </a:rPr>
              <a:t>END</a:t>
            </a:r>
            <a:r>
              <a:rPr lang="en-US" altLang="ko-KR" smtClean="0">
                <a:latin typeface="굴림체" pitchFamily="49" charset="-127"/>
                <a:ea typeface="굴림체" pitchFamily="49" charset="-127"/>
              </a:rPr>
              <a:t>;</a:t>
            </a:r>
          </a:p>
          <a:p>
            <a:pPr defTabSz="282575">
              <a:defRPr/>
            </a:pPr>
            <a:r>
              <a:rPr lang="en-US" altLang="ko-KR" smtClean="0">
                <a:latin typeface="굴림체" pitchFamily="49" charset="-127"/>
                <a:ea typeface="굴림체" pitchFamily="49" charset="-127"/>
              </a:rPr>
              <a:t>/</a:t>
            </a:r>
            <a:endParaRPr lang="en-US" altLang="ko-KR"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405507" name="Rectangle 3"/>
          <p:cNvSpPr>
            <a:spLocks noChangeArrowheads="1"/>
          </p:cNvSpPr>
          <p:nvPr/>
        </p:nvSpPr>
        <p:spPr bwMode="blackWhite">
          <a:xfrm>
            <a:off x="1117600" y="600075"/>
            <a:ext cx="6429375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CURSOR </a:t>
            </a: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문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4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2994" name="Rectangle 2"/>
          <p:cNvSpPr>
            <a:spLocks noChangeArrowheads="1"/>
          </p:cNvSpPr>
          <p:nvPr/>
        </p:nvSpPr>
        <p:spPr bwMode="blackWhite">
          <a:xfrm>
            <a:off x="1119188" y="1296988"/>
            <a:ext cx="12153900" cy="5578475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FOR LOOP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를 이용하는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CURSOR </a:t>
            </a: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-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각 반복하는 동안 커서를 자동으로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OPEN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하고 모든 행이 처리되면 </a:t>
            </a:r>
            <a:br>
              <a:rPr lang="ko-KR" altLang="en-US" sz="2000">
                <a:latin typeface="HY중고딕" pitchFamily="18" charset="-127"/>
                <a:ea typeface="굴림체" pitchFamily="49" charset="-127"/>
              </a:rPr>
            </a:b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자동으로 커서를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CLOSE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한다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.  </a:t>
            </a:r>
            <a:br>
              <a:rPr lang="en-US" altLang="ko-KR" sz="2000">
                <a:latin typeface="HY중고딕" pitchFamily="18" charset="-127"/>
                <a:ea typeface="굴림체" pitchFamily="49" charset="-127"/>
              </a:rPr>
            </a:b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</a:t>
            </a:r>
          </a:p>
          <a:p>
            <a:pPr defTabSz="282575">
              <a:lnSpc>
                <a:spcPct val="120000"/>
              </a:lnSpc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FOR </a:t>
            </a:r>
            <a:r>
              <a:rPr lang="en-US" altLang="ko-KR" sz="2000" i="1" err="1">
                <a:latin typeface="HY중고딕" pitchFamily="18" charset="-127"/>
                <a:ea typeface="굴림체" pitchFamily="49" charset="-127"/>
              </a:rPr>
              <a:t>record_name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IN </a:t>
            </a:r>
            <a:r>
              <a:rPr lang="en-US" altLang="ko-KR" sz="2000" i="1" err="1">
                <a:latin typeface="HY중고딕" pitchFamily="18" charset="-127"/>
                <a:ea typeface="굴림체" pitchFamily="49" charset="-127"/>
              </a:rPr>
              <a:t>cursor_name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LOOP </a:t>
            </a:r>
            <a:br>
              <a:rPr lang="en-US" altLang="ko-KR" sz="2000">
                <a:latin typeface="HY중고딕" pitchFamily="18" charset="-127"/>
                <a:ea typeface="굴림체" pitchFamily="49" charset="-127"/>
              </a:rPr>
            </a:b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         </a:t>
            </a:r>
            <a:r>
              <a:rPr lang="en-US" altLang="ko-KR" sz="2000" i="1">
                <a:latin typeface="HY중고딕" pitchFamily="18" charset="-127"/>
                <a:ea typeface="굴림체" pitchFamily="49" charset="-127"/>
              </a:rPr>
              <a:t>statement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;</a:t>
            </a:r>
          </a:p>
          <a:p>
            <a:pPr defTabSz="282575">
              <a:lnSpc>
                <a:spcPct val="120000"/>
              </a:lnSpc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          …</a:t>
            </a:r>
          </a:p>
          <a:p>
            <a:pPr defTabSz="282575">
              <a:lnSpc>
                <a:spcPct val="120000"/>
              </a:lnSpc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END LOOP; </a:t>
            </a:r>
          </a:p>
          <a:p>
            <a:pPr defTabSz="282575">
              <a:lnSpc>
                <a:spcPct val="120000"/>
              </a:lnSpc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20000"/>
              </a:lnSpc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- </a:t>
            </a:r>
            <a:r>
              <a:rPr lang="en-US" altLang="ko-KR" sz="2000" i="1" err="1">
                <a:latin typeface="HY중고딕" pitchFamily="18" charset="-127"/>
                <a:ea typeface="굴림체" pitchFamily="49" charset="-127"/>
              </a:rPr>
              <a:t>record_name</a:t>
            </a:r>
            <a:r>
              <a:rPr lang="en-US" altLang="ko-KR" sz="2000" i="1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은 묵시적으로 자동 생성되므로 선언하지 않는다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.</a:t>
            </a:r>
          </a:p>
        </p:txBody>
      </p:sp>
      <p:sp>
        <p:nvSpPr>
          <p:cNvPr id="406531" name="Rectangle 3"/>
          <p:cNvSpPr>
            <a:spLocks noChangeArrowheads="1"/>
          </p:cNvSpPr>
          <p:nvPr/>
        </p:nvSpPr>
        <p:spPr bwMode="blackWhite">
          <a:xfrm>
            <a:off x="1117600" y="600075"/>
            <a:ext cx="6429375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CURSOR </a:t>
            </a: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문</a:t>
            </a:r>
          </a:p>
        </p:txBody>
      </p:sp>
      <p:sp>
        <p:nvSpPr>
          <p:cNvPr id="1493016" name="Rectangle 24"/>
          <p:cNvSpPr>
            <a:spLocks noChangeArrowheads="1"/>
          </p:cNvSpPr>
          <p:nvPr/>
        </p:nvSpPr>
        <p:spPr bwMode="blackWhite">
          <a:xfrm>
            <a:off x="1128713" y="7100888"/>
            <a:ext cx="12153900" cy="2270125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 err="1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Subquery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를 이용한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FOR LOOP</a:t>
            </a: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- 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서브쿼리를 사용하여 커서를 선언하지 않아도 동일한 결과</a:t>
            </a:r>
            <a:br>
              <a:rPr lang="ko-KR" altLang="en-US" sz="2000">
                <a:latin typeface="HY중고딕" pitchFamily="18" charset="-127"/>
                <a:ea typeface="굴림체" pitchFamily="49" charset="-127"/>
              </a:rPr>
            </a:b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 </a:t>
            </a:r>
          </a:p>
          <a:p>
            <a:pPr defTabSz="282575">
              <a:lnSpc>
                <a:spcPct val="120000"/>
              </a:lnSpc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FOR </a:t>
            </a:r>
            <a:r>
              <a:rPr lang="en-US" altLang="ko-KR" sz="2000" i="1" err="1">
                <a:latin typeface="HY중고딕" pitchFamily="18" charset="-127"/>
                <a:ea typeface="굴림체" pitchFamily="49" charset="-127"/>
              </a:rPr>
              <a:t>record_name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IN ( </a:t>
            </a:r>
            <a:r>
              <a:rPr lang="en-US" altLang="ko-KR" sz="2000" i="1" err="1">
                <a:latin typeface="HY중고딕" pitchFamily="18" charset="-127"/>
                <a:ea typeface="굴림체" pitchFamily="49" charset="-127"/>
              </a:rPr>
              <a:t>subquery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)  LOOP 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4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018" name="Rectangle 2"/>
          <p:cNvSpPr>
            <a:spLocks noChangeArrowheads="1"/>
          </p:cNvSpPr>
          <p:nvPr/>
        </p:nvSpPr>
        <p:spPr bwMode="blackWhite">
          <a:xfrm>
            <a:off x="1119188" y="1296988"/>
            <a:ext cx="12153900" cy="8866187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</a:t>
            </a:r>
            <a:r>
              <a:rPr lang="ko-KR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직업을 </a:t>
            </a:r>
            <a:r>
              <a:rPr lang="ko-KR" altLang="en-US" sz="2000" err="1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입력받아서</a:t>
            </a:r>
            <a:r>
              <a:rPr lang="ko-KR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FOR LOOP</a:t>
            </a:r>
            <a:r>
              <a:rPr lang="ko-KR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를 이용하는 </a:t>
            </a: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CURSOR </a:t>
            </a:r>
          </a:p>
          <a:p>
            <a:pPr defTabSz="282575">
              <a:defRPr/>
            </a:pP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    </a:t>
            </a:r>
          </a:p>
          <a:p>
            <a:pPr defTabSz="282575">
              <a:defRPr/>
            </a:pPr>
            <a:r>
              <a:rPr lang="en-US" altLang="ko-KR">
                <a:latin typeface="굴림체" pitchFamily="49" charset="-127"/>
                <a:ea typeface="굴림체" pitchFamily="49" charset="-127"/>
              </a:rPr>
              <a:t>ACCEPT </a:t>
            </a:r>
            <a:r>
              <a:rPr lang="en-US" altLang="ko-KR" err="1">
                <a:latin typeface="굴림체" pitchFamily="49" charset="-127"/>
                <a:ea typeface="굴림체" pitchFamily="49" charset="-127"/>
              </a:rPr>
              <a:t>p_job</a:t>
            </a:r>
            <a:r>
              <a:rPr lang="en-US" altLang="ko-KR">
                <a:latin typeface="굴림체" pitchFamily="49" charset="-127"/>
                <a:ea typeface="굴림체" pitchFamily="49" charset="-127"/>
              </a:rPr>
              <a:t> PROMPT '</a:t>
            </a:r>
            <a:r>
              <a:rPr lang="ko-KR" altLang="en-US">
                <a:latin typeface="굴림체" pitchFamily="49" charset="-127"/>
                <a:ea typeface="굴림체" pitchFamily="49" charset="-127"/>
              </a:rPr>
              <a:t>직업을 입력하세요 </a:t>
            </a:r>
            <a:r>
              <a:rPr lang="en-US" altLang="ko-KR">
                <a:latin typeface="굴림체" pitchFamily="49" charset="-127"/>
                <a:ea typeface="굴림체" pitchFamily="49" charset="-127"/>
              </a:rPr>
              <a:t>:'</a:t>
            </a:r>
          </a:p>
          <a:p>
            <a:pPr defTabSz="282575">
              <a:defRPr/>
            </a:pPr>
            <a:endParaRPr lang="en-US" altLang="ko-KR">
              <a:latin typeface="굴림체" pitchFamily="49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>
                <a:latin typeface="굴림체" pitchFamily="49" charset="-127"/>
                <a:ea typeface="굴림체" pitchFamily="49" charset="-127"/>
              </a:rPr>
              <a:t>DECLARE </a:t>
            </a:r>
          </a:p>
          <a:p>
            <a:pPr defTabSz="282575">
              <a:defRPr/>
            </a:pPr>
            <a:r>
              <a:rPr lang="en-US" altLang="ko-KR">
                <a:latin typeface="굴림체" pitchFamily="49" charset="-127"/>
                <a:ea typeface="굴림체" pitchFamily="49" charset="-127"/>
              </a:rPr>
              <a:t>  </a:t>
            </a:r>
            <a:r>
              <a:rPr lang="en-US" altLang="ko-KR" err="1">
                <a:latin typeface="굴림체" pitchFamily="49" charset="-127"/>
                <a:ea typeface="굴림체" pitchFamily="49" charset="-127"/>
              </a:rPr>
              <a:t>v_name</a:t>
            </a:r>
            <a:r>
              <a:rPr lang="en-US" altLang="ko-KR">
                <a:latin typeface="굴림체" pitchFamily="49" charset="-127"/>
                <a:ea typeface="굴림체" pitchFamily="49" charset="-127"/>
              </a:rPr>
              <a:t> VARCHAR2(30);</a:t>
            </a:r>
          </a:p>
          <a:p>
            <a:pPr defTabSz="282575">
              <a:defRPr/>
            </a:pPr>
            <a:r>
              <a:rPr lang="en-US" altLang="ko-KR">
                <a:latin typeface="굴림체" pitchFamily="49" charset="-127"/>
                <a:ea typeface="굴림체" pitchFamily="49" charset="-127"/>
              </a:rPr>
              <a:t>  </a:t>
            </a:r>
            <a:r>
              <a:rPr lang="en-US" altLang="ko-KR" err="1">
                <a:latin typeface="굴림체" pitchFamily="49" charset="-127"/>
                <a:ea typeface="굴림체" pitchFamily="49" charset="-127"/>
              </a:rPr>
              <a:t>v_mileage</a:t>
            </a:r>
            <a:r>
              <a:rPr lang="en-US" altLang="ko-KR">
                <a:latin typeface="굴림체" pitchFamily="49" charset="-127"/>
                <a:ea typeface="굴림체" pitchFamily="49" charset="-127"/>
              </a:rPr>
              <a:t>  NUMBER(10);</a:t>
            </a:r>
          </a:p>
          <a:p>
            <a:pPr defTabSz="282575">
              <a:defRPr/>
            </a:pPr>
            <a:r>
              <a:rPr lang="en-US" altLang="ko-KR">
                <a:latin typeface="굴림체" pitchFamily="49" charset="-127"/>
                <a:ea typeface="굴림체" pitchFamily="49" charset="-127"/>
              </a:rPr>
              <a:t>  CURSOR </a:t>
            </a:r>
            <a:r>
              <a:rPr lang="en-US" altLang="ko-KR" err="1">
                <a:latin typeface="굴림체" pitchFamily="49" charset="-127"/>
                <a:ea typeface="굴림체" pitchFamily="49" charset="-127"/>
              </a:rPr>
              <a:t>member_cur</a:t>
            </a:r>
            <a:r>
              <a:rPr lang="en-US" altLang="ko-KR">
                <a:latin typeface="굴림체" pitchFamily="49" charset="-127"/>
                <a:ea typeface="굴림체" pitchFamily="49" charset="-127"/>
              </a:rPr>
              <a:t>  IS</a:t>
            </a:r>
          </a:p>
          <a:p>
            <a:pPr defTabSz="282575">
              <a:defRPr/>
            </a:pPr>
            <a:r>
              <a:rPr lang="en-US" altLang="ko-KR">
                <a:latin typeface="굴림체" pitchFamily="49" charset="-127"/>
                <a:ea typeface="굴림체" pitchFamily="49" charset="-127"/>
              </a:rPr>
              <a:t>    SELECT </a:t>
            </a:r>
            <a:r>
              <a:rPr lang="en-US" altLang="ko-KR" err="1">
                <a:latin typeface="굴림체" pitchFamily="49" charset="-127"/>
                <a:ea typeface="굴림체" pitchFamily="49" charset="-127"/>
              </a:rPr>
              <a:t>mem_name</a:t>
            </a:r>
            <a:r>
              <a:rPr lang="en-US" altLang="ko-KR">
                <a:latin typeface="굴림체" pitchFamily="49" charset="-127"/>
                <a:ea typeface="굴림체" pitchFamily="49" charset="-127"/>
              </a:rPr>
              <a:t>, </a:t>
            </a:r>
            <a:r>
              <a:rPr lang="en-US" altLang="ko-KR" err="1">
                <a:latin typeface="굴림체" pitchFamily="49" charset="-127"/>
                <a:ea typeface="굴림체" pitchFamily="49" charset="-127"/>
              </a:rPr>
              <a:t>mem_mileage</a:t>
            </a:r>
            <a:r>
              <a:rPr lang="en-US" altLang="ko-KR">
                <a:latin typeface="굴림체" pitchFamily="49" charset="-127"/>
                <a:ea typeface="굴림체" pitchFamily="49" charset="-127"/>
              </a:rPr>
              <a:t> </a:t>
            </a:r>
          </a:p>
          <a:p>
            <a:pPr defTabSz="282575">
              <a:defRPr/>
            </a:pPr>
            <a:r>
              <a:rPr lang="en-US" altLang="ko-KR">
                <a:latin typeface="굴림체" pitchFamily="49" charset="-127"/>
                <a:ea typeface="굴림체" pitchFamily="49" charset="-127"/>
              </a:rPr>
              <a:t>      FROM member</a:t>
            </a:r>
          </a:p>
          <a:p>
            <a:pPr defTabSz="282575">
              <a:defRPr/>
            </a:pPr>
            <a:r>
              <a:rPr lang="en-US" altLang="ko-KR">
                <a:latin typeface="굴림체" pitchFamily="49" charset="-127"/>
                <a:ea typeface="굴림체" pitchFamily="49" charset="-127"/>
              </a:rPr>
              <a:t>    WHERE </a:t>
            </a:r>
            <a:r>
              <a:rPr lang="en-US" altLang="ko-KR" err="1">
                <a:latin typeface="굴림체" pitchFamily="49" charset="-127"/>
                <a:ea typeface="굴림체" pitchFamily="49" charset="-127"/>
              </a:rPr>
              <a:t>mem_job</a:t>
            </a:r>
            <a:r>
              <a:rPr lang="en-US" altLang="ko-KR">
                <a:latin typeface="굴림체" pitchFamily="49" charset="-127"/>
                <a:ea typeface="굴림체" pitchFamily="49" charset="-127"/>
              </a:rPr>
              <a:t> = '&amp;</a:t>
            </a:r>
            <a:r>
              <a:rPr lang="en-US" altLang="ko-KR" err="1">
                <a:latin typeface="굴림체" pitchFamily="49" charset="-127"/>
                <a:ea typeface="굴림체" pitchFamily="49" charset="-127"/>
              </a:rPr>
              <a:t>p_job</a:t>
            </a:r>
            <a:r>
              <a:rPr lang="en-US" altLang="ko-KR">
                <a:latin typeface="굴림체" pitchFamily="49" charset="-127"/>
                <a:ea typeface="굴림체" pitchFamily="49" charset="-127"/>
              </a:rPr>
              <a:t>' </a:t>
            </a:r>
          </a:p>
          <a:p>
            <a:pPr defTabSz="282575">
              <a:defRPr/>
            </a:pPr>
            <a:r>
              <a:rPr lang="en-US" altLang="ko-KR">
                <a:latin typeface="굴림체" pitchFamily="49" charset="-127"/>
                <a:ea typeface="굴림체" pitchFamily="49" charset="-127"/>
              </a:rPr>
              <a:t>    ORDER BY </a:t>
            </a:r>
            <a:r>
              <a:rPr lang="en-US" altLang="ko-KR" err="1">
                <a:latin typeface="굴림체" pitchFamily="49" charset="-127"/>
                <a:ea typeface="굴림체" pitchFamily="49" charset="-127"/>
              </a:rPr>
              <a:t>mem_name</a:t>
            </a:r>
            <a:r>
              <a:rPr lang="en-US" altLang="ko-KR">
                <a:latin typeface="굴림체" pitchFamily="49" charset="-127"/>
                <a:ea typeface="굴림체" pitchFamily="49" charset="-127"/>
              </a:rPr>
              <a:t> ASC;</a:t>
            </a:r>
          </a:p>
          <a:p>
            <a:pPr defTabSz="282575">
              <a:defRPr/>
            </a:pPr>
            <a:r>
              <a:rPr lang="en-US" altLang="ko-KR">
                <a:latin typeface="굴림체" pitchFamily="49" charset="-127"/>
                <a:ea typeface="굴림체" pitchFamily="49" charset="-127"/>
              </a:rPr>
              <a:t>BEGIN   </a:t>
            </a:r>
          </a:p>
          <a:p>
            <a:pPr defTabSz="282575">
              <a:defRPr/>
            </a:pPr>
            <a:endParaRPr lang="en-US" altLang="ko-KR">
              <a:latin typeface="굴림체" pitchFamily="49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>
                <a:latin typeface="굴림체" pitchFamily="49" charset="-127"/>
                <a:ea typeface="굴림체" pitchFamily="49" charset="-127"/>
              </a:rPr>
              <a:t>  FOR </a:t>
            </a:r>
            <a:r>
              <a:rPr lang="en-US" altLang="ko-KR" err="1">
                <a:latin typeface="굴림체" pitchFamily="49" charset="-127"/>
                <a:ea typeface="굴림체" pitchFamily="49" charset="-127"/>
              </a:rPr>
              <a:t>mem_rec</a:t>
            </a:r>
            <a:r>
              <a:rPr lang="en-US" altLang="ko-KR">
                <a:latin typeface="굴림체" pitchFamily="49" charset="-127"/>
                <a:ea typeface="굴림체" pitchFamily="49" charset="-127"/>
              </a:rPr>
              <a:t> IN </a:t>
            </a:r>
            <a:r>
              <a:rPr lang="en-US" altLang="ko-KR" err="1">
                <a:latin typeface="굴림체" pitchFamily="49" charset="-127"/>
                <a:ea typeface="굴림체" pitchFamily="49" charset="-127"/>
              </a:rPr>
              <a:t>member_cur</a:t>
            </a:r>
            <a:r>
              <a:rPr lang="en-US" altLang="ko-KR">
                <a:latin typeface="굴림체" pitchFamily="49" charset="-127"/>
                <a:ea typeface="굴림체" pitchFamily="49" charset="-127"/>
              </a:rPr>
              <a:t> LOOP    </a:t>
            </a:r>
          </a:p>
          <a:p>
            <a:pPr defTabSz="282575">
              <a:defRPr/>
            </a:pPr>
            <a:r>
              <a:rPr lang="en-US" altLang="ko-KR">
                <a:latin typeface="굴림체" pitchFamily="49" charset="-127"/>
                <a:ea typeface="굴림체" pitchFamily="49" charset="-127"/>
              </a:rPr>
              <a:t>     DBMS_OUTPUT.PUT_LINE( </a:t>
            </a:r>
            <a:r>
              <a:rPr lang="en-US" altLang="ko-KR" err="1">
                <a:latin typeface="굴림체" pitchFamily="49" charset="-127"/>
                <a:ea typeface="굴림체" pitchFamily="49" charset="-127"/>
              </a:rPr>
              <a:t>member_cur%ROWCOUNT</a:t>
            </a:r>
            <a:r>
              <a:rPr lang="en-US" altLang="ko-KR">
                <a:latin typeface="굴림체" pitchFamily="49" charset="-127"/>
                <a:ea typeface="굴림체" pitchFamily="49" charset="-127"/>
              </a:rPr>
              <a:t> || '</a:t>
            </a:r>
            <a:r>
              <a:rPr lang="ko-KR" altLang="en-US">
                <a:latin typeface="굴림체" pitchFamily="49" charset="-127"/>
                <a:ea typeface="굴림체" pitchFamily="49" charset="-127"/>
              </a:rPr>
              <a:t>번째 </a:t>
            </a:r>
            <a:r>
              <a:rPr lang="en-US" altLang="ko-KR">
                <a:latin typeface="굴림체" pitchFamily="49" charset="-127"/>
                <a:ea typeface="굴림체" pitchFamily="49" charset="-127"/>
              </a:rPr>
              <a:t>' </a:t>
            </a:r>
          </a:p>
          <a:p>
            <a:pPr defTabSz="282575">
              <a:defRPr/>
            </a:pPr>
            <a:r>
              <a:rPr lang="en-US" altLang="ko-KR">
                <a:latin typeface="굴림체" pitchFamily="49" charset="-127"/>
                <a:ea typeface="굴림체" pitchFamily="49" charset="-127"/>
              </a:rPr>
              <a:t>                           || </a:t>
            </a:r>
            <a:r>
              <a:rPr lang="en-US" altLang="ko-KR" err="1">
                <a:latin typeface="굴림체" pitchFamily="49" charset="-127"/>
                <a:ea typeface="굴림체" pitchFamily="49" charset="-127"/>
              </a:rPr>
              <a:t>mem_rec.mem_name</a:t>
            </a:r>
            <a:r>
              <a:rPr lang="en-US" altLang="ko-KR">
                <a:latin typeface="굴림체" pitchFamily="49" charset="-127"/>
                <a:ea typeface="굴림체" pitchFamily="49" charset="-127"/>
              </a:rPr>
              <a:t> || ', ' || </a:t>
            </a:r>
            <a:r>
              <a:rPr lang="en-US" altLang="ko-KR" err="1">
                <a:latin typeface="굴림체" pitchFamily="49" charset="-127"/>
                <a:ea typeface="굴림체" pitchFamily="49" charset="-127"/>
              </a:rPr>
              <a:t>mem_rec.mem_mileage</a:t>
            </a:r>
            <a:r>
              <a:rPr lang="en-US" altLang="ko-KR">
                <a:latin typeface="굴림체" pitchFamily="49" charset="-127"/>
                <a:ea typeface="굴림체" pitchFamily="49" charset="-127"/>
              </a:rPr>
              <a:t> );</a:t>
            </a:r>
          </a:p>
          <a:p>
            <a:pPr defTabSz="282575">
              <a:defRPr/>
            </a:pPr>
            <a:r>
              <a:rPr lang="en-US" altLang="ko-KR">
                <a:latin typeface="굴림체" pitchFamily="49" charset="-127"/>
                <a:ea typeface="굴림체" pitchFamily="49" charset="-127"/>
              </a:rPr>
              <a:t>  END LOOP;</a:t>
            </a:r>
          </a:p>
          <a:p>
            <a:pPr defTabSz="282575">
              <a:defRPr/>
            </a:pPr>
            <a:endParaRPr lang="en-US" altLang="ko-KR">
              <a:latin typeface="굴림체" pitchFamily="49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>
                <a:latin typeface="굴림체" pitchFamily="49" charset="-127"/>
                <a:ea typeface="굴림체" pitchFamily="49" charset="-127"/>
              </a:rPr>
              <a:t>END</a:t>
            </a:r>
            <a:r>
              <a:rPr lang="en-US" altLang="ko-KR" smtClean="0">
                <a:latin typeface="굴림체" pitchFamily="49" charset="-127"/>
                <a:ea typeface="굴림체" pitchFamily="49" charset="-127"/>
              </a:rPr>
              <a:t>;</a:t>
            </a:r>
          </a:p>
          <a:p>
            <a:pPr defTabSz="282575">
              <a:defRPr/>
            </a:pPr>
            <a:r>
              <a:rPr lang="en-US" altLang="ko-KR" sz="2000" smtClean="0">
                <a:latin typeface="굴림체" pitchFamily="49" charset="-127"/>
                <a:ea typeface="굴림체" pitchFamily="49" charset="-127"/>
              </a:rPr>
              <a:t>/</a:t>
            </a:r>
            <a:endParaRPr lang="en-US" altLang="ko-KR" sz="2000"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407555" name="Rectangle 3"/>
          <p:cNvSpPr>
            <a:spLocks noChangeArrowheads="1"/>
          </p:cNvSpPr>
          <p:nvPr/>
        </p:nvSpPr>
        <p:spPr bwMode="blackWhite">
          <a:xfrm>
            <a:off x="1117600" y="600075"/>
            <a:ext cx="6429375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CURSOR </a:t>
            </a: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문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4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42" name="Rectangle 2"/>
          <p:cNvSpPr>
            <a:spLocks noChangeArrowheads="1"/>
          </p:cNvSpPr>
          <p:nvPr/>
        </p:nvSpPr>
        <p:spPr bwMode="blackWhite">
          <a:xfrm>
            <a:off x="1119188" y="1296988"/>
            <a:ext cx="12153900" cy="4899025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 err="1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Subquery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를 이용한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FOR LOOP</a:t>
            </a: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</a:t>
            </a:r>
          </a:p>
          <a:p>
            <a:pPr defTabSz="282575">
              <a:defRPr/>
            </a:pPr>
            <a:r>
              <a:rPr lang="en-US" altLang="ko-KR">
                <a:latin typeface="HY중고딕" pitchFamily="18" charset="-127"/>
              </a:rPr>
              <a:t>BEGIN   </a:t>
            </a:r>
          </a:p>
          <a:p>
            <a:pPr defTabSz="282575">
              <a:defRPr/>
            </a:pPr>
            <a:r>
              <a:rPr lang="en-US" altLang="ko-KR">
                <a:latin typeface="HY중고딕" pitchFamily="18" charset="-127"/>
              </a:rPr>
              <a:t>  FOR </a:t>
            </a:r>
            <a:r>
              <a:rPr lang="en-US" altLang="ko-KR" err="1">
                <a:latin typeface="HY중고딕" pitchFamily="18" charset="-127"/>
              </a:rPr>
              <a:t>mem_rec</a:t>
            </a:r>
            <a:r>
              <a:rPr lang="en-US" altLang="ko-KR">
                <a:latin typeface="HY중고딕" pitchFamily="18" charset="-127"/>
              </a:rPr>
              <a:t> IN (SELECT </a:t>
            </a:r>
            <a:r>
              <a:rPr lang="en-US" altLang="ko-KR" err="1">
                <a:latin typeface="HY중고딕" pitchFamily="18" charset="-127"/>
              </a:rPr>
              <a:t>mem_name</a:t>
            </a:r>
            <a:r>
              <a:rPr lang="en-US" altLang="ko-KR">
                <a:latin typeface="HY중고딕" pitchFamily="18" charset="-127"/>
              </a:rPr>
              <a:t>, </a:t>
            </a:r>
            <a:r>
              <a:rPr lang="en-US" altLang="ko-KR" err="1">
                <a:latin typeface="HY중고딕" pitchFamily="18" charset="-127"/>
              </a:rPr>
              <a:t>mem_mileage</a:t>
            </a:r>
            <a:endParaRPr lang="en-US" altLang="ko-KR">
              <a:latin typeface="HY중고딕" pitchFamily="18" charset="-127"/>
            </a:endParaRPr>
          </a:p>
          <a:p>
            <a:pPr defTabSz="282575">
              <a:defRPr/>
            </a:pPr>
            <a:r>
              <a:rPr lang="en-US" altLang="ko-KR">
                <a:latin typeface="HY중고딕" pitchFamily="18" charset="-127"/>
              </a:rPr>
              <a:t>                                  FROM member ORDER BY </a:t>
            </a:r>
            <a:r>
              <a:rPr lang="en-US" altLang="ko-KR" err="1">
                <a:latin typeface="HY중고딕" pitchFamily="18" charset="-127"/>
              </a:rPr>
              <a:t>mem_name</a:t>
            </a:r>
            <a:r>
              <a:rPr lang="en-US" altLang="ko-KR">
                <a:latin typeface="HY중고딕" pitchFamily="18" charset="-127"/>
              </a:rPr>
              <a:t> ASC)  LOOP    </a:t>
            </a:r>
          </a:p>
          <a:p>
            <a:pPr defTabSz="282575">
              <a:defRPr/>
            </a:pPr>
            <a:r>
              <a:rPr lang="en-US" altLang="ko-KR">
                <a:latin typeface="HY중고딕" pitchFamily="18" charset="-127"/>
              </a:rPr>
              <a:t>      DBMS_OUTPUT.PUT_LINE( </a:t>
            </a:r>
            <a:r>
              <a:rPr lang="en-US" altLang="ko-KR" err="1">
                <a:latin typeface="HY중고딕" pitchFamily="18" charset="-127"/>
              </a:rPr>
              <a:t>mem_rec.mem_id</a:t>
            </a:r>
            <a:r>
              <a:rPr lang="en-US" altLang="ko-KR">
                <a:latin typeface="HY중고딕" pitchFamily="18" charset="-127"/>
              </a:rPr>
              <a:t> || ', ' </a:t>
            </a:r>
            <a:br>
              <a:rPr lang="en-US" altLang="ko-KR">
                <a:latin typeface="HY중고딕" pitchFamily="18" charset="-127"/>
              </a:rPr>
            </a:br>
            <a:r>
              <a:rPr lang="en-US" altLang="ko-KR">
                <a:latin typeface="HY중고딕" pitchFamily="18" charset="-127"/>
              </a:rPr>
              <a:t>                                                   ||  </a:t>
            </a:r>
            <a:r>
              <a:rPr lang="en-US" altLang="ko-KR" err="1">
                <a:latin typeface="HY중고딕" pitchFamily="18" charset="-127"/>
              </a:rPr>
              <a:t>mem_rec.mem_name</a:t>
            </a:r>
            <a:r>
              <a:rPr lang="en-US" altLang="ko-KR">
                <a:latin typeface="HY중고딕" pitchFamily="18" charset="-127"/>
              </a:rPr>
              <a:t> || ', ' </a:t>
            </a:r>
            <a:br>
              <a:rPr lang="en-US" altLang="ko-KR">
                <a:latin typeface="HY중고딕" pitchFamily="18" charset="-127"/>
              </a:rPr>
            </a:br>
            <a:r>
              <a:rPr lang="en-US" altLang="ko-KR">
                <a:latin typeface="HY중고딕" pitchFamily="18" charset="-127"/>
              </a:rPr>
              <a:t>                                                   || </a:t>
            </a:r>
            <a:r>
              <a:rPr lang="en-US" altLang="ko-KR" err="1">
                <a:latin typeface="HY중고딕" pitchFamily="18" charset="-127"/>
              </a:rPr>
              <a:t>mem_rec.mem_mileage</a:t>
            </a:r>
            <a:r>
              <a:rPr lang="en-US" altLang="ko-KR">
                <a:latin typeface="HY중고딕" pitchFamily="18" charset="-127"/>
              </a:rPr>
              <a:t> );  </a:t>
            </a:r>
          </a:p>
          <a:p>
            <a:pPr defTabSz="282575">
              <a:defRPr/>
            </a:pPr>
            <a:r>
              <a:rPr lang="en-US" altLang="ko-KR">
                <a:latin typeface="HY중고딕" pitchFamily="18" charset="-127"/>
              </a:rPr>
              <a:t>  END LOOP;</a:t>
            </a:r>
          </a:p>
          <a:p>
            <a:pPr defTabSz="282575">
              <a:defRPr/>
            </a:pPr>
            <a:r>
              <a:rPr lang="en-US" altLang="ko-KR">
                <a:latin typeface="HY중고딕" pitchFamily="18" charset="-127"/>
              </a:rPr>
              <a:t>END</a:t>
            </a:r>
            <a:r>
              <a:rPr lang="en-US" altLang="ko-KR" smtClean="0">
                <a:latin typeface="HY중고딕" pitchFamily="18" charset="-127"/>
              </a:rPr>
              <a:t>;</a:t>
            </a:r>
          </a:p>
          <a:p>
            <a:pPr defTabSz="282575">
              <a:defRPr/>
            </a:pPr>
            <a:r>
              <a:rPr lang="en-US" altLang="ko-KR" smtClean="0">
                <a:latin typeface="HY중고딕" pitchFamily="18" charset="-127"/>
              </a:rPr>
              <a:t>/</a:t>
            </a:r>
            <a:endParaRPr lang="en-US" altLang="ko-KR">
              <a:latin typeface="HY중고딕" pitchFamily="18" charset="-127"/>
            </a:endParaRPr>
          </a:p>
        </p:txBody>
      </p:sp>
      <p:sp>
        <p:nvSpPr>
          <p:cNvPr id="408579" name="Rectangle 3"/>
          <p:cNvSpPr>
            <a:spLocks noChangeArrowheads="1"/>
          </p:cNvSpPr>
          <p:nvPr/>
        </p:nvSpPr>
        <p:spPr bwMode="blackWhite">
          <a:xfrm>
            <a:off x="1117600" y="600075"/>
            <a:ext cx="6429375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CURSOR </a:t>
            </a: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문</a:t>
            </a:r>
          </a:p>
        </p:txBody>
      </p:sp>
      <p:sp>
        <p:nvSpPr>
          <p:cNvPr id="1495044" name="Rectangle 4"/>
          <p:cNvSpPr>
            <a:spLocks noChangeArrowheads="1"/>
          </p:cNvSpPr>
          <p:nvPr/>
        </p:nvSpPr>
        <p:spPr bwMode="blackWhite">
          <a:xfrm>
            <a:off x="1128713" y="6421438"/>
            <a:ext cx="12153900" cy="3402012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위 예시에서 </a:t>
            </a:r>
            <a:r>
              <a:rPr lang="ko-KR" altLang="en-US" sz="2000" err="1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마일리지가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3000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이상인 사람만 출력하게 하시오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. </a:t>
            </a:r>
          </a:p>
          <a:p>
            <a:pPr defTabSz="282575">
              <a:buFont typeface="Wingdings" pitchFamily="2" charset="2"/>
              <a:buChar char="l"/>
              <a:defRPr/>
            </a:pPr>
            <a:endParaRPr lang="en-US" altLang="ko-KR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Char char="l"/>
              <a:defRPr/>
            </a:pPr>
            <a:endParaRPr lang="en-US" altLang="ko-KR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Char char="l"/>
              <a:defRPr/>
            </a:pPr>
            <a:endParaRPr lang="en-US" altLang="ko-KR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Char char="l"/>
              <a:defRPr/>
            </a:pPr>
            <a:endParaRPr lang="en-US" altLang="ko-KR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Char char="l"/>
              <a:defRPr/>
            </a:pPr>
            <a:endParaRPr lang="en-US" altLang="ko-KR">
              <a:latin typeface="HY중고딕" pitchFamily="18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4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02" name="Rectangle 2"/>
          <p:cNvSpPr>
            <a:spLocks noChangeArrowheads="1"/>
          </p:cNvSpPr>
          <p:nvPr/>
        </p:nvSpPr>
        <p:spPr bwMode="blackWhite">
          <a:xfrm>
            <a:off x="1117600" y="600075"/>
            <a:ext cx="6427788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Stored Procedure</a:t>
            </a:r>
          </a:p>
        </p:txBody>
      </p:sp>
      <p:sp>
        <p:nvSpPr>
          <p:cNvPr id="871429" name="Rectangle 5"/>
          <p:cNvSpPr>
            <a:spLocks noChangeArrowheads="1"/>
          </p:cNvSpPr>
          <p:nvPr/>
        </p:nvSpPr>
        <p:spPr bwMode="blackWhite">
          <a:xfrm>
            <a:off x="1119188" y="1317625"/>
            <a:ext cx="12472987" cy="8505825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3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서버에 저장된 미리 컴파일 된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SQL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문장들</a:t>
            </a:r>
          </a:p>
          <a:p>
            <a:pPr defTabSz="282575">
              <a:lnSpc>
                <a:spcPct val="130000"/>
              </a:lnSpc>
              <a:buFont typeface="Wingdings" pitchFamily="2" charset="2"/>
              <a:buChar char="l"/>
              <a:defRPr/>
            </a:pPr>
            <a:endParaRPr lang="ko-KR" altLang="en-US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저장 </a:t>
            </a:r>
            <a:r>
              <a:rPr lang="ko-KR" altLang="en-US" sz="2000" err="1">
                <a:latin typeface="HY중고딕" pitchFamily="18" charset="-127"/>
                <a:ea typeface="굴림체" pitchFamily="49" charset="-127"/>
              </a:rPr>
              <a:t>프로시져를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처음 수행될 때 문법을 검사하고 컴파일 된다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.</a:t>
            </a: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</a:t>
            </a:r>
            <a:r>
              <a:rPr lang="ko-KR" altLang="en-US" sz="2000" err="1">
                <a:latin typeface="HY중고딕" pitchFamily="18" charset="-127"/>
                <a:ea typeface="굴림체" pitchFamily="49" charset="-127"/>
              </a:rPr>
              <a:t>컴파일된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버전은 </a:t>
            </a:r>
            <a:r>
              <a:rPr lang="ko-KR" altLang="en-US" sz="2000" err="1">
                <a:latin typeface="HY중고딕" pitchFamily="18" charset="-127"/>
                <a:ea typeface="굴림체" pitchFamily="49" charset="-127"/>
              </a:rPr>
              <a:t>프로시져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캐시에 저장되므로 이후에 호출될 때 빠르게</a:t>
            </a:r>
          </a:p>
          <a:p>
            <a:pPr defTabSz="282575"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수행될 수 있다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.</a:t>
            </a:r>
          </a:p>
          <a:p>
            <a:pPr defTabSz="282575"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클라이언트간 처리 루틴 공유</a:t>
            </a:r>
          </a:p>
          <a:p>
            <a:pPr defTabSz="282575"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모든 응용 프로그램에서 사용할 수 있도록 기능을 캡슐화 하므로 일관성</a:t>
            </a:r>
          </a:p>
          <a:p>
            <a:pPr defTabSz="282575"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있는 데이터 변경을 보장한다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.</a:t>
            </a:r>
          </a:p>
          <a:p>
            <a:pPr defTabSz="282575"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데이터베이스 내부 구조 보안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: VIEW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와 동일한 개념</a:t>
            </a:r>
          </a:p>
          <a:p>
            <a:pPr defTabSz="282575">
              <a:defRPr/>
            </a:pPr>
            <a:endParaRPr lang="ko-KR" altLang="en-US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서버 보호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자료 </a:t>
            </a:r>
            <a:r>
              <a:rPr lang="ko-KR" altLang="en-US" sz="2000" err="1">
                <a:latin typeface="HY중고딕" pitchFamily="18" charset="-127"/>
                <a:ea typeface="굴림체" pitchFamily="49" charset="-127"/>
              </a:rPr>
              <a:t>무결성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(Integrity)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권한 구현</a:t>
            </a:r>
          </a:p>
          <a:p>
            <a:pPr defTabSz="282575"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VIEW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사용 시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Table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을 직접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Access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하는 것이 아니라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View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에 대한 </a:t>
            </a:r>
          </a:p>
          <a:p>
            <a:pPr defTabSz="282575"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권한만 주어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Table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의 특정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Column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과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Record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만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Access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하도록 제한할</a:t>
            </a:r>
          </a:p>
          <a:p>
            <a:pPr defTabSz="282575"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수 있다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.</a:t>
            </a: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저장함수도 이와 같은 개념으로 서버 데이터를 보호하는데 사용 가능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4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371" name="Rectangle 3"/>
          <p:cNvSpPr>
            <a:spLocks noChangeArrowheads="1"/>
          </p:cNvSpPr>
          <p:nvPr/>
        </p:nvSpPr>
        <p:spPr bwMode="blackWhite">
          <a:xfrm>
            <a:off x="1119188" y="1296988"/>
            <a:ext cx="12472987" cy="6259512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서버에 저장된 미리 컴파일 된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SQL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문장들</a:t>
            </a:r>
          </a:p>
          <a:p>
            <a:pPr defTabSz="282575">
              <a:lnSpc>
                <a:spcPct val="40000"/>
              </a:lnSpc>
              <a:defRPr/>
            </a:pPr>
            <a:endParaRPr lang="ko-KR" altLang="en-US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- Query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처리 속도 향상 </a:t>
            </a:r>
          </a:p>
          <a:p>
            <a:pPr defTabSz="282575"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저장함수 안에 지정된 모든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SQL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구문을 하나의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Batch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로 </a:t>
            </a:r>
          </a:p>
          <a:p>
            <a:pPr defTabSz="282575"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인식하여 한꺼번에 분석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최적화 시키고 실행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.</a:t>
            </a: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각각의 </a:t>
            </a:r>
            <a:r>
              <a:rPr lang="en-US" altLang="ko-KR" sz="2000">
                <a:latin typeface="HY중고딕" pitchFamily="18" charset="-127"/>
              </a:rPr>
              <a:t>SQL</a:t>
            </a:r>
            <a:r>
              <a:rPr lang="ko-KR" altLang="en-US" sz="2000">
                <a:latin typeface="HY중고딕" pitchFamily="18" charset="-127"/>
              </a:rPr>
              <a:t>구문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을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Client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로부터 받아서 매번 분석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최적화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 </a:t>
            </a: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실행과정을 반복하는 것에 비해 처리속도가 현저히 향상된다</a:t>
            </a:r>
          </a:p>
          <a:p>
            <a:pPr defTabSz="282575">
              <a:lnSpc>
                <a:spcPct val="70000"/>
              </a:lnSpc>
              <a:defRPr/>
            </a:pPr>
            <a:endParaRPr lang="ko-KR" altLang="en-US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- Network Traffic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감소 </a:t>
            </a:r>
          </a:p>
          <a:p>
            <a:pPr defTabSz="282575"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Client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에서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Server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로 보내야 할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SQL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구문을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Server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가 미리 저장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.</a:t>
            </a: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고로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Client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에서 대량의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SQL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구문을 보내는 대신에 </a:t>
            </a:r>
          </a:p>
          <a:p>
            <a:pPr defTabSz="282575"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Stored Procedure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의 이름과 매개변수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(Parameter)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만 보내면 되므로</a:t>
            </a:r>
          </a:p>
          <a:p>
            <a:pPr defTabSz="282575"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Network Traffic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이 그만큼 줄어드는 효과</a:t>
            </a:r>
          </a:p>
        </p:txBody>
      </p:sp>
      <p:sp>
        <p:nvSpPr>
          <p:cNvPr id="410627" name="Rectangle 4"/>
          <p:cNvSpPr>
            <a:spLocks noChangeArrowheads="1"/>
          </p:cNvSpPr>
          <p:nvPr/>
        </p:nvSpPr>
        <p:spPr bwMode="blackWhite">
          <a:xfrm>
            <a:off x="1117600" y="600075"/>
            <a:ext cx="6427788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Stored Procedure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4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697" name="Rectangle 17"/>
          <p:cNvSpPr>
            <a:spLocks noChangeArrowheads="1"/>
          </p:cNvSpPr>
          <p:nvPr/>
        </p:nvSpPr>
        <p:spPr bwMode="blackWhite">
          <a:xfrm>
            <a:off x="1119188" y="1317625"/>
            <a:ext cx="12153900" cy="4651375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2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Procedure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구문 </a:t>
            </a:r>
          </a:p>
          <a:p>
            <a:pPr defTabSz="282575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CREATE </a:t>
            </a:r>
            <a:r>
              <a:rPr lang="en-US" altLang="ko-KR">
                <a:latin typeface="HY중고딕" pitchFamily="18" charset="-127"/>
                <a:ea typeface="굴림체" pitchFamily="49" charset="-127"/>
              </a:rPr>
              <a:t>[ or REPLACE ]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PROCEDURE </a:t>
            </a:r>
            <a:r>
              <a:rPr lang="en-US" altLang="ko-KR" sz="2000" i="1" err="1">
                <a:latin typeface="HY중고딕" pitchFamily="18" charset="-127"/>
                <a:ea typeface="굴림체" pitchFamily="49" charset="-127"/>
              </a:rPr>
              <a:t>procedure_name</a:t>
            </a:r>
            <a:endParaRPr lang="en-US" altLang="ko-KR" sz="2000" i="1"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en-US" altLang="ko-KR">
                <a:latin typeface="HY중고딕" pitchFamily="18" charset="-127"/>
                <a:ea typeface="굴림체" pitchFamily="49" charset="-127"/>
              </a:rPr>
              <a:t>	                [( </a:t>
            </a:r>
            <a:r>
              <a:rPr lang="en-US" altLang="ko-KR" sz="2000" i="1">
                <a:latin typeface="HY중고딕" pitchFamily="18" charset="-127"/>
                <a:ea typeface="굴림체" pitchFamily="49" charset="-127"/>
              </a:rPr>
              <a:t>argument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[mode] </a:t>
            </a:r>
            <a:r>
              <a:rPr lang="en-US" altLang="ko-KR">
                <a:latin typeface="HY중고딕" pitchFamily="18" charset="-127"/>
                <a:ea typeface="굴림체" pitchFamily="49" charset="-127"/>
              </a:rPr>
              <a:t>[ {:= | DEFAULT} </a:t>
            </a:r>
            <a:r>
              <a:rPr lang="en-US" altLang="ko-KR" i="1">
                <a:latin typeface="HY중고딕" pitchFamily="18" charset="-127"/>
                <a:ea typeface="굴림체" pitchFamily="49" charset="-127"/>
              </a:rPr>
              <a:t>expression</a:t>
            </a:r>
            <a:r>
              <a:rPr lang="en-US" altLang="ko-KR">
                <a:latin typeface="HY중고딕" pitchFamily="18" charset="-127"/>
                <a:ea typeface="굴림체" pitchFamily="49" charset="-127"/>
              </a:rPr>
              <a:t>] </a:t>
            </a:r>
          </a:p>
          <a:p>
            <a:pPr defTabSz="282575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en-US" altLang="ko-KR">
                <a:latin typeface="HY중고딕" pitchFamily="18" charset="-127"/>
                <a:ea typeface="굴림체" pitchFamily="49" charset="-127"/>
              </a:rPr>
              <a:t>                        , …)]  </a:t>
            </a:r>
          </a:p>
          <a:p>
            <a:pPr defTabSz="282575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en-US" altLang="ko-KR">
                <a:latin typeface="HY중고딕" pitchFamily="18" charset="-127"/>
                <a:ea typeface="굴림체" pitchFamily="49" charset="-127"/>
              </a:rPr>
              <a:t>   {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IS</a:t>
            </a:r>
            <a:r>
              <a:rPr lang="en-US" altLang="ko-KR">
                <a:latin typeface="HY중고딕" pitchFamily="18" charset="-127"/>
                <a:ea typeface="굴림체" pitchFamily="49" charset="-127"/>
              </a:rPr>
              <a:t> | AS }</a:t>
            </a:r>
          </a:p>
          <a:p>
            <a:pPr defTabSz="282575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BEGIN</a:t>
            </a:r>
          </a:p>
          <a:p>
            <a:pPr defTabSz="282575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   </a:t>
            </a:r>
            <a:r>
              <a:rPr lang="en-US" altLang="ko-KR" sz="2000" i="1">
                <a:latin typeface="HY중고딕" pitchFamily="18" charset="-127"/>
                <a:ea typeface="굴림체" pitchFamily="49" charset="-127"/>
              </a:rPr>
              <a:t>pl/</a:t>
            </a:r>
            <a:r>
              <a:rPr lang="en-US" altLang="ko-KR" sz="2000" i="1" err="1">
                <a:latin typeface="HY중고딕" pitchFamily="18" charset="-127"/>
                <a:ea typeface="굴림체" pitchFamily="49" charset="-127"/>
              </a:rPr>
              <a:t>sql_block</a:t>
            </a:r>
            <a:r>
              <a:rPr lang="en-US" altLang="ko-KR" sz="2000" i="1">
                <a:latin typeface="HY중고딕" pitchFamily="18" charset="-127"/>
                <a:ea typeface="굴림체" pitchFamily="49" charset="-127"/>
              </a:rPr>
              <a:t>;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</a:p>
          <a:p>
            <a:pPr defTabSz="282575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END;</a:t>
            </a:r>
          </a:p>
        </p:txBody>
      </p:sp>
      <p:graphicFrame>
        <p:nvGraphicFramePr>
          <p:cNvPr id="1479742" name="Group 62"/>
          <p:cNvGraphicFramePr>
            <a:graphicFrameLocks noGrp="1"/>
          </p:cNvGraphicFramePr>
          <p:nvPr/>
        </p:nvGraphicFramePr>
        <p:xfrm>
          <a:off x="1128713" y="6080125"/>
          <a:ext cx="12144594" cy="4096362"/>
        </p:xfrm>
        <a:graphic>
          <a:graphicData uri="http://schemas.openxmlformats.org/drawingml/2006/table">
            <a:tbl>
              <a:tblPr/>
              <a:tblGrid>
                <a:gridCol w="366507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847952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46229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항  목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내  용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6229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or REPLACE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프로시저가 생성된 경우 다시 생성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77373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1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procedure_name</a:t>
                      </a:r>
                      <a:endParaRPr kumimoji="1" lang="en-US" altLang="ko-KR" sz="2400" b="1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프로시저 </a:t>
                      </a:r>
                      <a:r>
                        <a:rPr kumimoji="1" lang="ko-KR" altLang="en-US" sz="2400" b="1" i="0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객체명</a:t>
                      </a:r>
                      <a:endParaRPr kumimoji="1" lang="ko-KR" alt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603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argument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매개변수 이름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77373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mode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IN : 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입력 전용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,  OUT : 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출력 전용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,  IN OUT : 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입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, 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출력 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6229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expression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매개변수의 값이 없을 때 기본값 설정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6229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pl/</a:t>
                      </a:r>
                      <a:r>
                        <a:rPr kumimoji="1" lang="en-US" altLang="ko-KR" sz="2400" b="1" i="1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sql_block</a:t>
                      </a:r>
                      <a:endParaRPr kumimoji="1" lang="en-US" altLang="ko-KR" sz="2400" b="1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PL/SQL 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블록 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sp>
        <p:nvSpPr>
          <p:cNvPr id="411677" name="Rectangle 63"/>
          <p:cNvSpPr>
            <a:spLocks noChangeArrowheads="1"/>
          </p:cNvSpPr>
          <p:nvPr/>
        </p:nvSpPr>
        <p:spPr bwMode="blackWhite">
          <a:xfrm>
            <a:off x="1117600" y="600075"/>
            <a:ext cx="6427788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Stored Procedure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4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301" name="Rectangle 5"/>
          <p:cNvSpPr>
            <a:spLocks noChangeArrowheads="1"/>
          </p:cNvSpPr>
          <p:nvPr/>
        </p:nvSpPr>
        <p:spPr bwMode="blackWhite">
          <a:xfrm>
            <a:off x="1119188" y="1244600"/>
            <a:ext cx="12472987" cy="9031288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3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</a:t>
            </a:r>
            <a:r>
              <a:rPr lang="ko-KR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상품코드를 매개변수</a:t>
            </a: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(parameter)</a:t>
            </a:r>
            <a:r>
              <a:rPr lang="ko-KR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로 하여 재고수량 </a:t>
            </a:r>
            <a:r>
              <a:rPr lang="ko-KR" altLang="en-US" sz="2000" smtClean="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z="2000" smtClean="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ADD</a:t>
            </a:r>
            <a:endParaRPr lang="en-US" altLang="ko-KR" sz="2000">
              <a:solidFill>
                <a:srgbClr val="800000"/>
              </a:solidFill>
              <a:latin typeface="굴림체" pitchFamily="49" charset="-127"/>
              <a:ea typeface="굴림체" pitchFamily="49" charset="-127"/>
            </a:endParaRPr>
          </a:p>
          <a:p>
            <a:pPr defTabSz="282575">
              <a:lnSpc>
                <a:spcPct val="130000"/>
              </a:lnSpc>
              <a:buFont typeface="Wingdings" pitchFamily="2" charset="2"/>
              <a:buChar char="l"/>
              <a:defRPr/>
            </a:pPr>
            <a:endParaRPr lang="en-US" altLang="ko-KR" sz="2000">
              <a:latin typeface="굴림체" pitchFamily="49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CREATE OR REPLACE PROCEDURE </a:t>
            </a:r>
            <a:r>
              <a:rPr lang="en-US" altLang="ko-KR" sz="2000" err="1">
                <a:latin typeface="굴림체" pitchFamily="49" charset="-127"/>
                <a:ea typeface="굴림체" pitchFamily="49" charset="-127"/>
              </a:rPr>
              <a:t>usp_prod_totalstock_update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 </a:t>
            </a:r>
          </a:p>
          <a:p>
            <a:pPr defTabSz="282575">
              <a:defRPr/>
            </a:pP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    ( </a:t>
            </a:r>
            <a:r>
              <a:rPr lang="en-US" altLang="ko-KR" sz="2000" err="1">
                <a:latin typeface="굴림체" pitchFamily="49" charset="-127"/>
                <a:ea typeface="굴림체" pitchFamily="49" charset="-127"/>
              </a:rPr>
              <a:t>v_prod_id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 IN </a:t>
            </a:r>
            <a:r>
              <a:rPr lang="en-US" altLang="ko-KR" sz="2000" err="1">
                <a:latin typeface="굴림체" pitchFamily="49" charset="-127"/>
                <a:ea typeface="굴림체" pitchFamily="49" charset="-127"/>
              </a:rPr>
              <a:t>prod.prod_id%TYPE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, </a:t>
            </a:r>
          </a:p>
          <a:p>
            <a:pPr defTabSz="282575">
              <a:defRPr/>
            </a:pP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      </a:t>
            </a:r>
            <a:r>
              <a:rPr lang="en-US" altLang="ko-KR" sz="2000" err="1">
                <a:latin typeface="굴림체" pitchFamily="49" charset="-127"/>
                <a:ea typeface="굴림체" pitchFamily="49" charset="-127"/>
              </a:rPr>
              <a:t>v_qty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         IN </a:t>
            </a:r>
            <a:r>
              <a:rPr lang="en-US" altLang="ko-KR" sz="2000" err="1">
                <a:latin typeface="굴림체" pitchFamily="49" charset="-127"/>
                <a:ea typeface="굴림체" pitchFamily="49" charset="-127"/>
              </a:rPr>
              <a:t>prod.prod_totalstock%TYPE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 )               </a:t>
            </a:r>
          </a:p>
          <a:p>
            <a:pPr defTabSz="282575">
              <a:defRPr/>
            </a:pP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IS        </a:t>
            </a:r>
          </a:p>
          <a:p>
            <a:pPr defTabSz="282575">
              <a:defRPr/>
            </a:pP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BEGIN</a:t>
            </a:r>
          </a:p>
          <a:p>
            <a:pPr defTabSz="282575">
              <a:defRPr/>
            </a:pP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   UPDATE prod </a:t>
            </a:r>
          </a:p>
          <a:p>
            <a:pPr defTabSz="282575">
              <a:defRPr/>
            </a:pP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          SET </a:t>
            </a:r>
            <a:r>
              <a:rPr lang="en-US" altLang="ko-KR" sz="2000" err="1">
                <a:latin typeface="굴림체" pitchFamily="49" charset="-127"/>
                <a:ea typeface="굴림체" pitchFamily="49" charset="-127"/>
              </a:rPr>
              <a:t>prod_totalstock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 = </a:t>
            </a:r>
            <a:r>
              <a:rPr lang="en-US" altLang="ko-KR" sz="2000" err="1">
                <a:latin typeface="굴림체" pitchFamily="49" charset="-127"/>
                <a:ea typeface="굴림체" pitchFamily="49" charset="-127"/>
              </a:rPr>
              <a:t>prod_totalstock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 + </a:t>
            </a:r>
            <a:r>
              <a:rPr lang="en-US" altLang="ko-KR" sz="2000" err="1">
                <a:latin typeface="굴림체" pitchFamily="49" charset="-127"/>
                <a:ea typeface="굴림체" pitchFamily="49" charset="-127"/>
              </a:rPr>
              <a:t>v_qty</a:t>
            </a:r>
            <a:endParaRPr lang="en-US" altLang="ko-KR" sz="2000">
              <a:latin typeface="굴림체" pitchFamily="49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    WHERE </a:t>
            </a:r>
            <a:r>
              <a:rPr lang="en-US" altLang="ko-KR" sz="2000" err="1">
                <a:latin typeface="굴림체" pitchFamily="49" charset="-127"/>
                <a:ea typeface="굴림체" pitchFamily="49" charset="-127"/>
              </a:rPr>
              <a:t>prod_id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 = </a:t>
            </a:r>
            <a:r>
              <a:rPr lang="en-US" altLang="ko-KR" sz="2000" err="1">
                <a:latin typeface="굴림체" pitchFamily="49" charset="-127"/>
                <a:ea typeface="굴림체" pitchFamily="49" charset="-127"/>
              </a:rPr>
              <a:t>v_prod_id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;</a:t>
            </a:r>
          </a:p>
          <a:p>
            <a:pPr defTabSz="282575">
              <a:defRPr/>
            </a:pP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   DBMS_OUTPUT.PUT_LINE('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정상적으로 업데이트 되었습니다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.');</a:t>
            </a:r>
          </a:p>
          <a:p>
            <a:pPr defTabSz="282575">
              <a:defRPr/>
            </a:pP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   COMMIT;</a:t>
            </a:r>
          </a:p>
          <a:p>
            <a:pPr defTabSz="282575">
              <a:defRPr/>
            </a:pPr>
            <a:endParaRPr lang="en-US" altLang="ko-KR" sz="2000">
              <a:latin typeface="굴림체" pitchFamily="49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EXCEPTION</a:t>
            </a:r>
          </a:p>
          <a:p>
            <a:pPr defTabSz="282575">
              <a:defRPr/>
            </a:pP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   WHEN OTHERS THEN</a:t>
            </a:r>
          </a:p>
          <a:p>
            <a:pPr defTabSz="282575">
              <a:defRPr/>
            </a:pP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      DBMS_OUTPUT.PUT_LINE('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예외 발생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:' || SQLERRM);</a:t>
            </a:r>
          </a:p>
          <a:p>
            <a:pPr defTabSz="282575">
              <a:defRPr/>
            </a:pP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      ROLLBACK;</a:t>
            </a:r>
          </a:p>
          <a:p>
            <a:pPr defTabSz="282575">
              <a:defRPr/>
            </a:pP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END;</a:t>
            </a:r>
          </a:p>
        </p:txBody>
      </p:sp>
      <p:sp>
        <p:nvSpPr>
          <p:cNvPr id="412675" name="Rectangle 13"/>
          <p:cNvSpPr>
            <a:spLocks noChangeArrowheads="1"/>
          </p:cNvSpPr>
          <p:nvPr/>
        </p:nvSpPr>
        <p:spPr bwMode="blackWhite">
          <a:xfrm>
            <a:off x="1117600" y="600075"/>
            <a:ext cx="6427788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Stored Procedure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4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0707" name="Rectangle 3"/>
          <p:cNvSpPr>
            <a:spLocks noChangeArrowheads="1"/>
          </p:cNvSpPr>
          <p:nvPr/>
        </p:nvSpPr>
        <p:spPr bwMode="blackWhite">
          <a:xfrm>
            <a:off x="1119188" y="3105150"/>
            <a:ext cx="12153900" cy="3316288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SELECT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prod_id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prod_totalstock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 FROM prod </a:t>
            </a: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WHERE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prod_id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= 'P102000006';</a:t>
            </a:r>
          </a:p>
          <a:p>
            <a:pPr defTabSz="282575"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EXECUTE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usp_prod_totalstock_update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('P102000006', 500);</a:t>
            </a:r>
            <a:endParaRPr lang="en-US" altLang="ko-KR" sz="2000" b="0">
              <a:latin typeface="HY중고딕" pitchFamily="18" charset="-127"/>
            </a:endParaRPr>
          </a:p>
        </p:txBody>
      </p:sp>
      <p:sp>
        <p:nvSpPr>
          <p:cNvPr id="413699" name="Rectangle 4"/>
          <p:cNvSpPr>
            <a:spLocks noChangeArrowheads="1"/>
          </p:cNvSpPr>
          <p:nvPr/>
        </p:nvSpPr>
        <p:spPr bwMode="blackWhite">
          <a:xfrm>
            <a:off x="1117600" y="600075"/>
            <a:ext cx="6427788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Stored Procedure</a:t>
            </a:r>
          </a:p>
        </p:txBody>
      </p:sp>
      <p:sp>
        <p:nvSpPr>
          <p:cNvPr id="1480709" name="Rectangle 5"/>
          <p:cNvSpPr>
            <a:spLocks noChangeArrowheads="1"/>
          </p:cNvSpPr>
          <p:nvPr/>
        </p:nvSpPr>
        <p:spPr bwMode="blackWhite">
          <a:xfrm>
            <a:off x="1119188" y="1317625"/>
            <a:ext cx="12153900" cy="1587500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2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Procedure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실행</a:t>
            </a:r>
          </a:p>
          <a:p>
            <a:pPr defTabSz="282575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EXEC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또는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EXECUTE  </a:t>
            </a:r>
            <a:r>
              <a:rPr lang="en-US" altLang="ko-KR" sz="2000" i="1" err="1">
                <a:latin typeface="HY중고딕" pitchFamily="18" charset="-127"/>
                <a:ea typeface="굴림체" pitchFamily="49" charset="-127"/>
              </a:rPr>
              <a:t>procedule_name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(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매개변수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 …);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3"/>
          <p:cNvSpPr>
            <a:spLocks noChangeArrowheads="1"/>
          </p:cNvSpPr>
          <p:nvPr/>
        </p:nvSpPr>
        <p:spPr bwMode="auto">
          <a:xfrm>
            <a:off x="479425" y="1204913"/>
            <a:ext cx="13374688" cy="8232775"/>
          </a:xfrm>
          <a:prstGeom prst="rect">
            <a:avLst/>
          </a:prstGeom>
          <a:noFill/>
          <a:ln w="38100" cmpd="dbl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marL="720725" lvl="1" indent="-263525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2000">
                <a:latin typeface="HY수평선M" pitchFamily="18" charset="-127"/>
                <a:ea typeface="HY수평선M" pitchFamily="18" charset="-127"/>
              </a:rPr>
              <a:t>뷰의 필요성</a:t>
            </a:r>
          </a:p>
          <a:p>
            <a:pPr marL="1160463" lvl="2" indent="-173038">
              <a:lnSpc>
                <a:spcPct val="150000"/>
              </a:lnSpc>
              <a:buFont typeface="Wingdings" pitchFamily="2" charset="2"/>
              <a:buNone/>
            </a:pPr>
            <a:r>
              <a:rPr lang="ko-KR" altLang="en-US">
                <a:latin typeface="HY중고딕" pitchFamily="18" charset="-127"/>
              </a:rPr>
              <a:t>	</a:t>
            </a:r>
            <a:endParaRPr lang="ko-KR" altLang="en-US">
              <a:latin typeface="HY수평선M" pitchFamily="18" charset="-127"/>
              <a:ea typeface="HY수평선M" pitchFamily="18" charset="-127"/>
            </a:endParaRPr>
          </a:p>
        </p:txBody>
      </p:sp>
      <p:pic>
        <p:nvPicPr>
          <p:cNvPr id="45059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49325" y="2171700"/>
            <a:ext cx="12501563" cy="5500688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4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425" name="Rectangle 9"/>
          <p:cNvSpPr>
            <a:spLocks noChangeArrowheads="1"/>
          </p:cNvSpPr>
          <p:nvPr/>
        </p:nvSpPr>
        <p:spPr bwMode="blackWhite">
          <a:xfrm>
            <a:off x="1119188" y="1250950"/>
            <a:ext cx="12153900" cy="6985000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9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OUT </a:t>
            </a:r>
            <a:r>
              <a:rPr lang="ko-KR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매개변수 예제 </a:t>
            </a: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1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/>
            </a:r>
            <a:br>
              <a:rPr lang="en-US" altLang="ko-KR" sz="2000">
                <a:latin typeface="굴림체" pitchFamily="49" charset="-127"/>
                <a:ea typeface="굴림체" pitchFamily="49" charset="-127"/>
              </a:rPr>
            </a:b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    - </a:t>
            </a:r>
            <a:r>
              <a:rPr lang="ko-KR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회원아이디를 </a:t>
            </a:r>
            <a:r>
              <a:rPr lang="ko-KR" altLang="en-US" sz="2000" smtClean="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입력받아 </a:t>
            </a:r>
            <a:r>
              <a:rPr lang="ko-KR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이름과 취미를  </a:t>
            </a: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OUT </a:t>
            </a:r>
            <a:r>
              <a:rPr lang="ko-KR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매개변수로 처리</a:t>
            </a:r>
          </a:p>
          <a:p>
            <a:pPr defTabSz="282575">
              <a:defRPr/>
            </a:pPr>
            <a:endParaRPr lang="ko-KR" altLang="en-US" sz="2000">
              <a:solidFill>
                <a:srgbClr val="800000"/>
              </a:solidFill>
              <a:latin typeface="굴림체" pitchFamily="49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ko-KR" altLang="ko-KR" sz="2000">
                <a:latin typeface="굴림체" pitchFamily="49" charset="-127"/>
                <a:ea typeface="굴림체" pitchFamily="49" charset="-127"/>
              </a:rPr>
              <a:t>CREATE OR REPLACE PROCEDURE usp_MemberID </a:t>
            </a:r>
          </a:p>
          <a:p>
            <a:pPr defTabSz="282575">
              <a:defRPr/>
            </a:pPr>
            <a:r>
              <a:rPr lang="ko-KR" altLang="ko-KR" sz="2000">
                <a:latin typeface="굴림체" pitchFamily="49" charset="-127"/>
                <a:ea typeface="굴림체" pitchFamily="49" charset="-127"/>
              </a:rPr>
              <a:t>    ( p_mem_id IN member.mem_id%TYPE, </a:t>
            </a:r>
          </a:p>
          <a:p>
            <a:pPr defTabSz="282575">
              <a:defRPr/>
            </a:pPr>
            <a:r>
              <a:rPr lang="ko-KR" altLang="ko-KR" sz="2000">
                <a:latin typeface="굴림체" pitchFamily="49" charset="-127"/>
                <a:ea typeface="굴림체" pitchFamily="49" charset="-127"/>
              </a:rPr>
              <a:t>      p_mem_name OUT member.mem_name%TYPE ,  </a:t>
            </a:r>
          </a:p>
          <a:p>
            <a:pPr defTabSz="282575">
              <a:defRPr/>
            </a:pPr>
            <a:r>
              <a:rPr lang="ko-KR" altLang="ko-KR" sz="2000">
                <a:latin typeface="굴림체" pitchFamily="49" charset="-127"/>
                <a:ea typeface="굴림체" pitchFamily="49" charset="-127"/>
              </a:rPr>
              <a:t>      p_mem_like OUT member.mem_like%TYPE )               </a:t>
            </a:r>
          </a:p>
          <a:p>
            <a:pPr defTabSz="282575">
              <a:defRPr/>
            </a:pPr>
            <a:r>
              <a:rPr lang="ko-KR" altLang="ko-KR" sz="2000">
                <a:latin typeface="굴림체" pitchFamily="49" charset="-127"/>
                <a:ea typeface="굴림체" pitchFamily="49" charset="-127"/>
              </a:rPr>
              <a:t>IS            </a:t>
            </a:r>
          </a:p>
          <a:p>
            <a:pPr defTabSz="282575">
              <a:defRPr/>
            </a:pPr>
            <a:r>
              <a:rPr lang="ko-KR" altLang="ko-KR" sz="2000">
                <a:latin typeface="굴림체" pitchFamily="49" charset="-127"/>
                <a:ea typeface="굴림체" pitchFamily="49" charset="-127"/>
              </a:rPr>
              <a:t>BEGIN</a:t>
            </a:r>
          </a:p>
          <a:p>
            <a:pPr defTabSz="282575">
              <a:defRPr/>
            </a:pPr>
            <a:r>
              <a:rPr lang="ko-KR" altLang="ko-KR" sz="2000">
                <a:latin typeface="굴림체" pitchFamily="49" charset="-127"/>
                <a:ea typeface="굴림체" pitchFamily="49" charset="-127"/>
              </a:rPr>
              <a:t>   SELECT mem_name, mem_like  </a:t>
            </a:r>
          </a:p>
          <a:p>
            <a:pPr defTabSz="282575">
              <a:defRPr/>
            </a:pPr>
            <a:r>
              <a:rPr lang="ko-KR" altLang="ko-KR" sz="2000">
                <a:latin typeface="굴림체" pitchFamily="49" charset="-127"/>
                <a:ea typeface="굴림체" pitchFamily="49" charset="-127"/>
              </a:rPr>
              <a:t>     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   </a:t>
            </a:r>
            <a:r>
              <a:rPr lang="ko-KR" altLang="ko-KR" sz="2000">
                <a:latin typeface="굴림체" pitchFamily="49" charset="-127"/>
                <a:ea typeface="굴림체" pitchFamily="49" charset="-127"/>
              </a:rPr>
              <a:t> INTO p_mem_name, p_mem_like</a:t>
            </a:r>
          </a:p>
          <a:p>
            <a:pPr defTabSz="282575">
              <a:defRPr/>
            </a:pPr>
            <a:r>
              <a:rPr lang="ko-KR" altLang="ko-KR" sz="2000">
                <a:latin typeface="굴림체" pitchFamily="49" charset="-127"/>
                <a:ea typeface="굴림체" pitchFamily="49" charset="-127"/>
              </a:rPr>
              <a:t>   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  </a:t>
            </a:r>
            <a:r>
              <a:rPr lang="ko-KR" altLang="ko-KR" sz="2000">
                <a:latin typeface="굴림체" pitchFamily="49" charset="-127"/>
                <a:ea typeface="굴림체" pitchFamily="49" charset="-127"/>
              </a:rPr>
              <a:t> FROM member </a:t>
            </a:r>
          </a:p>
          <a:p>
            <a:pPr defTabSz="282575">
              <a:defRPr/>
            </a:pP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 </a:t>
            </a:r>
            <a:r>
              <a:rPr lang="ko-KR" altLang="ko-KR" sz="2000">
                <a:latin typeface="굴림체" pitchFamily="49" charset="-127"/>
                <a:ea typeface="굴림체" pitchFamily="49" charset="-127"/>
              </a:rPr>
              <a:t>   WHERE mem_id = p_mem_id;      </a:t>
            </a:r>
          </a:p>
          <a:p>
            <a:pPr defTabSz="282575">
              <a:defRPr/>
            </a:pPr>
            <a:r>
              <a:rPr lang="ko-KR" altLang="ko-KR" sz="2000">
                <a:latin typeface="굴림체" pitchFamily="49" charset="-127"/>
                <a:ea typeface="굴림체" pitchFamily="49" charset="-127"/>
              </a:rPr>
              <a:t>END; </a:t>
            </a:r>
            <a:endParaRPr lang="en-US" altLang="ko-KR" sz="2000"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414723" name="Rectangle 10"/>
          <p:cNvSpPr>
            <a:spLocks noChangeArrowheads="1"/>
          </p:cNvSpPr>
          <p:nvPr/>
        </p:nvSpPr>
        <p:spPr bwMode="blackWhite">
          <a:xfrm>
            <a:off x="1117600" y="600075"/>
            <a:ext cx="6427788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Stored Procedure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4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746" name="Rectangle 2"/>
          <p:cNvSpPr>
            <a:spLocks noChangeArrowheads="1"/>
          </p:cNvSpPr>
          <p:nvPr/>
        </p:nvSpPr>
        <p:spPr bwMode="blackWhite">
          <a:xfrm>
            <a:off x="1117600" y="600075"/>
            <a:ext cx="6427788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Stored Procedure</a:t>
            </a:r>
          </a:p>
        </p:txBody>
      </p:sp>
      <p:sp>
        <p:nvSpPr>
          <p:cNvPr id="899080" name="Rectangle 8"/>
          <p:cNvSpPr>
            <a:spLocks noChangeArrowheads="1"/>
          </p:cNvSpPr>
          <p:nvPr/>
        </p:nvSpPr>
        <p:spPr bwMode="blackWhite">
          <a:xfrm>
            <a:off x="1119188" y="4721225"/>
            <a:ext cx="12153900" cy="4310063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3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OUT </a:t>
            </a:r>
            <a:r>
              <a:rPr lang="ko-KR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매개변수 예제 </a:t>
            </a: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1 (cont</a:t>
            </a:r>
            <a:r>
              <a:rPr lang="en-US" altLang="ko-KR" sz="2000" smtClean="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.) -&gt; </a:t>
            </a:r>
            <a:r>
              <a:rPr lang="ko-KR" altLang="en-US" sz="2000" smtClean="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전체를 </a:t>
            </a:r>
            <a:r>
              <a:rPr lang="ko-KR" altLang="en-US" sz="2000" err="1" smtClean="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블록한</a:t>
            </a:r>
            <a:r>
              <a:rPr lang="ko-KR" altLang="en-US" sz="2000" smtClean="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후 스크립트 실행</a:t>
            </a:r>
            <a:endParaRPr lang="en-US" altLang="ko-KR" sz="2000">
              <a:solidFill>
                <a:srgbClr val="800000"/>
              </a:solidFill>
              <a:latin typeface="굴림체" pitchFamily="49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latin typeface="굴림체" pitchFamily="49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- </a:t>
            </a:r>
            <a:r>
              <a:rPr lang="ko-KR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실행</a:t>
            </a:r>
          </a:p>
          <a:p>
            <a:pPr defTabSz="282575">
              <a:defRPr/>
            </a:pPr>
            <a:r>
              <a:rPr lang="en-US" altLang="ko-KR" sz="2000" smtClean="0">
                <a:latin typeface="굴림체" pitchFamily="49" charset="-127"/>
                <a:ea typeface="굴림체" pitchFamily="49" charset="-127"/>
              </a:rPr>
              <a:t>VAR </a:t>
            </a:r>
            <a:r>
              <a:rPr lang="en-US" altLang="ko-KR" sz="2000" err="1">
                <a:latin typeface="굴림체" pitchFamily="49" charset="-127"/>
                <a:ea typeface="굴림체" pitchFamily="49" charset="-127"/>
              </a:rPr>
              <a:t>mem_name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 VARCHAR2(20)</a:t>
            </a:r>
          </a:p>
          <a:p>
            <a:pPr defTabSz="282575">
              <a:defRPr/>
            </a:pPr>
            <a:r>
              <a:rPr lang="en-US" altLang="ko-KR" sz="2000" smtClean="0">
                <a:latin typeface="굴림체" pitchFamily="49" charset="-127"/>
                <a:ea typeface="굴림체" pitchFamily="49" charset="-127"/>
              </a:rPr>
              <a:t>VAR </a:t>
            </a:r>
            <a:r>
              <a:rPr lang="en-US" altLang="ko-KR" sz="2000" err="1">
                <a:latin typeface="굴림체" pitchFamily="49" charset="-127"/>
                <a:ea typeface="굴림체" pitchFamily="49" charset="-127"/>
              </a:rPr>
              <a:t>mem_like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 VARCHAR2(20)</a:t>
            </a:r>
          </a:p>
          <a:p>
            <a:pPr defTabSz="282575">
              <a:defRPr/>
            </a:pPr>
            <a:r>
              <a:rPr lang="en-US" altLang="ko-KR" sz="2000" smtClean="0">
                <a:latin typeface="굴림체" pitchFamily="49" charset="-127"/>
                <a:ea typeface="굴림체" pitchFamily="49" charset="-127"/>
              </a:rPr>
              <a:t>EXECUTE </a:t>
            </a:r>
            <a:r>
              <a:rPr lang="en-US" altLang="ko-KR" sz="2000" err="1">
                <a:latin typeface="굴림체" pitchFamily="49" charset="-127"/>
                <a:ea typeface="굴림체" pitchFamily="49" charset="-127"/>
              </a:rPr>
              <a:t>usp_MemberID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 ('a001', :</a:t>
            </a:r>
            <a:r>
              <a:rPr lang="en-US" altLang="ko-KR" sz="2000" err="1">
                <a:latin typeface="굴림체" pitchFamily="49" charset="-127"/>
                <a:ea typeface="굴림체" pitchFamily="49" charset="-127"/>
              </a:rPr>
              <a:t>mem_name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, :</a:t>
            </a:r>
            <a:r>
              <a:rPr lang="en-US" altLang="ko-KR" sz="2000" err="1">
                <a:latin typeface="굴림체" pitchFamily="49" charset="-127"/>
                <a:ea typeface="굴림체" pitchFamily="49" charset="-127"/>
              </a:rPr>
              <a:t>mem_like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);</a:t>
            </a:r>
          </a:p>
          <a:p>
            <a:pPr defTabSz="282575">
              <a:defRPr/>
            </a:pPr>
            <a:r>
              <a:rPr lang="en-US" altLang="ko-KR" sz="2000" smtClean="0">
                <a:latin typeface="굴림체" pitchFamily="49" charset="-127"/>
                <a:ea typeface="굴림체" pitchFamily="49" charset="-127"/>
              </a:rPr>
              <a:t>PRINT </a:t>
            </a:r>
            <a:r>
              <a:rPr lang="en-US" altLang="ko-KR" sz="2000" err="1">
                <a:latin typeface="굴림체" pitchFamily="49" charset="-127"/>
                <a:ea typeface="굴림체" pitchFamily="49" charset="-127"/>
              </a:rPr>
              <a:t>mem_name</a:t>
            </a:r>
            <a:endParaRPr lang="en-US" altLang="ko-KR" sz="2000">
              <a:latin typeface="굴림체" pitchFamily="49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 smtClean="0">
                <a:latin typeface="굴림체" pitchFamily="49" charset="-127"/>
                <a:ea typeface="굴림체" pitchFamily="49" charset="-127"/>
              </a:rPr>
              <a:t>PRINT mem_like;</a:t>
            </a:r>
          </a:p>
          <a:p>
            <a:pPr defTabSz="282575">
              <a:defRPr/>
            </a:pPr>
            <a:r>
              <a:rPr lang="en-US" altLang="ko-KR" sz="2000" smtClean="0">
                <a:latin typeface="굴림체" pitchFamily="49" charset="-127"/>
                <a:ea typeface="굴림체" pitchFamily="49" charset="-127"/>
              </a:rPr>
              <a:t>/</a:t>
            </a:r>
            <a:endParaRPr lang="en-US" altLang="ko-KR" sz="2000"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899082" name="Rectangle 10"/>
          <p:cNvSpPr>
            <a:spLocks noChangeArrowheads="1"/>
          </p:cNvSpPr>
          <p:nvPr/>
        </p:nvSpPr>
        <p:spPr bwMode="blackWhite">
          <a:xfrm>
            <a:off x="1128713" y="1317625"/>
            <a:ext cx="12153900" cy="3175000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3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OUT </a:t>
            </a:r>
            <a:r>
              <a:rPr lang="ko-KR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매개변수의 간단 출력</a:t>
            </a:r>
          </a:p>
          <a:p>
            <a:pPr defTabSz="282575">
              <a:defRPr/>
            </a:pPr>
            <a:endParaRPr lang="ko-KR" altLang="en-US" sz="2000">
              <a:latin typeface="굴림체" pitchFamily="49" charset="-127"/>
              <a:ea typeface="굴림체" pitchFamily="49" charset="-127"/>
            </a:endParaRPr>
          </a:p>
          <a:p>
            <a:pPr defTabSz="282575">
              <a:lnSpc>
                <a:spcPct val="120000"/>
              </a:lnSpc>
              <a:defRPr/>
            </a:pP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VAR </a:t>
            </a:r>
            <a:r>
              <a:rPr lang="ko-KR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문을 통하여 변수선언</a:t>
            </a:r>
          </a:p>
          <a:p>
            <a:pPr defTabSz="282575">
              <a:lnSpc>
                <a:spcPct val="120000"/>
              </a:lnSpc>
              <a:defRPr/>
            </a:pP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변수를 </a:t>
            </a:r>
            <a:r>
              <a:rPr lang="ko-KR" altLang="en-US" sz="2000" err="1">
                <a:latin typeface="굴림체" pitchFamily="49" charset="-127"/>
                <a:ea typeface="굴림체" pitchFamily="49" charset="-127"/>
              </a:rPr>
              <a:t>사용할때는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":" 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을 사용</a:t>
            </a:r>
          </a:p>
          <a:p>
            <a:pPr defTabSz="282575">
              <a:lnSpc>
                <a:spcPct val="120000"/>
              </a:lnSpc>
              <a:defRPr/>
            </a:pP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PRINT 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문으로 변수의 값을 출력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4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23" name="Rectangle 3"/>
          <p:cNvSpPr>
            <a:spLocks noChangeArrowheads="1"/>
          </p:cNvSpPr>
          <p:nvPr/>
        </p:nvSpPr>
        <p:spPr bwMode="blackWhite">
          <a:xfrm>
            <a:off x="1119188" y="1249363"/>
            <a:ext cx="12153900" cy="9142412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9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OUT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매개변수 예제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2</a:t>
            </a:r>
          </a:p>
          <a:p>
            <a:pPr defTabSz="282575">
              <a:defRPr/>
            </a:pPr>
            <a:r>
              <a:rPr lang="en-US" altLang="ko-KR">
                <a:latin typeface="HY중고딕" pitchFamily="18" charset="-127"/>
              </a:rPr>
              <a:t>CREATE OR REPLACE PROCEDURE </a:t>
            </a:r>
            <a:r>
              <a:rPr lang="en-US" altLang="ko-KR" err="1">
                <a:latin typeface="HY중고딕" pitchFamily="18" charset="-127"/>
              </a:rPr>
              <a:t>usp_MemberCartTop</a:t>
            </a:r>
            <a:endParaRPr lang="en-US" altLang="ko-KR">
              <a:latin typeface="HY중고딕" pitchFamily="18" charset="-127"/>
            </a:endParaRPr>
          </a:p>
          <a:p>
            <a:pPr defTabSz="282575">
              <a:defRPr/>
            </a:pPr>
            <a:r>
              <a:rPr lang="en-US" altLang="ko-KR">
                <a:latin typeface="HY중고딕" pitchFamily="18" charset="-127"/>
              </a:rPr>
              <a:t>    ( </a:t>
            </a:r>
            <a:r>
              <a:rPr lang="en-US" altLang="ko-KR" err="1">
                <a:latin typeface="HY중고딕" pitchFamily="18" charset="-127"/>
              </a:rPr>
              <a:t>p_year</a:t>
            </a:r>
            <a:r>
              <a:rPr lang="en-US" altLang="ko-KR">
                <a:latin typeface="HY중고딕" pitchFamily="18" charset="-127"/>
              </a:rPr>
              <a:t>                  IN  VARCHAR2, </a:t>
            </a:r>
          </a:p>
          <a:p>
            <a:pPr defTabSz="282575">
              <a:defRPr/>
            </a:pPr>
            <a:r>
              <a:rPr lang="en-US" altLang="ko-KR">
                <a:latin typeface="HY중고딕" pitchFamily="18" charset="-127"/>
              </a:rPr>
              <a:t>      </a:t>
            </a:r>
            <a:r>
              <a:rPr lang="en-US" altLang="ko-KR" err="1">
                <a:latin typeface="HY중고딕" pitchFamily="18" charset="-127"/>
              </a:rPr>
              <a:t>p_amt</a:t>
            </a:r>
            <a:r>
              <a:rPr lang="en-US" altLang="ko-KR">
                <a:latin typeface="HY중고딕" pitchFamily="18" charset="-127"/>
              </a:rPr>
              <a:t>                OUT  NUMBER ,  </a:t>
            </a:r>
          </a:p>
          <a:p>
            <a:pPr defTabSz="282575">
              <a:defRPr/>
            </a:pPr>
            <a:r>
              <a:rPr lang="en-US" altLang="ko-KR">
                <a:latin typeface="HY중고딕" pitchFamily="18" charset="-127"/>
              </a:rPr>
              <a:t>      </a:t>
            </a:r>
            <a:r>
              <a:rPr lang="en-US" altLang="ko-KR" err="1">
                <a:latin typeface="HY중고딕" pitchFamily="18" charset="-127"/>
              </a:rPr>
              <a:t>p_mem_name</a:t>
            </a:r>
            <a:r>
              <a:rPr lang="en-US" altLang="ko-KR">
                <a:latin typeface="HY중고딕" pitchFamily="18" charset="-127"/>
              </a:rPr>
              <a:t>   OUT </a:t>
            </a:r>
            <a:r>
              <a:rPr lang="en-US" altLang="ko-KR" err="1">
                <a:latin typeface="HY중고딕" pitchFamily="18" charset="-127"/>
              </a:rPr>
              <a:t>member.mem_name%TYPE</a:t>
            </a:r>
            <a:r>
              <a:rPr lang="en-US" altLang="ko-KR">
                <a:latin typeface="HY중고딕" pitchFamily="18" charset="-127"/>
              </a:rPr>
              <a:t> )               </a:t>
            </a:r>
          </a:p>
          <a:p>
            <a:pPr defTabSz="282575">
              <a:defRPr/>
            </a:pPr>
            <a:r>
              <a:rPr lang="en-US" altLang="ko-KR">
                <a:latin typeface="HY중고딕" pitchFamily="18" charset="-127"/>
              </a:rPr>
              <a:t>IS            </a:t>
            </a:r>
          </a:p>
          <a:p>
            <a:pPr defTabSz="282575">
              <a:defRPr/>
            </a:pPr>
            <a:r>
              <a:rPr lang="en-US" altLang="ko-KR">
                <a:latin typeface="HY중고딕" pitchFamily="18" charset="-127"/>
              </a:rPr>
              <a:t>    </a:t>
            </a:r>
            <a:r>
              <a:rPr lang="en-US" altLang="ko-KR" err="1">
                <a:latin typeface="HY중고딕" pitchFamily="18" charset="-127"/>
              </a:rPr>
              <a:t>v_year</a:t>
            </a:r>
            <a:r>
              <a:rPr lang="en-US" altLang="ko-KR">
                <a:latin typeface="HY중고딕" pitchFamily="18" charset="-127"/>
              </a:rPr>
              <a:t> VARCHAR2(5);</a:t>
            </a:r>
          </a:p>
          <a:p>
            <a:pPr defTabSz="282575">
              <a:defRPr/>
            </a:pPr>
            <a:r>
              <a:rPr lang="en-US" altLang="ko-KR">
                <a:latin typeface="HY중고딕" pitchFamily="18" charset="-127"/>
              </a:rPr>
              <a:t>BEGIN</a:t>
            </a:r>
          </a:p>
          <a:p>
            <a:pPr defTabSz="282575">
              <a:defRPr/>
            </a:pPr>
            <a:r>
              <a:rPr lang="en-US" altLang="ko-KR">
                <a:latin typeface="HY중고딕" pitchFamily="18" charset="-127"/>
              </a:rPr>
              <a:t>     </a:t>
            </a:r>
            <a:r>
              <a:rPr lang="en-US" altLang="ko-KR" err="1">
                <a:latin typeface="HY중고딕" pitchFamily="18" charset="-127"/>
              </a:rPr>
              <a:t>v_year</a:t>
            </a:r>
            <a:r>
              <a:rPr lang="en-US" altLang="ko-KR">
                <a:latin typeface="HY중고딕" pitchFamily="18" charset="-127"/>
              </a:rPr>
              <a:t> := (</a:t>
            </a:r>
            <a:r>
              <a:rPr lang="en-US" altLang="ko-KR" err="1">
                <a:latin typeface="HY중고딕" pitchFamily="18" charset="-127"/>
              </a:rPr>
              <a:t>p_year</a:t>
            </a:r>
            <a:r>
              <a:rPr lang="en-US" altLang="ko-KR">
                <a:latin typeface="HY중고딕" pitchFamily="18" charset="-127"/>
              </a:rPr>
              <a:t> || '%');</a:t>
            </a:r>
          </a:p>
          <a:p>
            <a:pPr defTabSz="282575">
              <a:defRPr/>
            </a:pPr>
            <a:r>
              <a:rPr lang="en-US" altLang="ko-KR">
                <a:latin typeface="HY중고딕" pitchFamily="18" charset="-127"/>
              </a:rPr>
              <a:t>    SELECT  </a:t>
            </a:r>
            <a:r>
              <a:rPr lang="en-US" altLang="ko-KR" err="1">
                <a:latin typeface="HY중고딕" pitchFamily="18" charset="-127"/>
              </a:rPr>
              <a:t>mem_name</a:t>
            </a:r>
            <a:r>
              <a:rPr lang="en-US" altLang="ko-KR">
                <a:latin typeface="HY중고딕" pitchFamily="18" charset="-127"/>
              </a:rPr>
              <a:t>, </a:t>
            </a:r>
            <a:r>
              <a:rPr lang="en-US" altLang="ko-KR" err="1">
                <a:latin typeface="HY중고딕" pitchFamily="18" charset="-127"/>
              </a:rPr>
              <a:t>mem_amt</a:t>
            </a:r>
            <a:r>
              <a:rPr lang="en-US" altLang="ko-KR">
                <a:latin typeface="HY중고딕" pitchFamily="18" charset="-127"/>
              </a:rPr>
              <a:t>  INTO  </a:t>
            </a:r>
            <a:r>
              <a:rPr lang="en-US" altLang="ko-KR" err="1">
                <a:latin typeface="HY중고딕" pitchFamily="18" charset="-127"/>
              </a:rPr>
              <a:t>p_mem_name</a:t>
            </a:r>
            <a:r>
              <a:rPr lang="en-US" altLang="ko-KR">
                <a:latin typeface="HY중고딕" pitchFamily="18" charset="-127"/>
              </a:rPr>
              <a:t>, </a:t>
            </a:r>
            <a:r>
              <a:rPr lang="en-US" altLang="ko-KR" err="1">
                <a:latin typeface="HY중고딕" pitchFamily="18" charset="-127"/>
              </a:rPr>
              <a:t>p_amt</a:t>
            </a:r>
            <a:endParaRPr lang="en-US" altLang="ko-KR">
              <a:latin typeface="HY중고딕" pitchFamily="18" charset="-127"/>
            </a:endParaRPr>
          </a:p>
          <a:p>
            <a:pPr defTabSz="282575">
              <a:defRPr/>
            </a:pPr>
            <a:r>
              <a:rPr lang="en-US" altLang="ko-KR">
                <a:latin typeface="HY중고딕" pitchFamily="18" charset="-127"/>
              </a:rPr>
              <a:t>      FROM (</a:t>
            </a:r>
          </a:p>
          <a:p>
            <a:pPr lvl="2" defTabSz="282575">
              <a:defRPr/>
            </a:pPr>
            <a:r>
              <a:rPr lang="en-US" altLang="ko-KR">
                <a:latin typeface="HY중고딕" pitchFamily="18" charset="-127"/>
              </a:rPr>
              <a:t>    SELECT </a:t>
            </a:r>
            <a:r>
              <a:rPr lang="en-US" altLang="ko-KR" err="1">
                <a:latin typeface="HY중고딕" pitchFamily="18" charset="-127"/>
              </a:rPr>
              <a:t>mem_name</a:t>
            </a:r>
            <a:r>
              <a:rPr lang="en-US" altLang="ko-KR">
                <a:latin typeface="HY중고딕" pitchFamily="18" charset="-127"/>
              </a:rPr>
              <a:t>, SUM(</a:t>
            </a:r>
            <a:r>
              <a:rPr lang="en-US" altLang="ko-KR" err="1">
                <a:latin typeface="HY중고딕" pitchFamily="18" charset="-127"/>
              </a:rPr>
              <a:t>prod_price</a:t>
            </a:r>
            <a:r>
              <a:rPr lang="en-US" altLang="ko-KR">
                <a:latin typeface="HY중고딕" pitchFamily="18" charset="-127"/>
              </a:rPr>
              <a:t> * </a:t>
            </a:r>
            <a:r>
              <a:rPr lang="en-US" altLang="ko-KR" err="1">
                <a:latin typeface="HY중고딕" pitchFamily="18" charset="-127"/>
              </a:rPr>
              <a:t>cart_qty</a:t>
            </a:r>
            <a:r>
              <a:rPr lang="en-US" altLang="ko-KR">
                <a:latin typeface="HY중고딕" pitchFamily="18" charset="-127"/>
              </a:rPr>
              <a:t>) </a:t>
            </a:r>
            <a:r>
              <a:rPr lang="en-US" altLang="ko-KR" err="1">
                <a:latin typeface="HY중고딕" pitchFamily="18" charset="-127"/>
              </a:rPr>
              <a:t>mem_amt</a:t>
            </a:r>
            <a:endParaRPr lang="en-US" altLang="ko-KR">
              <a:latin typeface="HY중고딕" pitchFamily="18" charset="-127"/>
            </a:endParaRPr>
          </a:p>
          <a:p>
            <a:pPr lvl="2" defTabSz="282575">
              <a:defRPr/>
            </a:pPr>
            <a:r>
              <a:rPr lang="en-US" altLang="ko-KR">
                <a:latin typeface="HY중고딕" pitchFamily="18" charset="-127"/>
              </a:rPr>
              <a:t>       FROM member, cart, prod</a:t>
            </a:r>
          </a:p>
          <a:p>
            <a:pPr lvl="2" defTabSz="282575">
              <a:defRPr/>
            </a:pPr>
            <a:r>
              <a:rPr lang="en-US" altLang="ko-KR">
                <a:latin typeface="HY중고딕" pitchFamily="18" charset="-127"/>
              </a:rPr>
              <a:t>      WHERE </a:t>
            </a:r>
            <a:r>
              <a:rPr lang="en-US" altLang="ko-KR" err="1">
                <a:latin typeface="HY중고딕" pitchFamily="18" charset="-127"/>
              </a:rPr>
              <a:t>cart_no</a:t>
            </a:r>
            <a:r>
              <a:rPr lang="en-US" altLang="ko-KR">
                <a:latin typeface="HY중고딕" pitchFamily="18" charset="-127"/>
              </a:rPr>
              <a:t> LIKE </a:t>
            </a:r>
            <a:r>
              <a:rPr lang="en-US" altLang="ko-KR" err="1">
                <a:latin typeface="HY중고딕" pitchFamily="18" charset="-127"/>
              </a:rPr>
              <a:t>v_year</a:t>
            </a:r>
            <a:endParaRPr lang="en-US" altLang="ko-KR">
              <a:latin typeface="HY중고딕" pitchFamily="18" charset="-127"/>
            </a:endParaRPr>
          </a:p>
          <a:p>
            <a:pPr lvl="2" defTabSz="282575">
              <a:defRPr/>
            </a:pPr>
            <a:r>
              <a:rPr lang="en-US" altLang="ko-KR">
                <a:latin typeface="HY중고딕" pitchFamily="18" charset="-127"/>
              </a:rPr>
              <a:t>           AND </a:t>
            </a:r>
            <a:r>
              <a:rPr lang="en-US" altLang="ko-KR" err="1">
                <a:latin typeface="HY중고딕" pitchFamily="18" charset="-127"/>
              </a:rPr>
              <a:t>cart_member</a:t>
            </a:r>
            <a:r>
              <a:rPr lang="en-US" altLang="ko-KR">
                <a:latin typeface="HY중고딕" pitchFamily="18" charset="-127"/>
              </a:rPr>
              <a:t> = </a:t>
            </a:r>
            <a:r>
              <a:rPr lang="en-US" altLang="ko-KR" err="1">
                <a:latin typeface="HY중고딕" pitchFamily="18" charset="-127"/>
              </a:rPr>
              <a:t>mem_id</a:t>
            </a:r>
            <a:endParaRPr lang="en-US" altLang="ko-KR">
              <a:latin typeface="HY중고딕" pitchFamily="18" charset="-127"/>
            </a:endParaRPr>
          </a:p>
          <a:p>
            <a:pPr lvl="2" defTabSz="282575">
              <a:defRPr/>
            </a:pPr>
            <a:r>
              <a:rPr lang="en-US" altLang="ko-KR">
                <a:latin typeface="HY중고딕" pitchFamily="18" charset="-127"/>
              </a:rPr>
              <a:t>           AND </a:t>
            </a:r>
            <a:r>
              <a:rPr lang="en-US" altLang="ko-KR" err="1">
                <a:latin typeface="HY중고딕" pitchFamily="18" charset="-127"/>
              </a:rPr>
              <a:t>cart_prod</a:t>
            </a:r>
            <a:r>
              <a:rPr lang="en-US" altLang="ko-KR">
                <a:latin typeface="HY중고딕" pitchFamily="18" charset="-127"/>
              </a:rPr>
              <a:t> = </a:t>
            </a:r>
            <a:r>
              <a:rPr lang="en-US" altLang="ko-KR" err="1">
                <a:latin typeface="HY중고딕" pitchFamily="18" charset="-127"/>
              </a:rPr>
              <a:t>prod_id</a:t>
            </a:r>
            <a:endParaRPr lang="en-US" altLang="ko-KR">
              <a:latin typeface="HY중고딕" pitchFamily="18" charset="-127"/>
            </a:endParaRPr>
          </a:p>
          <a:p>
            <a:pPr lvl="2" defTabSz="282575">
              <a:defRPr/>
            </a:pPr>
            <a:r>
              <a:rPr lang="en-US" altLang="ko-KR">
                <a:latin typeface="HY중고딕" pitchFamily="18" charset="-127"/>
              </a:rPr>
              <a:t>      GROUP BY </a:t>
            </a:r>
            <a:r>
              <a:rPr lang="en-US" altLang="ko-KR" err="1">
                <a:latin typeface="HY중고딕" pitchFamily="18" charset="-127"/>
              </a:rPr>
              <a:t>mem_name</a:t>
            </a:r>
            <a:r>
              <a:rPr lang="en-US" altLang="ko-KR">
                <a:latin typeface="HY중고딕" pitchFamily="18" charset="-127"/>
              </a:rPr>
              <a:t>    </a:t>
            </a:r>
          </a:p>
          <a:p>
            <a:pPr lvl="2" defTabSz="282575">
              <a:defRPr/>
            </a:pPr>
            <a:r>
              <a:rPr lang="en-US" altLang="ko-KR">
                <a:latin typeface="HY중고딕" pitchFamily="18" charset="-127"/>
              </a:rPr>
              <a:t>      ORDER BY SUM(</a:t>
            </a:r>
            <a:r>
              <a:rPr lang="en-US" altLang="ko-KR" err="1">
                <a:latin typeface="HY중고딕" pitchFamily="18" charset="-127"/>
              </a:rPr>
              <a:t>prod_price</a:t>
            </a:r>
            <a:r>
              <a:rPr lang="en-US" altLang="ko-KR">
                <a:latin typeface="HY중고딕" pitchFamily="18" charset="-127"/>
              </a:rPr>
              <a:t> * </a:t>
            </a:r>
            <a:r>
              <a:rPr lang="en-US" altLang="ko-KR" err="1">
                <a:latin typeface="HY중고딕" pitchFamily="18" charset="-127"/>
              </a:rPr>
              <a:t>cart_qty</a:t>
            </a:r>
            <a:r>
              <a:rPr lang="en-US" altLang="ko-KR">
                <a:latin typeface="HY중고딕" pitchFamily="18" charset="-127"/>
              </a:rPr>
              <a:t>)  DESC</a:t>
            </a:r>
          </a:p>
          <a:p>
            <a:pPr lvl="2" defTabSz="282575">
              <a:defRPr/>
            </a:pPr>
            <a:r>
              <a:rPr lang="en-US" altLang="ko-KR">
                <a:latin typeface="HY중고딕" pitchFamily="18" charset="-127"/>
              </a:rPr>
              <a:t>      )</a:t>
            </a:r>
          </a:p>
          <a:p>
            <a:pPr defTabSz="282575">
              <a:defRPr/>
            </a:pPr>
            <a:r>
              <a:rPr lang="en-US" altLang="ko-KR">
                <a:latin typeface="HY중고딕" pitchFamily="18" charset="-127"/>
              </a:rPr>
              <a:t>      WHERE  ROWNUM &lt;= 1 ;</a:t>
            </a:r>
          </a:p>
          <a:p>
            <a:pPr defTabSz="282575">
              <a:defRPr/>
            </a:pPr>
            <a:r>
              <a:rPr lang="en-US" altLang="ko-KR">
                <a:latin typeface="HY중고딕" pitchFamily="18" charset="-127"/>
              </a:rPr>
              <a:t>END; </a:t>
            </a:r>
            <a:endParaRPr lang="en-US" altLang="ko-KR" smtClean="0">
              <a:latin typeface="HY중고딕" pitchFamily="18" charset="-127"/>
            </a:endParaRPr>
          </a:p>
          <a:p>
            <a:pPr defTabSz="282575">
              <a:defRPr/>
            </a:pPr>
            <a:r>
              <a:rPr lang="en-US" altLang="ko-KR" smtClean="0">
                <a:latin typeface="HY중고딕" pitchFamily="18" charset="-127"/>
              </a:rPr>
              <a:t>/</a:t>
            </a:r>
            <a:endParaRPr lang="en-US" altLang="ko-KR">
              <a:latin typeface="HY중고딕" pitchFamily="18" charset="-127"/>
            </a:endParaRPr>
          </a:p>
        </p:txBody>
      </p:sp>
      <p:sp>
        <p:nvSpPr>
          <p:cNvPr id="416771" name="Rectangle 4"/>
          <p:cNvSpPr>
            <a:spLocks noChangeArrowheads="1"/>
          </p:cNvSpPr>
          <p:nvPr/>
        </p:nvSpPr>
        <p:spPr bwMode="blackWhite">
          <a:xfrm>
            <a:off x="1117600" y="600075"/>
            <a:ext cx="6427788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Stored Procedure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4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491" name="Rectangle 3"/>
          <p:cNvSpPr>
            <a:spLocks noChangeArrowheads="1"/>
          </p:cNvSpPr>
          <p:nvPr/>
        </p:nvSpPr>
        <p:spPr bwMode="blackWhite">
          <a:xfrm>
            <a:off x="1119188" y="1244600"/>
            <a:ext cx="12677775" cy="4724400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3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>
                <a:latin typeface="HY중고딕" pitchFamily="18" charset="-127"/>
              </a:rPr>
              <a:t>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</a:rPr>
              <a:t>OUT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</a:rPr>
              <a:t>매개변수 예제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</a:rPr>
              <a:t>2 (cont.)</a:t>
            </a:r>
            <a:endParaRPr lang="en-US" altLang="ko-KR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실행</a:t>
            </a:r>
          </a:p>
          <a:p>
            <a:pPr defTabSz="282575">
              <a:lnSpc>
                <a:spcPct val="120000"/>
              </a:lnSpc>
              <a:defRPr/>
            </a:pPr>
            <a:r>
              <a:rPr lang="en-US" altLang="ko-KR" sz="2000">
                <a:latin typeface="HY중고딕" pitchFamily="18" charset="-127"/>
              </a:rPr>
              <a:t>SQL&gt; VAR </a:t>
            </a:r>
            <a:r>
              <a:rPr lang="en-US" altLang="ko-KR" sz="2000" err="1">
                <a:latin typeface="HY중고딕" pitchFamily="18" charset="-127"/>
              </a:rPr>
              <a:t>send_member</a:t>
            </a:r>
            <a:r>
              <a:rPr lang="en-US" altLang="ko-KR" sz="2000">
                <a:latin typeface="HY중고딕" pitchFamily="18" charset="-127"/>
              </a:rPr>
              <a:t> VARCHAR2</a:t>
            </a:r>
          </a:p>
          <a:p>
            <a:pPr defTabSz="282575">
              <a:lnSpc>
                <a:spcPct val="120000"/>
              </a:lnSpc>
              <a:defRPr/>
            </a:pPr>
            <a:r>
              <a:rPr lang="en-US" altLang="ko-KR" sz="2000">
                <a:latin typeface="HY중고딕" pitchFamily="18" charset="-127"/>
              </a:rPr>
              <a:t>SQL&gt; VAR </a:t>
            </a:r>
            <a:r>
              <a:rPr lang="en-US" altLang="ko-KR" sz="2000" err="1">
                <a:latin typeface="HY중고딕" pitchFamily="18" charset="-127"/>
              </a:rPr>
              <a:t>send_amt</a:t>
            </a:r>
            <a:r>
              <a:rPr lang="en-US" altLang="ko-KR" sz="2000">
                <a:latin typeface="HY중고딕" pitchFamily="18" charset="-127"/>
              </a:rPr>
              <a:t> NUMBER</a:t>
            </a:r>
          </a:p>
          <a:p>
            <a:pPr defTabSz="282575">
              <a:lnSpc>
                <a:spcPct val="120000"/>
              </a:lnSpc>
              <a:defRPr/>
            </a:pPr>
            <a:r>
              <a:rPr lang="en-US" altLang="ko-KR" sz="2000">
                <a:latin typeface="HY중고딕" pitchFamily="18" charset="-127"/>
              </a:rPr>
              <a:t>SQL&gt; EXEC </a:t>
            </a:r>
            <a:r>
              <a:rPr lang="en-US" altLang="ko-KR" sz="2000" err="1">
                <a:latin typeface="HY중고딕" pitchFamily="18" charset="-127"/>
              </a:rPr>
              <a:t>usp_MemberCartTop</a:t>
            </a:r>
            <a:r>
              <a:rPr lang="en-US" altLang="ko-KR" sz="2000">
                <a:latin typeface="HY중고딕" pitchFamily="18" charset="-127"/>
              </a:rPr>
              <a:t>('2005', :</a:t>
            </a:r>
            <a:r>
              <a:rPr lang="en-US" altLang="ko-KR" sz="2000" err="1">
                <a:latin typeface="HY중고딕" pitchFamily="18" charset="-127"/>
              </a:rPr>
              <a:t>send_amt</a:t>
            </a:r>
            <a:r>
              <a:rPr lang="en-US" altLang="ko-KR" sz="2000">
                <a:latin typeface="HY중고딕" pitchFamily="18" charset="-127"/>
              </a:rPr>
              <a:t>, :</a:t>
            </a:r>
            <a:r>
              <a:rPr lang="en-US" altLang="ko-KR" sz="2000" err="1">
                <a:latin typeface="HY중고딕" pitchFamily="18" charset="-127"/>
              </a:rPr>
              <a:t>send_member</a:t>
            </a:r>
            <a:r>
              <a:rPr lang="en-US" altLang="ko-KR" sz="2000">
                <a:latin typeface="HY중고딕" pitchFamily="18" charset="-127"/>
              </a:rPr>
              <a:t>);</a:t>
            </a:r>
          </a:p>
          <a:p>
            <a:pPr defTabSz="282575">
              <a:lnSpc>
                <a:spcPct val="120000"/>
              </a:lnSpc>
              <a:defRPr/>
            </a:pPr>
            <a:r>
              <a:rPr lang="en-US" altLang="ko-KR" sz="2000">
                <a:latin typeface="HY중고딕" pitchFamily="18" charset="-127"/>
              </a:rPr>
              <a:t>SQL&gt; PRINT </a:t>
            </a:r>
            <a:r>
              <a:rPr lang="en-US" altLang="ko-KR" sz="2000" err="1">
                <a:latin typeface="HY중고딕" pitchFamily="18" charset="-127"/>
              </a:rPr>
              <a:t>send_member</a:t>
            </a:r>
            <a:r>
              <a:rPr lang="en-US" altLang="ko-KR" sz="2000">
                <a:latin typeface="HY중고딕" pitchFamily="18" charset="-127"/>
              </a:rPr>
              <a:t> </a:t>
            </a:r>
          </a:p>
          <a:p>
            <a:pPr defTabSz="282575">
              <a:lnSpc>
                <a:spcPct val="120000"/>
              </a:lnSpc>
              <a:defRPr/>
            </a:pPr>
            <a:r>
              <a:rPr lang="en-US" altLang="ko-KR" sz="2000">
                <a:latin typeface="HY중고딕" pitchFamily="18" charset="-127"/>
              </a:rPr>
              <a:t>SQL&gt; PRINT </a:t>
            </a:r>
            <a:r>
              <a:rPr lang="en-US" altLang="ko-KR" sz="2000" smtClean="0">
                <a:latin typeface="HY중고딕" pitchFamily="18" charset="-127"/>
              </a:rPr>
              <a:t>send_amt;</a:t>
            </a:r>
            <a:endParaRPr lang="en-US" altLang="ko-KR" sz="2000" b="0">
              <a:latin typeface="HY중고딕" pitchFamily="18" charset="-127"/>
            </a:endParaRPr>
          </a:p>
        </p:txBody>
      </p:sp>
      <p:sp>
        <p:nvSpPr>
          <p:cNvPr id="417795" name="Rectangle 4"/>
          <p:cNvSpPr>
            <a:spLocks noChangeArrowheads="1"/>
          </p:cNvSpPr>
          <p:nvPr/>
        </p:nvSpPr>
        <p:spPr bwMode="blackWhite">
          <a:xfrm>
            <a:off x="1117600" y="600075"/>
            <a:ext cx="6427788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Stored Procedure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4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45" name="Rectangle 5"/>
          <p:cNvSpPr>
            <a:spLocks noChangeArrowheads="1"/>
          </p:cNvSpPr>
          <p:nvPr/>
        </p:nvSpPr>
        <p:spPr bwMode="blackWhite">
          <a:xfrm>
            <a:off x="1119188" y="1265238"/>
            <a:ext cx="12257087" cy="9126537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3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상품 코드와 월을 입력하면 해당 월에 대한 해당 상품의 입고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출고</a:t>
            </a:r>
            <a:b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</a:b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 err="1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를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처리해 화면에 출력하시오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. </a:t>
            </a:r>
            <a:r>
              <a:rPr lang="en-US" altLang="ko-KR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( </a:t>
            </a:r>
            <a:r>
              <a:rPr lang="ko-KR" altLang="en-US" err="1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프로시저명</a:t>
            </a:r>
            <a:r>
              <a:rPr lang="ko-KR" altLang="en-US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: </a:t>
            </a:r>
            <a:r>
              <a:rPr lang="en-US" altLang="ko-KR" err="1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usp_prod_info</a:t>
            </a:r>
            <a:r>
              <a:rPr lang="en-US" altLang="ko-KR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,  </a:t>
            </a:r>
            <a:br>
              <a:rPr lang="en-US" altLang="ko-KR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</a:br>
            <a:r>
              <a:rPr lang="en-US" altLang="ko-KR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  </a:t>
            </a:r>
            <a:r>
              <a:rPr lang="ko-KR" altLang="en-US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월 입력형식은 </a:t>
            </a:r>
            <a:r>
              <a:rPr lang="en-US" altLang="ko-KR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'YYYYMM' </a:t>
            </a:r>
            <a:r>
              <a:rPr lang="ko-KR" altLang="en-US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이라 가정</a:t>
            </a:r>
            <a:r>
              <a:rPr lang="en-US" altLang="ko-KR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,   </a:t>
            </a:r>
            <a:r>
              <a:rPr lang="ko-KR" altLang="en-US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입고 및 출고는  </a:t>
            </a:r>
            <a:r>
              <a:rPr lang="en-US" altLang="ko-KR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OUT </a:t>
            </a:r>
            <a:r>
              <a:rPr lang="ko-KR" altLang="en-US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매개변수로 처리</a:t>
            </a:r>
            <a:r>
              <a:rPr lang="en-US" altLang="ko-KR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.) </a:t>
            </a:r>
          </a:p>
          <a:p>
            <a:pPr defTabSz="282575">
              <a:lnSpc>
                <a:spcPct val="130000"/>
              </a:lnSpc>
              <a:buFont typeface="Wingdings" pitchFamily="2" charset="2"/>
              <a:buChar char="l"/>
              <a:defRPr/>
            </a:pPr>
            <a:endParaRPr lang="en-US" altLang="ko-KR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30000"/>
              </a:lnSpc>
              <a:buFont typeface="Wingdings" pitchFamily="2" charset="2"/>
              <a:buChar char="l"/>
              <a:defRPr/>
            </a:pPr>
            <a:endParaRPr lang="en-US" altLang="ko-KR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30000"/>
              </a:lnSpc>
              <a:buFont typeface="Wingdings" pitchFamily="2" charset="2"/>
              <a:buChar char="l"/>
              <a:defRPr/>
            </a:pPr>
            <a:endParaRPr lang="en-US" altLang="ko-KR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30000"/>
              </a:lnSpc>
              <a:buFont typeface="Wingdings" pitchFamily="2" charset="2"/>
              <a:buChar char="l"/>
              <a:defRPr/>
            </a:pPr>
            <a:endParaRPr lang="en-US" altLang="ko-KR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30000"/>
              </a:lnSpc>
              <a:buFont typeface="Wingdings" pitchFamily="2" charset="2"/>
              <a:buChar char="l"/>
              <a:defRPr/>
            </a:pPr>
            <a:endParaRPr lang="en-US" altLang="ko-KR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30000"/>
              </a:lnSpc>
              <a:buFont typeface="Wingdings" pitchFamily="2" charset="2"/>
              <a:buChar char="l"/>
              <a:defRPr/>
            </a:pPr>
            <a:endParaRPr lang="en-US" altLang="ko-KR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30000"/>
              </a:lnSpc>
              <a:buFont typeface="Wingdings" pitchFamily="2" charset="2"/>
              <a:buChar char="l"/>
              <a:defRPr/>
            </a:pPr>
            <a:endParaRPr lang="en-US" altLang="ko-KR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30000"/>
              </a:lnSpc>
              <a:buFont typeface="Wingdings" pitchFamily="2" charset="2"/>
              <a:buChar char="l"/>
              <a:defRPr/>
            </a:pPr>
            <a:endParaRPr lang="en-US" altLang="ko-KR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30000"/>
              </a:lnSpc>
              <a:buFont typeface="Wingdings" pitchFamily="2" charset="2"/>
              <a:buChar char="l"/>
              <a:defRPr/>
            </a:pPr>
            <a:endParaRPr lang="en-US" altLang="ko-KR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30000"/>
              </a:lnSpc>
              <a:buFont typeface="Wingdings" pitchFamily="2" charset="2"/>
              <a:buChar char="l"/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418819" name="Rectangle 6"/>
          <p:cNvSpPr>
            <a:spLocks noChangeArrowheads="1"/>
          </p:cNvSpPr>
          <p:nvPr/>
        </p:nvSpPr>
        <p:spPr bwMode="blackWhite">
          <a:xfrm>
            <a:off x="1117600" y="600075"/>
            <a:ext cx="6427788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Stored Procedure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4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9138" name="Rectangle 2"/>
          <p:cNvSpPr>
            <a:spLocks noChangeArrowheads="1"/>
          </p:cNvSpPr>
          <p:nvPr/>
        </p:nvSpPr>
        <p:spPr bwMode="blackWhite">
          <a:xfrm>
            <a:off x="1119188" y="1317625"/>
            <a:ext cx="12363450" cy="5103813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Function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은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Procedure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가 갖는 장점은 동일하다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.</a:t>
            </a:r>
            <a:b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</a:b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- </a:t>
            </a:r>
            <a:r>
              <a:rPr lang="ko-KR" altLang="en-US" sz="2000" err="1">
                <a:latin typeface="HY중고딕" pitchFamily="18" charset="-127"/>
                <a:ea typeface="굴림체" pitchFamily="49" charset="-127"/>
              </a:rPr>
              <a:t>반환값이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있다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.</a:t>
            </a: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즉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일반 </a:t>
            </a:r>
            <a:r>
              <a:rPr lang="ko-KR" altLang="en-US" sz="2000" err="1">
                <a:latin typeface="HY중고딕" pitchFamily="18" charset="-127"/>
                <a:ea typeface="굴림체" pitchFamily="49" charset="-127"/>
              </a:rPr>
              <a:t>오라클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내장함수처럼 사용할 수 있다는 것이다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.  </a:t>
            </a:r>
            <a:br>
              <a:rPr lang="en-US" altLang="ko-KR" sz="2000">
                <a:latin typeface="HY중고딕" pitchFamily="18" charset="-127"/>
                <a:ea typeface="굴림체" pitchFamily="49" charset="-127"/>
              </a:rPr>
            </a:b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자주 반복되는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subquery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복잡한 계산식을 사용자가 만들어서 </a:t>
            </a:r>
            <a:br>
              <a:rPr lang="ko-KR" altLang="en-US" sz="2000">
                <a:latin typeface="HY중고딕" pitchFamily="18" charset="-127"/>
                <a:ea typeface="굴림체" pitchFamily="49" charset="-127"/>
              </a:rPr>
            </a:b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일반 함수처럼 사용할 수 있다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.</a:t>
            </a:r>
          </a:p>
          <a:p>
            <a:pPr defTabSz="282575"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buFontTx/>
              <a:buChar char="-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반환할 데이터 타입을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RETURN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으로 선언해야 한다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.</a:t>
            </a:r>
          </a:p>
          <a:p>
            <a:pPr defTabSz="282575">
              <a:buFontTx/>
              <a:buChar char="-"/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buFontTx/>
              <a:buChar char="-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실행영역에서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RETURN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문이 있어야 한다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.</a:t>
            </a:r>
          </a:p>
        </p:txBody>
      </p:sp>
      <p:sp>
        <p:nvSpPr>
          <p:cNvPr id="419843" name="Rectangle 4"/>
          <p:cNvSpPr>
            <a:spLocks noChangeArrowheads="1"/>
          </p:cNvSpPr>
          <p:nvPr/>
        </p:nvSpPr>
        <p:spPr bwMode="blackWhite">
          <a:xfrm>
            <a:off x="1117600" y="600075"/>
            <a:ext cx="6427788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User Defined Function</a:t>
            </a:r>
          </a:p>
        </p:txBody>
      </p:sp>
      <p:sp>
        <p:nvSpPr>
          <p:cNvPr id="1499141" name="Rectangle 5"/>
          <p:cNvSpPr>
            <a:spLocks noChangeArrowheads="1"/>
          </p:cNvSpPr>
          <p:nvPr/>
        </p:nvSpPr>
        <p:spPr bwMode="blackWhite">
          <a:xfrm>
            <a:off x="1128713" y="6761163"/>
            <a:ext cx="12368212" cy="2835275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>
                <a:latin typeface="HY중고딕" pitchFamily="18" charset="-127"/>
              </a:rPr>
              <a:t> SELECT </a:t>
            </a:r>
            <a:r>
              <a:rPr lang="en-US" altLang="ko-KR" err="1">
                <a:latin typeface="HY중고딕" pitchFamily="18" charset="-127"/>
              </a:rPr>
              <a:t>cart_no</a:t>
            </a:r>
            <a:r>
              <a:rPr lang="en-US" altLang="ko-KR">
                <a:latin typeface="HY중고딕" pitchFamily="18" charset="-127"/>
              </a:rPr>
              <a:t>, </a:t>
            </a:r>
            <a:r>
              <a:rPr lang="en-US" altLang="ko-KR" err="1">
                <a:latin typeface="HY중고딕" pitchFamily="18" charset="-127"/>
              </a:rPr>
              <a:t>cart_prod</a:t>
            </a:r>
            <a:r>
              <a:rPr lang="en-US" altLang="ko-KR">
                <a:latin typeface="HY중고딕" pitchFamily="18" charset="-127"/>
              </a:rPr>
              <a:t>, </a:t>
            </a:r>
            <a:r>
              <a:rPr lang="en-US" altLang="en-US" err="1">
                <a:latin typeface="HY중고딕" pitchFamily="18" charset="-127"/>
              </a:rPr>
              <a:t>cart_member</a:t>
            </a:r>
            <a:r>
              <a:rPr lang="en-US" altLang="en-US">
                <a:latin typeface="HY중고딕" pitchFamily="18" charset="-127"/>
              </a:rPr>
              <a:t>, </a:t>
            </a:r>
            <a:endParaRPr lang="en-US" altLang="ko-KR">
              <a:latin typeface="HY중고딕" pitchFamily="18" charset="-127"/>
            </a:endParaRPr>
          </a:p>
          <a:p>
            <a:pPr defTabSz="282575">
              <a:defRPr/>
            </a:pPr>
            <a:r>
              <a:rPr lang="en-US" altLang="ko-KR">
                <a:latin typeface="HY중고딕" pitchFamily="18" charset="-127"/>
              </a:rPr>
              <a:t>         (SELECT </a:t>
            </a:r>
            <a:r>
              <a:rPr lang="en-US" altLang="ko-KR" err="1">
                <a:latin typeface="HY중고딕" pitchFamily="18" charset="-127"/>
              </a:rPr>
              <a:t>mem_name</a:t>
            </a:r>
            <a:r>
              <a:rPr lang="en-US" altLang="ko-KR">
                <a:latin typeface="HY중고딕" pitchFamily="18" charset="-127"/>
              </a:rPr>
              <a:t> FROM member WHERE </a:t>
            </a:r>
            <a:r>
              <a:rPr lang="en-US" altLang="ko-KR" err="1">
                <a:latin typeface="HY중고딕" pitchFamily="18" charset="-127"/>
              </a:rPr>
              <a:t>mem_id</a:t>
            </a:r>
            <a:r>
              <a:rPr lang="en-US" altLang="ko-KR">
                <a:latin typeface="HY중고딕" pitchFamily="18" charset="-127"/>
              </a:rPr>
              <a:t> = </a:t>
            </a:r>
            <a:r>
              <a:rPr lang="en-US" altLang="ko-KR" err="1">
                <a:latin typeface="HY중고딕" pitchFamily="18" charset="-127"/>
              </a:rPr>
              <a:t>cart_member</a:t>
            </a:r>
            <a:r>
              <a:rPr lang="en-US" altLang="ko-KR">
                <a:latin typeface="HY중고딕" pitchFamily="18" charset="-127"/>
              </a:rPr>
              <a:t>)</a:t>
            </a:r>
            <a:br>
              <a:rPr lang="en-US" altLang="ko-KR">
                <a:latin typeface="HY중고딕" pitchFamily="18" charset="-127"/>
              </a:rPr>
            </a:br>
            <a:r>
              <a:rPr lang="en-US" altLang="ko-KR">
                <a:latin typeface="HY중고딕" pitchFamily="18" charset="-127"/>
              </a:rPr>
              <a:t>       FROM cart</a:t>
            </a:r>
          </a:p>
          <a:p>
            <a:pPr defTabSz="282575">
              <a:defRPr/>
            </a:pPr>
            <a:r>
              <a:rPr lang="en-US" altLang="ko-KR">
                <a:latin typeface="HY중고딕" pitchFamily="18" charset="-127"/>
              </a:rPr>
              <a:t>    WHERE </a:t>
            </a:r>
            <a:r>
              <a:rPr lang="en-US" altLang="en-US">
                <a:latin typeface="HY중고딕" pitchFamily="18" charset="-127"/>
              </a:rPr>
              <a:t> </a:t>
            </a:r>
            <a:r>
              <a:rPr lang="en-US" altLang="en-US" err="1">
                <a:latin typeface="HY중고딕" pitchFamily="18" charset="-127"/>
              </a:rPr>
              <a:t>cart_no</a:t>
            </a:r>
            <a:r>
              <a:rPr lang="en-US" altLang="en-US">
                <a:latin typeface="HY중고딕" pitchFamily="18" charset="-127"/>
              </a:rPr>
              <a:t> = </a:t>
            </a:r>
            <a:r>
              <a:rPr lang="en-US" altLang="en-US" smtClean="0">
                <a:latin typeface="HY중고딕" pitchFamily="18" charset="-127"/>
              </a:rPr>
              <a:t>'2005040100001';</a:t>
            </a:r>
            <a:endParaRPr lang="en-US" altLang="ko-KR">
              <a:latin typeface="HY중고딕" pitchFamily="18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4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8114" name="Rectangle 2"/>
          <p:cNvSpPr>
            <a:spLocks noChangeArrowheads="1"/>
          </p:cNvSpPr>
          <p:nvPr/>
        </p:nvSpPr>
        <p:spPr bwMode="blackWhite">
          <a:xfrm>
            <a:off x="1119188" y="1204913"/>
            <a:ext cx="12153900" cy="5103812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2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Function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구문 </a:t>
            </a:r>
          </a:p>
          <a:p>
            <a:pPr defTabSz="282575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CREATE </a:t>
            </a:r>
            <a:r>
              <a:rPr lang="en-US" altLang="ko-KR">
                <a:latin typeface="HY중고딕" pitchFamily="18" charset="-127"/>
                <a:ea typeface="굴림체" pitchFamily="49" charset="-127"/>
              </a:rPr>
              <a:t>[ or REPLACE ]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FUNCTION </a:t>
            </a:r>
            <a:r>
              <a:rPr lang="en-US" altLang="ko-KR" sz="2000" i="1" err="1">
                <a:latin typeface="HY중고딕" pitchFamily="18" charset="-127"/>
                <a:ea typeface="굴림체" pitchFamily="49" charset="-127"/>
              </a:rPr>
              <a:t>function_name</a:t>
            </a:r>
            <a:endParaRPr lang="en-US" altLang="ko-KR" sz="2000" i="1"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en-US" altLang="ko-KR">
                <a:latin typeface="HY중고딕" pitchFamily="18" charset="-127"/>
                <a:ea typeface="굴림체" pitchFamily="49" charset="-127"/>
              </a:rPr>
              <a:t>	                [( </a:t>
            </a:r>
            <a:r>
              <a:rPr lang="en-US" altLang="ko-KR" sz="2000" i="1">
                <a:latin typeface="HY중고딕" pitchFamily="18" charset="-127"/>
                <a:ea typeface="굴림체" pitchFamily="49" charset="-127"/>
              </a:rPr>
              <a:t>argument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[mode] </a:t>
            </a:r>
            <a:r>
              <a:rPr lang="en-US" altLang="ko-KR">
                <a:latin typeface="HY중고딕" pitchFamily="18" charset="-127"/>
                <a:ea typeface="굴림체" pitchFamily="49" charset="-127"/>
              </a:rPr>
              <a:t>[ {:= | DEFAULT} </a:t>
            </a:r>
            <a:r>
              <a:rPr lang="en-US" altLang="ko-KR" i="1">
                <a:latin typeface="HY중고딕" pitchFamily="18" charset="-127"/>
                <a:ea typeface="굴림체" pitchFamily="49" charset="-127"/>
              </a:rPr>
              <a:t>expression</a:t>
            </a:r>
            <a:r>
              <a:rPr lang="en-US" altLang="ko-KR">
                <a:latin typeface="HY중고딕" pitchFamily="18" charset="-127"/>
                <a:ea typeface="굴림체" pitchFamily="49" charset="-127"/>
              </a:rPr>
              <a:t>] </a:t>
            </a:r>
          </a:p>
          <a:p>
            <a:pPr defTabSz="282575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en-US" altLang="ko-KR">
                <a:latin typeface="HY중고딕" pitchFamily="18" charset="-127"/>
                <a:ea typeface="굴림체" pitchFamily="49" charset="-127"/>
              </a:rPr>
              <a:t>                        , …)]  </a:t>
            </a:r>
          </a:p>
          <a:p>
            <a:pPr defTabSz="282575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en-US" altLang="ko-KR">
                <a:latin typeface="HY중고딕" pitchFamily="18" charset="-127"/>
                <a:ea typeface="굴림체" pitchFamily="49" charset="-127"/>
              </a:rPr>
              <a:t> 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RETURN</a:t>
            </a:r>
            <a:r>
              <a:rPr lang="en-US" altLang="ko-KR"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i="1" err="1">
                <a:latin typeface="HY중고딕" pitchFamily="18" charset="-127"/>
                <a:ea typeface="굴림체" pitchFamily="49" charset="-127"/>
              </a:rPr>
              <a:t>data_type</a:t>
            </a:r>
            <a:endParaRPr lang="en-US" altLang="ko-KR" i="1"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en-US" altLang="ko-KR">
                <a:latin typeface="HY중고딕" pitchFamily="18" charset="-127"/>
                <a:ea typeface="굴림체" pitchFamily="49" charset="-127"/>
              </a:rPr>
              <a:t>   {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IS</a:t>
            </a:r>
            <a:r>
              <a:rPr lang="en-US" altLang="ko-KR">
                <a:latin typeface="HY중고딕" pitchFamily="18" charset="-127"/>
                <a:ea typeface="굴림체" pitchFamily="49" charset="-127"/>
              </a:rPr>
              <a:t> | AS }</a:t>
            </a:r>
          </a:p>
          <a:p>
            <a:pPr defTabSz="282575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BEGIN</a:t>
            </a:r>
          </a:p>
          <a:p>
            <a:pPr defTabSz="282575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   </a:t>
            </a:r>
            <a:r>
              <a:rPr lang="en-US" altLang="ko-KR" sz="2000" i="1">
                <a:latin typeface="HY중고딕" pitchFamily="18" charset="-127"/>
                <a:ea typeface="굴림체" pitchFamily="49" charset="-127"/>
              </a:rPr>
              <a:t>pl/</a:t>
            </a:r>
            <a:r>
              <a:rPr lang="en-US" altLang="ko-KR" sz="2000" i="1" err="1">
                <a:latin typeface="HY중고딕" pitchFamily="18" charset="-127"/>
                <a:ea typeface="굴림체" pitchFamily="49" charset="-127"/>
              </a:rPr>
              <a:t>sql_block</a:t>
            </a:r>
            <a:r>
              <a:rPr lang="en-US" altLang="ko-KR" sz="2000" i="1">
                <a:latin typeface="HY중고딕" pitchFamily="18" charset="-127"/>
                <a:ea typeface="굴림체" pitchFamily="49" charset="-127"/>
              </a:rPr>
              <a:t>;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</a:p>
          <a:p>
            <a:pPr defTabSz="282575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END;</a:t>
            </a:r>
          </a:p>
        </p:txBody>
      </p:sp>
      <p:graphicFrame>
        <p:nvGraphicFramePr>
          <p:cNvPr id="1498145" name="Group 33"/>
          <p:cNvGraphicFramePr>
            <a:graphicFrameLocks noGrp="1"/>
          </p:cNvGraphicFramePr>
          <p:nvPr/>
        </p:nvGraphicFramePr>
        <p:xfrm>
          <a:off x="1128713" y="6421438"/>
          <a:ext cx="12144595" cy="3836625"/>
        </p:xfrm>
        <a:graphic>
          <a:graphicData uri="http://schemas.openxmlformats.org/drawingml/2006/table">
            <a:tbl>
              <a:tblPr/>
              <a:tblGrid>
                <a:gridCol w="335118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879340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44429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항  목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내  용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442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or REPLACE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Function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이 생성된 경우 다시 생성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77795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1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function_name</a:t>
                      </a:r>
                      <a:endParaRPr kumimoji="1" lang="en-US" altLang="ko-KR" sz="2400" b="1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Function 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이름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442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argument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매개변수 이름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442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mode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IN , OUT,  IN OUT 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이 있으며  기본은 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IN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442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1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data_type</a:t>
                      </a:r>
                      <a:endParaRPr kumimoji="1" lang="en-US" altLang="ko-KR" sz="2400" b="1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반환되는 값의 </a:t>
                      </a:r>
                      <a:r>
                        <a:rPr kumimoji="1" lang="en-US" altLang="ko-KR" sz="2400" b="1" i="0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datatype</a:t>
                      </a:r>
                      <a:endParaRPr kumimoji="1" lang="en-US" altLang="ko-KR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442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pl/</a:t>
                      </a:r>
                      <a:r>
                        <a:rPr kumimoji="1" lang="en-US" altLang="ko-KR" sz="2400" b="1" i="1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sql_block</a:t>
                      </a:r>
                      <a:endParaRPr kumimoji="1" lang="en-US" altLang="ko-KR" sz="2400" b="1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PL/SQL 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블록 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sp>
        <p:nvSpPr>
          <p:cNvPr id="420893" name="Rectangle 30"/>
          <p:cNvSpPr>
            <a:spLocks noChangeArrowheads="1"/>
          </p:cNvSpPr>
          <p:nvPr/>
        </p:nvSpPr>
        <p:spPr bwMode="blackWhite">
          <a:xfrm>
            <a:off x="1117600" y="600075"/>
            <a:ext cx="6427788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User Defined Function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4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386" name="Rectangle 2"/>
          <p:cNvSpPr>
            <a:spLocks noChangeArrowheads="1"/>
          </p:cNvSpPr>
          <p:nvPr/>
        </p:nvSpPr>
        <p:spPr bwMode="blackWhite">
          <a:xfrm>
            <a:off x="1119188" y="1239838"/>
            <a:ext cx="12091987" cy="8313737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/>
          <a:lstStyle/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 </a:t>
            </a:r>
            <a:r>
              <a:rPr lang="ko-KR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회원 아이디를 받으면 해당 이름을 </a:t>
            </a:r>
            <a:r>
              <a:rPr lang="ko-KR" altLang="en-US" sz="2000" err="1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리턴하는</a:t>
            </a:r>
            <a:r>
              <a:rPr lang="ko-KR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함수 만들기</a:t>
            </a:r>
            <a:endParaRPr lang="ko-KR" altLang="en-US" sz="2000">
              <a:latin typeface="굴림체" pitchFamily="49" charset="-127"/>
              <a:ea typeface="굴림체" pitchFamily="49" charset="-127"/>
            </a:endParaRPr>
          </a:p>
          <a:p>
            <a:pPr defTabSz="282575">
              <a:defRPr/>
            </a:pPr>
            <a:endParaRPr lang="ko-KR" altLang="en-US" sz="2000">
              <a:latin typeface="굴림체" pitchFamily="49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ko-KR" altLang="ko-KR" sz="2000">
                <a:latin typeface="굴림체" pitchFamily="49" charset="-127"/>
                <a:ea typeface="굴림체" pitchFamily="49" charset="-127"/>
              </a:rPr>
              <a:t> CREATE OR REPLACE FUNCTION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 </a:t>
            </a:r>
            <a:r>
              <a:rPr lang="ko-KR" altLang="ko-KR" sz="2000">
                <a:latin typeface="굴림체" pitchFamily="49" charset="-127"/>
                <a:ea typeface="굴림체" pitchFamily="49" charset="-127"/>
              </a:rPr>
              <a:t> fn_memName </a:t>
            </a:r>
          </a:p>
          <a:p>
            <a:pPr defTabSz="282575">
              <a:defRPr/>
            </a:pPr>
            <a:r>
              <a:rPr lang="ko-KR" altLang="ko-KR" sz="2000">
                <a:latin typeface="굴림체" pitchFamily="49" charset="-127"/>
                <a:ea typeface="굴림체" pitchFamily="49" charset="-127"/>
              </a:rPr>
              <a:t>	              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  </a:t>
            </a:r>
            <a:r>
              <a:rPr lang="ko-KR" altLang="ko-KR" sz="2000">
                <a:latin typeface="굴림체" pitchFamily="49" charset="-127"/>
                <a:ea typeface="굴림체" pitchFamily="49" charset="-127"/>
              </a:rPr>
              <a:t> (p_mem_id 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  </a:t>
            </a:r>
            <a:r>
              <a:rPr lang="ko-KR" altLang="ko-KR" sz="2000">
                <a:latin typeface="굴림체" pitchFamily="49" charset="-127"/>
                <a:ea typeface="굴림체" pitchFamily="49" charset="-127"/>
              </a:rPr>
              <a:t>IN 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  </a:t>
            </a:r>
            <a:r>
              <a:rPr lang="ko-KR" altLang="ko-KR" sz="2000">
                <a:latin typeface="굴림체" pitchFamily="49" charset="-127"/>
                <a:ea typeface="굴림체" pitchFamily="49" charset="-127"/>
              </a:rPr>
              <a:t>VARCHAR2 ) </a:t>
            </a:r>
          </a:p>
          <a:p>
            <a:pPr defTabSz="282575">
              <a:defRPr/>
            </a:pPr>
            <a:r>
              <a:rPr lang="ko-KR" altLang="ko-KR" sz="2000">
                <a:latin typeface="굴림체" pitchFamily="49" charset="-127"/>
                <a:ea typeface="굴림체" pitchFamily="49" charset="-127"/>
              </a:rPr>
              <a:t>   RETURN VARCHAR2</a:t>
            </a:r>
          </a:p>
          <a:p>
            <a:pPr defTabSz="282575">
              <a:defRPr/>
            </a:pPr>
            <a:r>
              <a:rPr lang="ko-KR" altLang="ko-KR" sz="2000">
                <a:latin typeface="굴림체" pitchFamily="49" charset="-127"/>
                <a:ea typeface="굴림체" pitchFamily="49" charset="-127"/>
              </a:rPr>
              <a:t> IS</a:t>
            </a:r>
          </a:p>
          <a:p>
            <a:pPr defTabSz="282575">
              <a:defRPr/>
            </a:pPr>
            <a:r>
              <a:rPr lang="ko-KR" altLang="ko-KR" sz="2000">
                <a:latin typeface="굴림체" pitchFamily="49" charset="-127"/>
                <a:ea typeface="굴림체" pitchFamily="49" charset="-127"/>
              </a:rPr>
              <a:t>         r_name VARCHAR2(30);        </a:t>
            </a:r>
          </a:p>
          <a:p>
            <a:pPr defTabSz="282575">
              <a:defRPr/>
            </a:pPr>
            <a:r>
              <a:rPr lang="ko-KR" altLang="ko-KR" sz="2000">
                <a:latin typeface="굴림체" pitchFamily="49" charset="-127"/>
                <a:ea typeface="굴림체" pitchFamily="49" charset="-127"/>
              </a:rPr>
              <a:t> BEGIN</a:t>
            </a:r>
          </a:p>
          <a:p>
            <a:pPr defTabSz="282575">
              <a:defRPr/>
            </a:pPr>
            <a:r>
              <a:rPr lang="ko-KR" altLang="ko-KR" sz="2000">
                <a:latin typeface="굴림체" pitchFamily="49" charset="-127"/>
                <a:ea typeface="굴림체" pitchFamily="49" charset="-127"/>
              </a:rPr>
              <a:t>     SELECT mem_name INTO r_name FROM member </a:t>
            </a:r>
            <a:endParaRPr lang="en-US" altLang="ko-KR" sz="2000">
              <a:latin typeface="굴림체" pitchFamily="49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       </a:t>
            </a:r>
            <a:r>
              <a:rPr lang="ko-KR" altLang="ko-KR" sz="2000">
                <a:latin typeface="굴림체" pitchFamily="49" charset="-127"/>
                <a:ea typeface="굴림체" pitchFamily="49" charset="-127"/>
              </a:rPr>
              <a:t>WHERE mem_id = p_mem_id;</a:t>
            </a:r>
          </a:p>
          <a:p>
            <a:pPr defTabSz="282575">
              <a:defRPr/>
            </a:pPr>
            <a:r>
              <a:rPr lang="ko-KR" altLang="ko-KR" sz="2000">
                <a:latin typeface="굴림체" pitchFamily="49" charset="-127"/>
                <a:ea typeface="굴림체" pitchFamily="49" charset="-127"/>
              </a:rPr>
              <a:t>     RETURN r_name; </a:t>
            </a:r>
          </a:p>
          <a:p>
            <a:pPr defTabSz="282575">
              <a:defRPr/>
            </a:pPr>
            <a:r>
              <a:rPr lang="ko-KR" altLang="ko-KR" sz="2000">
                <a:latin typeface="굴림체" pitchFamily="49" charset="-127"/>
                <a:ea typeface="굴림체" pitchFamily="49" charset="-127"/>
              </a:rPr>
              <a:t>  </a:t>
            </a:r>
            <a:endParaRPr lang="en-US" altLang="ko-KR" sz="2000">
              <a:latin typeface="굴림체" pitchFamily="49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 </a:t>
            </a:r>
            <a:r>
              <a:rPr lang="ko-KR" altLang="ko-KR" sz="2000">
                <a:latin typeface="굴림체" pitchFamily="49" charset="-127"/>
                <a:ea typeface="굴림체" pitchFamily="49" charset="-127"/>
              </a:rPr>
              <a:t>EXCEPTION </a:t>
            </a:r>
          </a:p>
          <a:p>
            <a:pPr defTabSz="282575">
              <a:defRPr/>
            </a:pPr>
            <a:r>
              <a:rPr lang="ko-KR" altLang="ko-KR" sz="2000">
                <a:latin typeface="굴림체" pitchFamily="49" charset="-127"/>
                <a:ea typeface="굴림체" pitchFamily="49" charset="-127"/>
              </a:rPr>
              <a:t>    WHEN OTHERS THEN</a:t>
            </a:r>
          </a:p>
          <a:p>
            <a:pPr defTabSz="282575">
              <a:defRPr/>
            </a:pPr>
            <a:r>
              <a:rPr lang="ko-KR" altLang="ko-KR" sz="2000">
                <a:latin typeface="굴림체" pitchFamily="49" charset="-127"/>
                <a:ea typeface="굴림체" pitchFamily="49" charset="-127"/>
              </a:rPr>
              <a:t>      DBMS_OUTPUT.PUT_LINE('예외 발생:' || SQLERRM);</a:t>
            </a:r>
          </a:p>
          <a:p>
            <a:pPr defTabSz="282575">
              <a:defRPr/>
            </a:pPr>
            <a:r>
              <a:rPr lang="ko-KR" altLang="ko-KR" sz="2000">
                <a:latin typeface="굴림체" pitchFamily="49" charset="-127"/>
                <a:ea typeface="굴림체" pitchFamily="49" charset="-127"/>
              </a:rPr>
              <a:t>      RETURN null;    </a:t>
            </a:r>
          </a:p>
          <a:p>
            <a:pPr defTabSz="282575">
              <a:defRPr/>
            </a:pPr>
            <a:r>
              <a:rPr lang="ko-KR" altLang="ko-KR" sz="2000">
                <a:latin typeface="굴림체" pitchFamily="49" charset="-127"/>
                <a:ea typeface="굴림체" pitchFamily="49" charset="-127"/>
              </a:rPr>
              <a:t>  END;</a:t>
            </a:r>
            <a:endParaRPr lang="en-US" altLang="ko-KR" sz="2000"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421891" name="Rectangle 5"/>
          <p:cNvSpPr>
            <a:spLocks noChangeArrowheads="1"/>
          </p:cNvSpPr>
          <p:nvPr/>
        </p:nvSpPr>
        <p:spPr bwMode="blackWhite">
          <a:xfrm>
            <a:off x="1117600" y="600075"/>
            <a:ext cx="6427788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User Defined Function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4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8437" name="Rectangle 5"/>
          <p:cNvSpPr>
            <a:spLocks noChangeArrowheads="1"/>
          </p:cNvSpPr>
          <p:nvPr/>
        </p:nvSpPr>
        <p:spPr bwMode="blackWhite">
          <a:xfrm>
            <a:off x="1128713" y="1317625"/>
            <a:ext cx="12368212" cy="5330825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20000"/>
              </a:lnSpc>
              <a:buFont typeface="Wingdings" pitchFamily="2" charset="2"/>
              <a:buChar char="l"/>
              <a:defRPr/>
            </a:pPr>
            <a:r>
              <a:rPr lang="en-US" altLang="ko-KR" sz="2800"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z="2800" err="1">
                <a:latin typeface="굴림체" pitchFamily="49" charset="-127"/>
                <a:ea typeface="굴림체" pitchFamily="49" charset="-127"/>
              </a:rPr>
              <a:t>fn_memName</a:t>
            </a:r>
            <a:r>
              <a:rPr lang="en-US" altLang="ko-KR" sz="2800">
                <a:latin typeface="굴림체" pitchFamily="49" charset="-127"/>
                <a:ea typeface="굴림체" pitchFamily="49" charset="-127"/>
              </a:rPr>
              <a:t> </a:t>
            </a:r>
            <a:r>
              <a:rPr lang="ko-KR" altLang="en-US" sz="2800">
                <a:latin typeface="굴림체" pitchFamily="49" charset="-127"/>
                <a:ea typeface="굴림체" pitchFamily="49" charset="-127"/>
              </a:rPr>
              <a:t>실행 테스트</a:t>
            </a:r>
            <a:br>
              <a:rPr lang="ko-KR" altLang="en-US" sz="2800">
                <a:latin typeface="굴림체" pitchFamily="49" charset="-127"/>
                <a:ea typeface="굴림체" pitchFamily="49" charset="-127"/>
              </a:rPr>
            </a:br>
            <a:r>
              <a:rPr lang="ko-KR" altLang="en-US" sz="2400">
                <a:latin typeface="굴림체" pitchFamily="49" charset="-127"/>
                <a:ea typeface="굴림체" pitchFamily="49" charset="-127"/>
              </a:rPr>
              <a:t>   </a:t>
            </a:r>
            <a:r>
              <a:rPr lang="en-US" altLang="ko-KR" sz="2400">
                <a:latin typeface="굴림체" pitchFamily="49" charset="-127"/>
                <a:ea typeface="굴림체" pitchFamily="49" charset="-127"/>
              </a:rPr>
              <a:t>SQL&gt; VAR </a:t>
            </a:r>
            <a:r>
              <a:rPr lang="en-US" altLang="ko-KR" sz="2400" err="1">
                <a:latin typeface="굴림체" pitchFamily="49" charset="-127"/>
                <a:ea typeface="굴림체" pitchFamily="49" charset="-127"/>
              </a:rPr>
              <a:t>m_name</a:t>
            </a:r>
            <a:r>
              <a:rPr lang="en-US" altLang="ko-KR" sz="2400">
                <a:latin typeface="굴림체" pitchFamily="49" charset="-127"/>
                <a:ea typeface="굴림체" pitchFamily="49" charset="-127"/>
              </a:rPr>
              <a:t> VARCHAR2</a:t>
            </a:r>
          </a:p>
          <a:p>
            <a:pPr defTabSz="282575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en-US" altLang="ko-KR" sz="2400">
                <a:latin typeface="굴림체" pitchFamily="49" charset="-127"/>
                <a:ea typeface="굴림체" pitchFamily="49" charset="-127"/>
              </a:rPr>
              <a:t>   SQL&gt; EXECUTE :</a:t>
            </a:r>
            <a:r>
              <a:rPr lang="en-US" altLang="ko-KR" sz="2400" err="1">
                <a:latin typeface="굴림체" pitchFamily="49" charset="-127"/>
                <a:ea typeface="굴림체" pitchFamily="49" charset="-127"/>
              </a:rPr>
              <a:t>m_name</a:t>
            </a:r>
            <a:r>
              <a:rPr lang="en-US" altLang="ko-KR" sz="2400">
                <a:latin typeface="굴림체" pitchFamily="49" charset="-127"/>
                <a:ea typeface="굴림체" pitchFamily="49" charset="-127"/>
              </a:rPr>
              <a:t> := </a:t>
            </a:r>
            <a:r>
              <a:rPr lang="en-US" altLang="ko-KR" sz="2400" err="1">
                <a:latin typeface="굴림체" pitchFamily="49" charset="-127"/>
                <a:ea typeface="굴림체" pitchFamily="49" charset="-127"/>
              </a:rPr>
              <a:t>fn_memName</a:t>
            </a:r>
            <a:r>
              <a:rPr lang="en-US" altLang="ko-KR" sz="2400">
                <a:latin typeface="굴림체" pitchFamily="49" charset="-127"/>
                <a:ea typeface="굴림체" pitchFamily="49" charset="-127"/>
              </a:rPr>
              <a:t>('a001') ;</a:t>
            </a:r>
          </a:p>
          <a:p>
            <a:pPr defTabSz="282575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en-US" altLang="ko-KR" sz="2400">
                <a:latin typeface="굴림체" pitchFamily="49" charset="-127"/>
                <a:ea typeface="굴림체" pitchFamily="49" charset="-127"/>
              </a:rPr>
              <a:t>   SQL&gt; PRINT </a:t>
            </a:r>
            <a:r>
              <a:rPr lang="en-US" altLang="ko-KR" sz="2400" err="1">
                <a:latin typeface="굴림체" pitchFamily="49" charset="-127"/>
                <a:ea typeface="굴림체" pitchFamily="49" charset="-127"/>
              </a:rPr>
              <a:t>m_name</a:t>
            </a:r>
            <a:endParaRPr lang="en-US" altLang="ko-KR" sz="2400">
              <a:latin typeface="굴림체" pitchFamily="49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Char char="l"/>
              <a:defRPr/>
            </a:pPr>
            <a:endParaRPr lang="en-US" altLang="ko-KR" sz="2400">
              <a:latin typeface="굴림체" pitchFamily="49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400">
              <a:latin typeface="굴림체" pitchFamily="49" charset="-127"/>
              <a:ea typeface="굴림체" pitchFamily="49" charset="-127"/>
            </a:endParaRPr>
          </a:p>
          <a:p>
            <a:pPr defTabSz="282575">
              <a:lnSpc>
                <a:spcPct val="120000"/>
              </a:lnSpc>
              <a:buFont typeface="Wingdings" pitchFamily="2" charset="2"/>
              <a:buChar char="l"/>
              <a:defRPr/>
            </a:pPr>
            <a:r>
              <a:rPr lang="en-US" altLang="ko-KR" sz="2800">
                <a:latin typeface="굴림체" pitchFamily="49" charset="-127"/>
                <a:ea typeface="굴림체" pitchFamily="49" charset="-127"/>
              </a:rPr>
              <a:t> </a:t>
            </a:r>
            <a:r>
              <a:rPr lang="ko-KR" altLang="en-US" sz="2800">
                <a:latin typeface="굴림체" pitchFamily="49" charset="-127"/>
                <a:ea typeface="굴림체" pitchFamily="49" charset="-127"/>
              </a:rPr>
              <a:t>실제 함수처럼 </a:t>
            </a:r>
            <a:r>
              <a:rPr lang="en-US" altLang="ko-KR" sz="2800">
                <a:latin typeface="굴림체" pitchFamily="49" charset="-127"/>
                <a:ea typeface="굴림체" pitchFamily="49" charset="-127"/>
              </a:rPr>
              <a:t>SQL</a:t>
            </a:r>
            <a:r>
              <a:rPr lang="ko-KR" altLang="en-US" sz="2800">
                <a:latin typeface="굴림체" pitchFamily="49" charset="-127"/>
                <a:ea typeface="굴림체" pitchFamily="49" charset="-127"/>
              </a:rPr>
              <a:t>구문에서 실행</a:t>
            </a:r>
            <a:r>
              <a:rPr lang="ko-KR" altLang="en-US" sz="2400">
                <a:latin typeface="굴림체" pitchFamily="49" charset="-127"/>
                <a:ea typeface="굴림체" pitchFamily="49" charset="-127"/>
              </a:rPr>
              <a:t> </a:t>
            </a:r>
          </a:p>
          <a:p>
            <a:pPr defTabSz="282575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ko-KR" altLang="en-US" sz="2400">
                <a:latin typeface="굴림체" pitchFamily="49" charset="-127"/>
                <a:ea typeface="굴림체" pitchFamily="49" charset="-127"/>
              </a:rPr>
              <a:t>  </a:t>
            </a:r>
            <a:r>
              <a:rPr lang="en-US" altLang="ko-KR" sz="2400">
                <a:latin typeface="굴림체" pitchFamily="49" charset="-127"/>
                <a:ea typeface="굴림체" pitchFamily="49" charset="-127"/>
              </a:rPr>
              <a:t>SELECT </a:t>
            </a:r>
            <a:r>
              <a:rPr lang="en-US" altLang="ko-KR" sz="2400" err="1">
                <a:latin typeface="굴림체" pitchFamily="49" charset="-127"/>
                <a:ea typeface="굴림체" pitchFamily="49" charset="-127"/>
              </a:rPr>
              <a:t>cart_no</a:t>
            </a:r>
            <a:r>
              <a:rPr lang="en-US" altLang="ko-KR" sz="2400">
                <a:latin typeface="굴림체" pitchFamily="49" charset="-127"/>
                <a:ea typeface="굴림체" pitchFamily="49" charset="-127"/>
              </a:rPr>
              <a:t>, </a:t>
            </a:r>
            <a:r>
              <a:rPr lang="en-US" altLang="ko-KR" sz="2400" err="1">
                <a:latin typeface="굴림체" pitchFamily="49" charset="-127"/>
                <a:ea typeface="굴림체" pitchFamily="49" charset="-127"/>
              </a:rPr>
              <a:t>cart_prod</a:t>
            </a:r>
            <a:r>
              <a:rPr lang="en-US" altLang="ko-KR" sz="2400">
                <a:latin typeface="굴림체" pitchFamily="49" charset="-127"/>
                <a:ea typeface="굴림체" pitchFamily="49" charset="-127"/>
              </a:rPr>
              <a:t>, </a:t>
            </a:r>
            <a:r>
              <a:rPr lang="en-US" altLang="en-US" sz="2400" err="1">
                <a:latin typeface="굴림체" pitchFamily="49" charset="-127"/>
                <a:ea typeface="굴림체" pitchFamily="49" charset="-127"/>
              </a:rPr>
              <a:t>cart_member</a:t>
            </a:r>
            <a:r>
              <a:rPr lang="en-US" altLang="en-US" sz="2400">
                <a:latin typeface="굴림체" pitchFamily="49" charset="-127"/>
                <a:ea typeface="굴림체" pitchFamily="49" charset="-127"/>
              </a:rPr>
              <a:t>, </a:t>
            </a:r>
            <a:r>
              <a:rPr lang="en-US" altLang="ko-KR" sz="2400" err="1">
                <a:latin typeface="굴림체" pitchFamily="49" charset="-127"/>
                <a:ea typeface="굴림체" pitchFamily="49" charset="-127"/>
              </a:rPr>
              <a:t>fn_memName</a:t>
            </a:r>
            <a:r>
              <a:rPr lang="en-US" altLang="ko-KR" sz="2400">
                <a:latin typeface="굴림체" pitchFamily="49" charset="-127"/>
                <a:ea typeface="굴림체" pitchFamily="49" charset="-127"/>
              </a:rPr>
              <a:t>(</a:t>
            </a:r>
            <a:r>
              <a:rPr lang="en-US" altLang="ko-KR" sz="2400" err="1">
                <a:latin typeface="굴림체" pitchFamily="49" charset="-127"/>
                <a:ea typeface="굴림체" pitchFamily="49" charset="-127"/>
              </a:rPr>
              <a:t>cart_member</a:t>
            </a:r>
            <a:r>
              <a:rPr lang="en-US" altLang="ko-KR" sz="2400">
                <a:latin typeface="굴림체" pitchFamily="49" charset="-127"/>
                <a:ea typeface="굴림체" pitchFamily="49" charset="-127"/>
              </a:rPr>
              <a:t>)</a:t>
            </a:r>
          </a:p>
          <a:p>
            <a:pPr defTabSz="282575">
              <a:lnSpc>
                <a:spcPct val="120000"/>
              </a:lnSpc>
              <a:defRPr/>
            </a:pPr>
            <a:r>
              <a:rPr lang="en-US" altLang="ko-KR" sz="2400">
                <a:latin typeface="굴림체" pitchFamily="49" charset="-127"/>
                <a:ea typeface="굴림체" pitchFamily="49" charset="-127"/>
              </a:rPr>
              <a:t>     FROM cart</a:t>
            </a:r>
          </a:p>
          <a:p>
            <a:pPr defTabSz="282575">
              <a:lnSpc>
                <a:spcPct val="120000"/>
              </a:lnSpc>
              <a:defRPr/>
            </a:pPr>
            <a:r>
              <a:rPr lang="en-US" altLang="ko-KR" sz="2400">
                <a:latin typeface="굴림체" pitchFamily="49" charset="-127"/>
                <a:ea typeface="굴림체" pitchFamily="49" charset="-127"/>
              </a:rPr>
              <a:t>  WHERE </a:t>
            </a:r>
            <a:r>
              <a:rPr lang="en-US" altLang="en-US" sz="2400"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en-US" sz="2400" err="1">
                <a:latin typeface="굴림체" pitchFamily="49" charset="-127"/>
                <a:ea typeface="굴림체" pitchFamily="49" charset="-127"/>
              </a:rPr>
              <a:t>cart_no</a:t>
            </a:r>
            <a:r>
              <a:rPr lang="en-US" altLang="en-US" sz="2400">
                <a:latin typeface="굴림체" pitchFamily="49" charset="-127"/>
                <a:ea typeface="굴림체" pitchFamily="49" charset="-127"/>
              </a:rPr>
              <a:t> = '2005040100001'</a:t>
            </a:r>
            <a:endParaRPr lang="en-US" altLang="ko-KR" sz="2400"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422915" name="Rectangle 6"/>
          <p:cNvSpPr>
            <a:spLocks noChangeArrowheads="1"/>
          </p:cNvSpPr>
          <p:nvPr/>
        </p:nvSpPr>
        <p:spPr bwMode="blackWhite">
          <a:xfrm>
            <a:off x="1117600" y="600075"/>
            <a:ext cx="6427788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User Defined Function</a:t>
            </a:r>
          </a:p>
        </p:txBody>
      </p:sp>
    </p:spTree>
  </p:cSld>
  <p:clrMapOvr>
    <a:masterClrMapping/>
  </p:clrMapOvr>
  <p:transition>
    <p:random/>
  </p:transition>
</p:sld>
</file>

<file path=ppt/slides/slide4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458" name="Rectangle 2"/>
          <p:cNvSpPr>
            <a:spLocks noChangeArrowheads="1"/>
          </p:cNvSpPr>
          <p:nvPr/>
        </p:nvSpPr>
        <p:spPr bwMode="blackWhite">
          <a:xfrm>
            <a:off x="1119188" y="1244600"/>
            <a:ext cx="12257087" cy="8918575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/>
          <a:lstStyle/>
          <a:p>
            <a:pPr defTabSz="282575">
              <a:lnSpc>
                <a:spcPct val="110000"/>
              </a:lnSpc>
              <a:buFont typeface="Wingdings" pitchFamily="2" charset="2"/>
              <a:buChar char="l"/>
              <a:defRPr/>
            </a:pPr>
            <a:r>
              <a:rPr lang="en-US" altLang="ko-KR" sz="28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 </a:t>
            </a:r>
            <a:r>
              <a:rPr lang="ko-KR" altLang="en-US" sz="28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년도 및 상품코드를 입력 받으면 해당년도의 평균 판매 횟수를  </a:t>
            </a:r>
            <a:br>
              <a:rPr lang="ko-KR" altLang="en-US" sz="28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</a:br>
            <a:r>
              <a:rPr lang="ko-KR" altLang="en-US" sz="28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   반환하는 함수</a:t>
            </a:r>
          </a:p>
          <a:p>
            <a:pPr defTabSz="282575">
              <a:lnSpc>
                <a:spcPct val="110000"/>
              </a:lnSpc>
              <a:defRPr/>
            </a:pPr>
            <a:r>
              <a:rPr lang="ko-KR" altLang="ko-KR" sz="2400">
                <a:latin typeface="굴림체" pitchFamily="49" charset="-127"/>
                <a:ea typeface="굴림체" pitchFamily="49" charset="-127"/>
              </a:rPr>
              <a:t> CREATE OR REPLACE </a:t>
            </a:r>
            <a:r>
              <a:rPr lang="en-US" altLang="ko-KR" sz="2400">
                <a:latin typeface="굴림체" pitchFamily="49" charset="-127"/>
                <a:ea typeface="굴림체" pitchFamily="49" charset="-127"/>
              </a:rPr>
              <a:t> </a:t>
            </a:r>
            <a:r>
              <a:rPr lang="ko-KR" altLang="ko-KR" sz="2400">
                <a:latin typeface="굴림체" pitchFamily="49" charset="-127"/>
                <a:ea typeface="굴림체" pitchFamily="49" charset="-127"/>
              </a:rPr>
              <a:t>FUNCTION</a:t>
            </a:r>
            <a:r>
              <a:rPr lang="en-US" altLang="ko-KR" sz="2400">
                <a:latin typeface="굴림체" pitchFamily="49" charset="-127"/>
                <a:ea typeface="굴림체" pitchFamily="49" charset="-127"/>
              </a:rPr>
              <a:t> </a:t>
            </a:r>
            <a:r>
              <a:rPr lang="ko-KR" altLang="ko-KR" sz="2400">
                <a:latin typeface="굴림체" pitchFamily="49" charset="-127"/>
                <a:ea typeface="굴림체" pitchFamily="49" charset="-127"/>
              </a:rPr>
              <a:t> fn_prodAvgQty</a:t>
            </a:r>
          </a:p>
          <a:p>
            <a:pPr defTabSz="282575">
              <a:lnSpc>
                <a:spcPct val="110000"/>
              </a:lnSpc>
              <a:defRPr/>
            </a:pPr>
            <a:r>
              <a:rPr lang="ko-KR" altLang="ko-KR" sz="2400">
                <a:latin typeface="굴림체" pitchFamily="49" charset="-127"/>
                <a:ea typeface="굴림체" pitchFamily="49" charset="-127"/>
              </a:rPr>
              <a:t>      (</a:t>
            </a:r>
            <a:r>
              <a:rPr lang="en-US" altLang="ko-KR" sz="2400">
                <a:latin typeface="굴림체" pitchFamily="49" charset="-127"/>
                <a:ea typeface="굴림체" pitchFamily="49" charset="-127"/>
              </a:rPr>
              <a:t> </a:t>
            </a:r>
            <a:r>
              <a:rPr lang="ko-KR" altLang="ko-KR" sz="2400">
                <a:latin typeface="굴림체" pitchFamily="49" charset="-127"/>
                <a:ea typeface="굴림체" pitchFamily="49" charset="-127"/>
              </a:rPr>
              <a:t>p_year </a:t>
            </a:r>
            <a:r>
              <a:rPr lang="en-US" altLang="ko-KR" sz="2400">
                <a:latin typeface="굴림체" pitchFamily="49" charset="-127"/>
                <a:ea typeface="굴림체" pitchFamily="49" charset="-127"/>
              </a:rPr>
              <a:t>      </a:t>
            </a:r>
            <a:r>
              <a:rPr lang="ko-KR" altLang="ko-KR" sz="2400">
                <a:latin typeface="굴림체" pitchFamily="49" charset="-127"/>
                <a:ea typeface="굴림체" pitchFamily="49" charset="-127"/>
              </a:rPr>
              <a:t>IN NUMBER DEFAULT</a:t>
            </a:r>
            <a:r>
              <a:rPr lang="en-US" altLang="ko-KR" sz="2400">
                <a:latin typeface="굴림체" pitchFamily="49" charset="-127"/>
                <a:ea typeface="굴림체" pitchFamily="49" charset="-127"/>
              </a:rPr>
              <a:t> </a:t>
            </a:r>
            <a:r>
              <a:rPr lang="ko-KR" altLang="ko-KR" sz="2400">
                <a:latin typeface="굴림체" pitchFamily="49" charset="-127"/>
                <a:ea typeface="굴림체" pitchFamily="49" charset="-127"/>
              </a:rPr>
              <a:t>(EXTRACT(YEAR </a:t>
            </a:r>
            <a:r>
              <a:rPr lang="en-US" altLang="ko-KR" sz="2400">
                <a:latin typeface="굴림체" pitchFamily="49" charset="-127"/>
                <a:ea typeface="굴림체" pitchFamily="49" charset="-127"/>
              </a:rPr>
              <a:t>FROM</a:t>
            </a:r>
            <a:r>
              <a:rPr lang="ko-KR" altLang="ko-KR" sz="2400">
                <a:latin typeface="굴림체" pitchFamily="49" charset="-127"/>
                <a:ea typeface="굴림체" pitchFamily="49" charset="-127"/>
              </a:rPr>
              <a:t> SYSDATE)),</a:t>
            </a:r>
          </a:p>
          <a:p>
            <a:pPr defTabSz="282575">
              <a:lnSpc>
                <a:spcPct val="110000"/>
              </a:lnSpc>
              <a:defRPr/>
            </a:pPr>
            <a:r>
              <a:rPr lang="ko-KR" altLang="ko-KR" sz="2400">
                <a:latin typeface="굴림체" pitchFamily="49" charset="-127"/>
                <a:ea typeface="굴림체" pitchFamily="49" charset="-127"/>
              </a:rPr>
              <a:t>        p_prod_id IN VARCHAR2) </a:t>
            </a:r>
          </a:p>
          <a:p>
            <a:pPr defTabSz="282575">
              <a:lnSpc>
                <a:spcPct val="110000"/>
              </a:lnSpc>
              <a:defRPr/>
            </a:pPr>
            <a:r>
              <a:rPr lang="ko-KR" altLang="ko-KR" sz="2400">
                <a:latin typeface="굴림체" pitchFamily="49" charset="-127"/>
                <a:ea typeface="굴림체" pitchFamily="49" charset="-127"/>
              </a:rPr>
              <a:t> RETURN NUMBER</a:t>
            </a:r>
          </a:p>
          <a:p>
            <a:pPr defTabSz="282575">
              <a:lnSpc>
                <a:spcPct val="110000"/>
              </a:lnSpc>
              <a:defRPr/>
            </a:pPr>
            <a:r>
              <a:rPr lang="ko-KR" altLang="ko-KR" sz="2400">
                <a:latin typeface="굴림체" pitchFamily="49" charset="-127"/>
                <a:ea typeface="굴림체" pitchFamily="49" charset="-127"/>
              </a:rPr>
              <a:t> IS</a:t>
            </a:r>
          </a:p>
          <a:p>
            <a:pPr defTabSz="282575">
              <a:lnSpc>
                <a:spcPct val="110000"/>
              </a:lnSpc>
              <a:defRPr/>
            </a:pPr>
            <a:r>
              <a:rPr lang="ko-KR" altLang="ko-KR" sz="2400"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z="2400">
                <a:latin typeface="굴림체" pitchFamily="49" charset="-127"/>
                <a:ea typeface="굴림체" pitchFamily="49" charset="-127"/>
              </a:rPr>
              <a:t> </a:t>
            </a:r>
            <a:r>
              <a:rPr lang="ko-KR" altLang="ko-KR" sz="2400"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z="2400">
                <a:latin typeface="굴림체" pitchFamily="49" charset="-127"/>
                <a:ea typeface="굴림체" pitchFamily="49" charset="-127"/>
              </a:rPr>
              <a:t> </a:t>
            </a:r>
            <a:r>
              <a:rPr lang="ko-KR" altLang="ko-KR" sz="2400">
                <a:latin typeface="굴림체" pitchFamily="49" charset="-127"/>
                <a:ea typeface="굴림체" pitchFamily="49" charset="-127"/>
              </a:rPr>
              <a:t>r_qty NUMBER(10);</a:t>
            </a:r>
          </a:p>
          <a:p>
            <a:pPr defTabSz="282575">
              <a:lnSpc>
                <a:spcPct val="110000"/>
              </a:lnSpc>
              <a:defRPr/>
            </a:pPr>
            <a:r>
              <a:rPr lang="ko-KR" altLang="ko-KR" sz="2400">
                <a:latin typeface="굴림체" pitchFamily="49" charset="-127"/>
                <a:ea typeface="굴림체" pitchFamily="49" charset="-127"/>
              </a:rPr>
              <a:t>  </a:t>
            </a:r>
            <a:r>
              <a:rPr lang="en-US" altLang="ko-KR" sz="2400">
                <a:latin typeface="굴림체" pitchFamily="49" charset="-127"/>
                <a:ea typeface="굴림체" pitchFamily="49" charset="-127"/>
              </a:rPr>
              <a:t>  </a:t>
            </a:r>
            <a:r>
              <a:rPr lang="ko-KR" altLang="ko-KR" sz="2400">
                <a:latin typeface="굴림체" pitchFamily="49" charset="-127"/>
                <a:ea typeface="굴림체" pitchFamily="49" charset="-127"/>
              </a:rPr>
              <a:t>v_year VARCHAR2(5) := TO_CHAR(p_year) || '%';</a:t>
            </a:r>
          </a:p>
          <a:p>
            <a:pPr defTabSz="282575">
              <a:lnSpc>
                <a:spcPct val="110000"/>
              </a:lnSpc>
              <a:defRPr/>
            </a:pPr>
            <a:r>
              <a:rPr lang="ko-KR" altLang="ko-KR" sz="2400">
                <a:latin typeface="굴림체" pitchFamily="49" charset="-127"/>
                <a:ea typeface="굴림체" pitchFamily="49" charset="-127"/>
              </a:rPr>
              <a:t> BEGIN</a:t>
            </a:r>
          </a:p>
          <a:p>
            <a:pPr defTabSz="282575">
              <a:lnSpc>
                <a:spcPct val="110000"/>
              </a:lnSpc>
              <a:defRPr/>
            </a:pPr>
            <a:r>
              <a:rPr lang="ko-KR" altLang="ko-KR" sz="2400">
                <a:latin typeface="굴림체" pitchFamily="49" charset="-127"/>
                <a:ea typeface="굴림체" pitchFamily="49" charset="-127"/>
              </a:rPr>
              <a:t>   </a:t>
            </a:r>
            <a:r>
              <a:rPr lang="en-US" altLang="ko-KR" sz="2400">
                <a:latin typeface="굴림체" pitchFamily="49" charset="-127"/>
                <a:ea typeface="굴림체" pitchFamily="49" charset="-127"/>
              </a:rPr>
              <a:t> </a:t>
            </a:r>
            <a:r>
              <a:rPr lang="ko-KR" altLang="ko-KR" sz="2400">
                <a:latin typeface="굴림체" pitchFamily="49" charset="-127"/>
                <a:ea typeface="굴림체" pitchFamily="49" charset="-127"/>
              </a:rPr>
              <a:t>SELECT NVL(AVG(cart_qty),0) INTO r_qty </a:t>
            </a:r>
            <a:r>
              <a:rPr lang="en-US" altLang="ko-KR" sz="2400">
                <a:latin typeface="굴림체" pitchFamily="49" charset="-127"/>
                <a:ea typeface="굴림체" pitchFamily="49" charset="-127"/>
              </a:rPr>
              <a:t> </a:t>
            </a:r>
            <a:r>
              <a:rPr lang="ko-KR" altLang="ko-KR" sz="2400">
                <a:latin typeface="굴림체" pitchFamily="49" charset="-127"/>
                <a:ea typeface="굴림체" pitchFamily="49" charset="-127"/>
              </a:rPr>
              <a:t>FROM cart </a:t>
            </a:r>
            <a:endParaRPr lang="en-US" altLang="ko-KR" sz="2400">
              <a:latin typeface="굴림체" pitchFamily="49" charset="-127"/>
              <a:ea typeface="굴림체" pitchFamily="49" charset="-127"/>
            </a:endParaRPr>
          </a:p>
          <a:p>
            <a:pPr defTabSz="282575">
              <a:lnSpc>
                <a:spcPct val="110000"/>
              </a:lnSpc>
              <a:defRPr/>
            </a:pPr>
            <a:r>
              <a:rPr lang="en-US" altLang="ko-KR" sz="2400">
                <a:latin typeface="굴림체" pitchFamily="49" charset="-127"/>
                <a:ea typeface="굴림체" pitchFamily="49" charset="-127"/>
              </a:rPr>
              <a:t>      </a:t>
            </a:r>
            <a:r>
              <a:rPr lang="ko-KR" altLang="ko-KR" sz="2400">
                <a:latin typeface="굴림체" pitchFamily="49" charset="-127"/>
                <a:ea typeface="굴림체" pitchFamily="49" charset="-127"/>
              </a:rPr>
              <a:t>WHERE </a:t>
            </a:r>
            <a:r>
              <a:rPr lang="en-US" altLang="ko-KR" sz="2400" err="1">
                <a:latin typeface="굴림체" pitchFamily="49" charset="-127"/>
                <a:ea typeface="굴림체" pitchFamily="49" charset="-127"/>
              </a:rPr>
              <a:t>cart_prod</a:t>
            </a:r>
            <a:r>
              <a:rPr lang="en-US" altLang="ko-KR" sz="2400">
                <a:latin typeface="굴림체" pitchFamily="49" charset="-127"/>
                <a:ea typeface="굴림체" pitchFamily="49" charset="-127"/>
              </a:rPr>
              <a:t> = </a:t>
            </a:r>
            <a:r>
              <a:rPr lang="en-US" altLang="ko-KR" sz="2400" err="1">
                <a:latin typeface="굴림체" pitchFamily="49" charset="-127"/>
                <a:ea typeface="굴림체" pitchFamily="49" charset="-127"/>
              </a:rPr>
              <a:t>p_prod_id</a:t>
            </a:r>
            <a:r>
              <a:rPr lang="en-US" altLang="ko-KR" sz="2400">
                <a:latin typeface="굴림체" pitchFamily="49" charset="-127"/>
                <a:ea typeface="굴림체" pitchFamily="49" charset="-127"/>
              </a:rPr>
              <a:t> AND </a:t>
            </a:r>
            <a:r>
              <a:rPr lang="ko-KR" altLang="ko-KR" sz="2400">
                <a:latin typeface="굴림체" pitchFamily="49" charset="-127"/>
                <a:ea typeface="굴림체" pitchFamily="49" charset="-127"/>
              </a:rPr>
              <a:t>cart_no like v_year;</a:t>
            </a:r>
          </a:p>
          <a:p>
            <a:pPr defTabSz="282575">
              <a:lnSpc>
                <a:spcPct val="110000"/>
              </a:lnSpc>
              <a:defRPr/>
            </a:pPr>
            <a:r>
              <a:rPr lang="en-US" altLang="ko-KR" sz="2400">
                <a:latin typeface="굴림체" pitchFamily="49" charset="-127"/>
                <a:ea typeface="굴림체" pitchFamily="49" charset="-127"/>
              </a:rPr>
              <a:t> </a:t>
            </a:r>
            <a:r>
              <a:rPr lang="ko-KR" altLang="ko-KR" sz="2400">
                <a:latin typeface="굴림체" pitchFamily="49" charset="-127"/>
                <a:ea typeface="굴림체" pitchFamily="49" charset="-127"/>
              </a:rPr>
              <a:t>   RETURN r_qty; </a:t>
            </a:r>
            <a:endParaRPr lang="en-US" altLang="ko-KR" sz="2400">
              <a:latin typeface="굴림체" pitchFamily="49" charset="-127"/>
              <a:ea typeface="굴림체" pitchFamily="49" charset="-127"/>
            </a:endParaRPr>
          </a:p>
          <a:p>
            <a:pPr defTabSz="282575">
              <a:lnSpc>
                <a:spcPct val="110000"/>
              </a:lnSpc>
              <a:defRPr/>
            </a:pPr>
            <a:r>
              <a:rPr lang="ko-KR" altLang="ko-KR" sz="2400">
                <a:latin typeface="굴림체" pitchFamily="49" charset="-127"/>
                <a:ea typeface="굴림체" pitchFamily="49" charset="-127"/>
              </a:rPr>
              <a:t>EXCEPTION </a:t>
            </a:r>
          </a:p>
          <a:p>
            <a:pPr defTabSz="282575">
              <a:lnSpc>
                <a:spcPct val="110000"/>
              </a:lnSpc>
              <a:defRPr/>
            </a:pPr>
            <a:r>
              <a:rPr lang="ko-KR" altLang="ko-KR" sz="2400"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z="2400">
                <a:latin typeface="굴림체" pitchFamily="49" charset="-127"/>
                <a:ea typeface="굴림체" pitchFamily="49" charset="-127"/>
              </a:rPr>
              <a:t> </a:t>
            </a:r>
            <a:r>
              <a:rPr lang="ko-KR" altLang="ko-KR" sz="2400">
                <a:latin typeface="굴림체" pitchFamily="49" charset="-127"/>
                <a:ea typeface="굴림체" pitchFamily="49" charset="-127"/>
              </a:rPr>
              <a:t> WHEN OTHERS THEN</a:t>
            </a:r>
          </a:p>
          <a:p>
            <a:pPr defTabSz="282575">
              <a:lnSpc>
                <a:spcPct val="110000"/>
              </a:lnSpc>
              <a:defRPr/>
            </a:pPr>
            <a:r>
              <a:rPr lang="ko-KR" altLang="ko-KR" sz="2400">
                <a:latin typeface="굴림체" pitchFamily="49" charset="-127"/>
                <a:ea typeface="굴림체" pitchFamily="49" charset="-127"/>
              </a:rPr>
              <a:t>  </a:t>
            </a:r>
            <a:r>
              <a:rPr lang="en-US" altLang="ko-KR" sz="2400">
                <a:latin typeface="굴림체" pitchFamily="49" charset="-127"/>
                <a:ea typeface="굴림체" pitchFamily="49" charset="-127"/>
              </a:rPr>
              <a:t>  </a:t>
            </a:r>
            <a:r>
              <a:rPr lang="ko-KR" altLang="ko-KR" sz="2400">
                <a:latin typeface="굴림체" pitchFamily="49" charset="-127"/>
                <a:ea typeface="굴림체" pitchFamily="49" charset="-127"/>
              </a:rPr>
              <a:t>  DBMS_OUTPUT.PUT_LINE('예외 발생:' || SQLERRM);</a:t>
            </a:r>
          </a:p>
          <a:p>
            <a:pPr defTabSz="282575">
              <a:lnSpc>
                <a:spcPct val="110000"/>
              </a:lnSpc>
              <a:defRPr/>
            </a:pPr>
            <a:r>
              <a:rPr lang="ko-KR" altLang="ko-KR" sz="2400">
                <a:latin typeface="굴림체" pitchFamily="49" charset="-127"/>
                <a:ea typeface="굴림체" pitchFamily="49" charset="-127"/>
              </a:rPr>
              <a:t>    </a:t>
            </a:r>
            <a:r>
              <a:rPr lang="en-US" altLang="ko-KR" sz="2400">
                <a:latin typeface="굴림체" pitchFamily="49" charset="-127"/>
                <a:ea typeface="굴림체" pitchFamily="49" charset="-127"/>
              </a:rPr>
              <a:t>  </a:t>
            </a:r>
            <a:r>
              <a:rPr lang="ko-KR" altLang="ko-KR" sz="2400">
                <a:latin typeface="굴림체" pitchFamily="49" charset="-127"/>
                <a:ea typeface="굴림체" pitchFamily="49" charset="-127"/>
              </a:rPr>
              <a:t>RETURN 0;    </a:t>
            </a:r>
          </a:p>
          <a:p>
            <a:pPr defTabSz="282575">
              <a:lnSpc>
                <a:spcPct val="110000"/>
              </a:lnSpc>
              <a:defRPr/>
            </a:pPr>
            <a:r>
              <a:rPr lang="ko-KR" altLang="ko-KR" sz="2400">
                <a:latin typeface="굴림체" pitchFamily="49" charset="-127"/>
                <a:ea typeface="굴림체" pitchFamily="49" charset="-127"/>
              </a:rPr>
              <a:t> END</a:t>
            </a:r>
            <a:r>
              <a:rPr lang="ko-KR" altLang="ko-KR" sz="2400" smtClean="0">
                <a:latin typeface="굴림체" pitchFamily="49" charset="-127"/>
                <a:ea typeface="굴림체" pitchFamily="49" charset="-127"/>
              </a:rPr>
              <a:t>;</a:t>
            </a:r>
            <a:endParaRPr lang="en-US" altLang="ko-KR" sz="2400" smtClean="0">
              <a:latin typeface="굴림체" pitchFamily="49" charset="-127"/>
              <a:ea typeface="굴림체" pitchFamily="49" charset="-127"/>
            </a:endParaRPr>
          </a:p>
          <a:p>
            <a:pPr defTabSz="282575">
              <a:lnSpc>
                <a:spcPct val="110000"/>
              </a:lnSpc>
              <a:defRPr/>
            </a:pPr>
            <a:r>
              <a:rPr lang="en-US" altLang="ko-KR" sz="2400" smtClean="0">
                <a:latin typeface="굴림체" pitchFamily="49" charset="-127"/>
                <a:ea typeface="굴림체" pitchFamily="49" charset="-127"/>
              </a:rPr>
              <a:t>/</a:t>
            </a:r>
            <a:endParaRPr lang="en-US" altLang="ko-KR" sz="2400"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423939" name="Rectangle 5"/>
          <p:cNvSpPr>
            <a:spLocks noChangeArrowheads="1"/>
          </p:cNvSpPr>
          <p:nvPr/>
        </p:nvSpPr>
        <p:spPr bwMode="blackWhite">
          <a:xfrm>
            <a:off x="1117600" y="600075"/>
            <a:ext cx="6427788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User Defined Function</a:t>
            </a:r>
          </a:p>
        </p:txBody>
      </p:sp>
    </p:spTree>
  </p:cSld>
  <p:clrMapOvr>
    <a:masterClrMapping/>
  </p:clrMapOvr>
  <p:transition>
    <p:random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ChangeArrowheads="1"/>
          </p:cNvSpPr>
          <p:nvPr/>
        </p:nvSpPr>
        <p:spPr bwMode="auto">
          <a:xfrm>
            <a:off x="479425" y="1204913"/>
            <a:ext cx="13374688" cy="8232775"/>
          </a:xfrm>
          <a:prstGeom prst="rect">
            <a:avLst/>
          </a:prstGeom>
          <a:noFill/>
          <a:ln w="38100" cmpd="dbl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marL="720725" lvl="1" indent="-263525">
              <a:lnSpc>
                <a:spcPct val="120000"/>
              </a:lnSpc>
              <a:buFont typeface="Wingdings" pitchFamily="2" charset="2"/>
              <a:buNone/>
            </a:pPr>
            <a:endParaRPr lang="ko-KR" altLang="ko-KR" sz="2000">
              <a:latin typeface="HY수평선M" pitchFamily="18" charset="-127"/>
              <a:ea typeface="HY수평선M" pitchFamily="18" charset="-127"/>
            </a:endParaRPr>
          </a:p>
        </p:txBody>
      </p:sp>
      <p:pic>
        <p:nvPicPr>
          <p:cNvPr id="46083" name="Picture 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24063" y="1663700"/>
            <a:ext cx="10348912" cy="7472363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4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162" name="Rectangle 2"/>
          <p:cNvSpPr>
            <a:spLocks noChangeArrowheads="1"/>
          </p:cNvSpPr>
          <p:nvPr/>
        </p:nvSpPr>
        <p:spPr bwMode="blackWhite">
          <a:xfrm>
            <a:off x="1128713" y="1317625"/>
            <a:ext cx="12368212" cy="6465888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10000"/>
              </a:lnSpc>
              <a:buFont typeface="Wingdings" pitchFamily="2" charset="2"/>
              <a:buChar char="l"/>
              <a:defRPr/>
            </a:pPr>
            <a:r>
              <a:rPr lang="en-US" altLang="ko-KR" sz="2800">
                <a:latin typeface="굴림체" pitchFamily="49" charset="-127"/>
                <a:ea typeface="굴림체" pitchFamily="49" charset="-127"/>
              </a:rPr>
              <a:t> </a:t>
            </a:r>
            <a:r>
              <a:rPr lang="ko-KR" altLang="ko-KR" sz="28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fn_prodAvgQty</a:t>
            </a:r>
            <a:r>
              <a:rPr lang="en-US" altLang="ko-KR" sz="28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</a:t>
            </a:r>
            <a:r>
              <a:rPr lang="ko-KR" altLang="en-US" sz="28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실행 테스트</a:t>
            </a:r>
            <a:br>
              <a:rPr lang="ko-KR" altLang="en-US" sz="28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</a:br>
            <a:r>
              <a:rPr lang="ko-KR" altLang="en-US" sz="2800">
                <a:latin typeface="굴림체" pitchFamily="49" charset="-127"/>
                <a:ea typeface="굴림체" pitchFamily="49" charset="-127"/>
              </a:rPr>
              <a:t>   </a:t>
            </a:r>
            <a:r>
              <a:rPr lang="en-US" altLang="ko-KR" sz="2400">
                <a:latin typeface="굴림체" pitchFamily="49" charset="-127"/>
                <a:ea typeface="굴림체" pitchFamily="49" charset="-127"/>
              </a:rPr>
              <a:t>SQL&gt; VAR qty NUMBER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None/>
              <a:defRPr/>
            </a:pPr>
            <a:r>
              <a:rPr lang="en-US" altLang="ko-KR" sz="2400">
                <a:latin typeface="굴림체" pitchFamily="49" charset="-127"/>
                <a:ea typeface="굴림체" pitchFamily="49" charset="-127"/>
              </a:rPr>
              <a:t>   SQL&gt; EXEC :qty := </a:t>
            </a:r>
            <a:r>
              <a:rPr lang="en-US" altLang="ko-KR" sz="2400" err="1">
                <a:latin typeface="굴림체" pitchFamily="49" charset="-127"/>
                <a:ea typeface="굴림체" pitchFamily="49" charset="-127"/>
              </a:rPr>
              <a:t>fn_prodAvgQty</a:t>
            </a:r>
            <a:r>
              <a:rPr lang="en-US" altLang="ko-KR" sz="2400">
                <a:latin typeface="굴림체" pitchFamily="49" charset="-127"/>
                <a:ea typeface="굴림체" pitchFamily="49" charset="-127"/>
              </a:rPr>
              <a:t>( </a:t>
            </a:r>
            <a:r>
              <a:rPr lang="en-US" altLang="ko-KR" sz="2400" smtClean="0">
                <a:latin typeface="굴림체" pitchFamily="49" charset="-127"/>
                <a:ea typeface="굴림체" pitchFamily="49" charset="-127"/>
              </a:rPr>
              <a:t>2004, 'P101000002</a:t>
            </a:r>
            <a:r>
              <a:rPr lang="en-US" altLang="ko-KR" sz="2400">
                <a:latin typeface="굴림체" pitchFamily="49" charset="-127"/>
                <a:ea typeface="굴림체" pitchFamily="49" charset="-127"/>
              </a:rPr>
              <a:t>');  </a:t>
            </a:r>
            <a:br>
              <a:rPr lang="en-US" altLang="ko-KR" sz="2400">
                <a:latin typeface="굴림체" pitchFamily="49" charset="-127"/>
                <a:ea typeface="굴림체" pitchFamily="49" charset="-127"/>
              </a:rPr>
            </a:br>
            <a:r>
              <a:rPr lang="en-US" altLang="ko-KR" sz="2400">
                <a:latin typeface="굴림체" pitchFamily="49" charset="-127"/>
                <a:ea typeface="굴림체" pitchFamily="49" charset="-127"/>
              </a:rPr>
              <a:t>   SQL&gt; PRINT qty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None/>
              <a:defRPr/>
            </a:pPr>
            <a:r>
              <a:rPr lang="en-US" altLang="ko-KR" sz="2400">
                <a:latin typeface="굴림체" pitchFamily="49" charset="-127"/>
                <a:ea typeface="굴림체" pitchFamily="49" charset="-127"/>
              </a:rPr>
              <a:t>   SQL&gt; EXEC :qty := </a:t>
            </a:r>
            <a:r>
              <a:rPr lang="en-US" altLang="ko-KR" sz="2400" err="1">
                <a:latin typeface="굴림체" pitchFamily="49" charset="-127"/>
                <a:ea typeface="굴림체" pitchFamily="49" charset="-127"/>
              </a:rPr>
              <a:t>fn_prodAvgQty</a:t>
            </a:r>
            <a:r>
              <a:rPr lang="en-US" altLang="ko-KR" sz="2400">
                <a:latin typeface="굴림체" pitchFamily="49" charset="-127"/>
                <a:ea typeface="굴림체" pitchFamily="49" charset="-127"/>
              </a:rPr>
              <a:t>(2005, 'P101000002');  </a:t>
            </a:r>
            <a:br>
              <a:rPr lang="en-US" altLang="ko-KR" sz="2400">
                <a:latin typeface="굴림체" pitchFamily="49" charset="-127"/>
                <a:ea typeface="굴림체" pitchFamily="49" charset="-127"/>
              </a:rPr>
            </a:br>
            <a:r>
              <a:rPr lang="en-US" altLang="ko-KR" sz="2400">
                <a:latin typeface="굴림체" pitchFamily="49" charset="-127"/>
                <a:ea typeface="굴림체" pitchFamily="49" charset="-127"/>
              </a:rPr>
              <a:t>   SQL&gt; PRINT qty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Char char="l"/>
              <a:defRPr/>
            </a:pPr>
            <a:endParaRPr lang="en-US" altLang="ko-KR" sz="2400">
              <a:latin typeface="굴림체" pitchFamily="49" charset="-127"/>
              <a:ea typeface="굴림체" pitchFamily="49" charset="-127"/>
            </a:endParaRPr>
          </a:p>
          <a:p>
            <a:pPr defTabSz="282575">
              <a:lnSpc>
                <a:spcPct val="110000"/>
              </a:lnSpc>
              <a:buFont typeface="Wingdings" pitchFamily="2" charset="2"/>
              <a:buChar char="l"/>
              <a:defRPr/>
            </a:pPr>
            <a:r>
              <a:rPr lang="en-US" altLang="ko-KR" sz="28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</a:t>
            </a:r>
            <a:r>
              <a:rPr lang="ko-KR" altLang="en-US" sz="28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실제 함수처럼 </a:t>
            </a:r>
            <a:r>
              <a:rPr lang="en-US" altLang="ko-KR" sz="28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SQL</a:t>
            </a:r>
            <a:r>
              <a:rPr lang="ko-KR" altLang="en-US" sz="28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구문에서 실행</a:t>
            </a:r>
            <a:r>
              <a:rPr lang="ko-KR" altLang="en-US" sz="2400">
                <a:latin typeface="굴림체" pitchFamily="49" charset="-127"/>
                <a:ea typeface="굴림체" pitchFamily="49" charset="-127"/>
              </a:rPr>
              <a:t> </a:t>
            </a:r>
          </a:p>
          <a:p>
            <a:pPr defTabSz="282575">
              <a:lnSpc>
                <a:spcPct val="110000"/>
              </a:lnSpc>
              <a:defRPr/>
            </a:pPr>
            <a:r>
              <a:rPr lang="ko-KR" altLang="en-US" sz="2800"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z="2800">
                <a:latin typeface="굴림체" pitchFamily="49" charset="-127"/>
                <a:ea typeface="굴림체" pitchFamily="49" charset="-127"/>
              </a:rPr>
              <a:t>SELECT </a:t>
            </a:r>
            <a:r>
              <a:rPr lang="en-US" altLang="ko-KR" sz="2800" err="1">
                <a:latin typeface="굴림체" pitchFamily="49" charset="-127"/>
                <a:ea typeface="굴림체" pitchFamily="49" charset="-127"/>
              </a:rPr>
              <a:t>prod_id</a:t>
            </a:r>
            <a:r>
              <a:rPr lang="en-US" altLang="ko-KR" sz="2800">
                <a:latin typeface="굴림체" pitchFamily="49" charset="-127"/>
                <a:ea typeface="굴림체" pitchFamily="49" charset="-127"/>
              </a:rPr>
              <a:t>,  </a:t>
            </a:r>
            <a:r>
              <a:rPr lang="en-US" altLang="ko-KR" sz="2800" err="1">
                <a:latin typeface="굴림체" pitchFamily="49" charset="-127"/>
                <a:ea typeface="굴림체" pitchFamily="49" charset="-127"/>
              </a:rPr>
              <a:t>prod_name</a:t>
            </a:r>
            <a:r>
              <a:rPr lang="en-US" altLang="ko-KR" sz="2800">
                <a:latin typeface="굴림체" pitchFamily="49" charset="-127"/>
                <a:ea typeface="굴림체" pitchFamily="49" charset="-127"/>
              </a:rPr>
              <a:t>, </a:t>
            </a:r>
          </a:p>
          <a:p>
            <a:pPr defTabSz="282575">
              <a:lnSpc>
                <a:spcPct val="110000"/>
              </a:lnSpc>
              <a:defRPr/>
            </a:pPr>
            <a:r>
              <a:rPr lang="en-US" altLang="ko-KR" sz="2800">
                <a:latin typeface="굴림체" pitchFamily="49" charset="-127"/>
                <a:ea typeface="굴림체" pitchFamily="49" charset="-127"/>
              </a:rPr>
              <a:t>                 </a:t>
            </a:r>
            <a:r>
              <a:rPr lang="en-US" altLang="ko-KR" sz="2800" err="1">
                <a:latin typeface="굴림체" pitchFamily="49" charset="-127"/>
                <a:ea typeface="굴림체" pitchFamily="49" charset="-127"/>
              </a:rPr>
              <a:t>fn_prodAvgQty</a:t>
            </a:r>
            <a:r>
              <a:rPr lang="en-US" altLang="ko-KR" sz="2800">
                <a:latin typeface="굴림체" pitchFamily="49" charset="-127"/>
                <a:ea typeface="굴림체" pitchFamily="49" charset="-127"/>
              </a:rPr>
              <a:t>(2004,prod_id) "2004</a:t>
            </a:r>
            <a:r>
              <a:rPr lang="ko-KR" altLang="en-US" sz="2800">
                <a:latin typeface="굴림체" pitchFamily="49" charset="-127"/>
                <a:ea typeface="굴림체" pitchFamily="49" charset="-127"/>
              </a:rPr>
              <a:t>년 평균 판매횟수</a:t>
            </a:r>
            <a:r>
              <a:rPr lang="en-US" altLang="ko-KR" sz="2800">
                <a:latin typeface="굴림체" pitchFamily="49" charset="-127"/>
                <a:ea typeface="굴림체" pitchFamily="49" charset="-127"/>
              </a:rPr>
              <a:t>",</a:t>
            </a:r>
          </a:p>
          <a:p>
            <a:pPr defTabSz="282575">
              <a:lnSpc>
                <a:spcPct val="110000"/>
              </a:lnSpc>
              <a:defRPr/>
            </a:pPr>
            <a:r>
              <a:rPr lang="en-US" altLang="ko-KR" sz="2800">
                <a:latin typeface="굴림체" pitchFamily="49" charset="-127"/>
                <a:ea typeface="굴림체" pitchFamily="49" charset="-127"/>
              </a:rPr>
              <a:t>                 </a:t>
            </a:r>
            <a:r>
              <a:rPr lang="en-US" altLang="ko-KR" sz="2800" err="1">
                <a:latin typeface="굴림체" pitchFamily="49" charset="-127"/>
                <a:ea typeface="굴림체" pitchFamily="49" charset="-127"/>
              </a:rPr>
              <a:t>fn_prodAvgQty</a:t>
            </a:r>
            <a:r>
              <a:rPr lang="en-US" altLang="ko-KR" sz="2800">
                <a:latin typeface="굴림체" pitchFamily="49" charset="-127"/>
                <a:ea typeface="굴림체" pitchFamily="49" charset="-127"/>
              </a:rPr>
              <a:t>(2005,prod_id) "2005</a:t>
            </a:r>
            <a:r>
              <a:rPr lang="ko-KR" altLang="en-US" sz="2800">
                <a:latin typeface="굴림체" pitchFamily="49" charset="-127"/>
                <a:ea typeface="굴림체" pitchFamily="49" charset="-127"/>
              </a:rPr>
              <a:t>년 평균 판매횟수</a:t>
            </a:r>
            <a:r>
              <a:rPr lang="en-US" altLang="ko-KR" sz="2800">
                <a:latin typeface="굴림체" pitchFamily="49" charset="-127"/>
                <a:ea typeface="굴림체" pitchFamily="49" charset="-127"/>
              </a:rPr>
              <a:t>"</a:t>
            </a:r>
          </a:p>
          <a:p>
            <a:pPr defTabSz="282575">
              <a:lnSpc>
                <a:spcPct val="110000"/>
              </a:lnSpc>
              <a:defRPr/>
            </a:pPr>
            <a:r>
              <a:rPr lang="en-US" altLang="ko-KR" sz="2800">
                <a:latin typeface="굴림체" pitchFamily="49" charset="-127"/>
                <a:ea typeface="굴림체" pitchFamily="49" charset="-127"/>
              </a:rPr>
              <a:t>   FROM prod</a:t>
            </a:r>
          </a:p>
        </p:txBody>
      </p:sp>
      <p:sp>
        <p:nvSpPr>
          <p:cNvPr id="424963" name="Rectangle 3"/>
          <p:cNvSpPr>
            <a:spLocks noChangeArrowheads="1"/>
          </p:cNvSpPr>
          <p:nvPr/>
        </p:nvSpPr>
        <p:spPr bwMode="blackWhite">
          <a:xfrm>
            <a:off x="1117600" y="600075"/>
            <a:ext cx="6427788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User Defined Function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4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제목 1"/>
          <p:cNvSpPr>
            <a:spLocks noGrp="1"/>
          </p:cNvSpPr>
          <p:nvPr>
            <p:ph type="title"/>
          </p:nvPr>
        </p:nvSpPr>
        <p:spPr/>
        <p:txBody>
          <a:bodyPr lIns="144018" tIns="72009" rIns="144018" bIns="72009"/>
          <a:lstStyle/>
          <a:p>
            <a:r>
              <a:rPr lang="en-US" altLang="ko-KR" b="1" smtClean="0"/>
              <a:t>03. </a:t>
            </a:r>
            <a:r>
              <a:rPr lang="ko-KR" altLang="en-US" b="1" err="1" smtClean="0"/>
              <a:t>트리거</a:t>
            </a:r>
            <a:endParaRPr lang="ko-KR" altLang="en-US" b="1" smtClean="0"/>
          </a:p>
        </p:txBody>
      </p:sp>
      <p:sp>
        <p:nvSpPr>
          <p:cNvPr id="18435" name="내용 개체 틀 2"/>
          <p:cNvSpPr>
            <a:spLocks noGrp="1"/>
          </p:cNvSpPr>
          <p:nvPr>
            <p:ph idx="1"/>
          </p:nvPr>
        </p:nvSpPr>
        <p:spPr>
          <a:xfrm>
            <a:off x="771480" y="1613329"/>
            <a:ext cx="12961620" cy="7128392"/>
          </a:xfrm>
        </p:spPr>
        <p:txBody>
          <a:bodyPr lIns="144018" tIns="72009" rIns="144018" bIns="72009"/>
          <a:lstStyle/>
          <a:p>
            <a:pPr>
              <a:lnSpc>
                <a:spcPct val="150000"/>
              </a:lnSpc>
            </a:pPr>
            <a:r>
              <a:rPr lang="ko-KR" altLang="en-US" smtClean="0">
                <a:latin typeface="굴림체" pitchFamily="49" charset="-127"/>
                <a:ea typeface="굴림체" pitchFamily="49" charset="-127"/>
              </a:rPr>
              <a:t>다음은 </a:t>
            </a:r>
            <a:r>
              <a:rPr lang="ko-KR" altLang="en-US" err="1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트리거</a:t>
            </a:r>
            <a:r>
              <a:rPr lang="en-US" altLang="ko-KR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(trigger)</a:t>
            </a:r>
            <a:r>
              <a:rPr lang="ko-KR" altLang="en-US" smtClean="0">
                <a:latin typeface="굴림체" pitchFamily="49" charset="-127"/>
                <a:ea typeface="굴림체" pitchFamily="49" charset="-127"/>
              </a:rPr>
              <a:t>의 사전적인 의미</a:t>
            </a:r>
            <a:endParaRPr lang="en-US" altLang="ko-KR" smtClean="0">
              <a:latin typeface="굴림체" pitchFamily="49" charset="-127"/>
              <a:ea typeface="굴림체" pitchFamily="49" charset="-127"/>
            </a:endParaRPr>
          </a:p>
          <a:p>
            <a:pPr>
              <a:lnSpc>
                <a:spcPct val="150000"/>
              </a:lnSpc>
            </a:pPr>
            <a:endParaRPr lang="en-US" altLang="ko-KR" smtClean="0">
              <a:latin typeface="굴림체" pitchFamily="49" charset="-127"/>
              <a:ea typeface="굴림체" pitchFamily="49" charset="-127"/>
            </a:endParaRPr>
          </a:p>
          <a:p>
            <a:pPr>
              <a:lnSpc>
                <a:spcPct val="150000"/>
              </a:lnSpc>
            </a:pPr>
            <a:endParaRPr lang="en-US" altLang="ko-KR" smtClean="0">
              <a:latin typeface="굴림체" pitchFamily="49" charset="-127"/>
              <a:ea typeface="굴림체" pitchFamily="49" charset="-127"/>
            </a:endParaRPr>
          </a:p>
          <a:p>
            <a:pPr>
              <a:lnSpc>
                <a:spcPct val="150000"/>
              </a:lnSpc>
            </a:pPr>
            <a:r>
              <a:rPr lang="ko-KR" altLang="en-US" err="1" smtClean="0">
                <a:latin typeface="굴림체" pitchFamily="49" charset="-127"/>
                <a:ea typeface="굴림체" pitchFamily="49" charset="-127"/>
              </a:rPr>
              <a:t>오라클에서의</a:t>
            </a:r>
            <a:r>
              <a:rPr lang="ko-KR" altLang="en-US" smtClean="0">
                <a:latin typeface="굴림체" pitchFamily="49" charset="-127"/>
                <a:ea typeface="굴림체" pitchFamily="49" charset="-127"/>
              </a:rPr>
              <a:t> </a:t>
            </a:r>
            <a:r>
              <a:rPr lang="ko-KR" altLang="en-US" err="1" smtClean="0">
                <a:latin typeface="굴림체" pitchFamily="49" charset="-127"/>
                <a:ea typeface="굴림체" pitchFamily="49" charset="-127"/>
              </a:rPr>
              <a:t>트리거</a:t>
            </a:r>
            <a:r>
              <a:rPr lang="ko-KR" altLang="en-US" smtClean="0">
                <a:latin typeface="굴림체" pitchFamily="49" charset="-127"/>
                <a:ea typeface="굴림체" pitchFamily="49" charset="-127"/>
              </a:rPr>
              <a:t> 역시 해당 단어의 의미처럼 어떤 이벤트가 발생하면 자동적으로 방아쇠가 당겨져 총알이 발사되듯이 특정 </a:t>
            </a:r>
            <a:r>
              <a:rPr lang="ko-KR" altLang="en-US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테이블이 변경되면 이를 이벤트로 다른 테이블이 자동으로</a:t>
            </a:r>
            <a:r>
              <a:rPr lang="en-US" altLang="ko-KR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(</a:t>
            </a:r>
            <a:r>
              <a:rPr lang="ko-KR" altLang="en-US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연쇄적으로</a:t>
            </a:r>
            <a:r>
              <a:rPr lang="en-US" altLang="ko-KR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)</a:t>
            </a:r>
            <a:r>
              <a:rPr lang="ko-KR" altLang="en-US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변경되도록 하기 위해서 사용</a:t>
            </a:r>
            <a:endParaRPr lang="en-US" altLang="ko-KR" smtClean="0">
              <a:latin typeface="굴림체" pitchFamily="49" charset="-127"/>
              <a:ea typeface="굴림체" pitchFamily="49" charset="-127"/>
            </a:endParaRPr>
          </a:p>
          <a:p>
            <a:pPr>
              <a:lnSpc>
                <a:spcPct val="150000"/>
              </a:lnSpc>
            </a:pPr>
            <a:r>
              <a:rPr lang="ko-KR" altLang="en-US" err="1" smtClean="0">
                <a:latin typeface="굴림체" pitchFamily="49" charset="-127"/>
                <a:ea typeface="굴림체" pitchFamily="49" charset="-127"/>
              </a:rPr>
              <a:t>트리거는</a:t>
            </a:r>
            <a:r>
              <a:rPr lang="ko-KR" altLang="en-US" smtClean="0">
                <a:latin typeface="굴림체" pitchFamily="49" charset="-127"/>
                <a:ea typeface="굴림체" pitchFamily="49" charset="-127"/>
              </a:rPr>
              <a:t> 특정 동작을 이벤트로 그로 인해서만 실행되는 프로시저의 일종</a:t>
            </a:r>
          </a:p>
        </p:txBody>
      </p:sp>
      <p:sp>
        <p:nvSpPr>
          <p:cNvPr id="17412" name="AutoShape 21"/>
          <p:cNvSpPr>
            <a:spLocks noChangeArrowheads="1"/>
          </p:cNvSpPr>
          <p:nvPr/>
        </p:nvSpPr>
        <p:spPr bwMode="auto">
          <a:xfrm>
            <a:off x="1080135" y="2520316"/>
            <a:ext cx="13081635" cy="1591074"/>
          </a:xfrm>
          <a:prstGeom prst="roundRect">
            <a:avLst>
              <a:gd name="adj" fmla="val 16667"/>
            </a:avLst>
          </a:prstGeom>
          <a:solidFill>
            <a:srgbClr val="FF99CC">
              <a:alpha val="39999"/>
            </a:srgbClr>
          </a:solidFill>
          <a:ln w="9525" algn="ctr">
            <a:noFill/>
            <a:round/>
            <a:headEnd/>
            <a:tailEnd/>
          </a:ln>
        </p:spPr>
        <p:txBody>
          <a:bodyPr lIns="144018" tIns="72009" rIns="144018" bIns="72009" anchor="ctr">
            <a:spAutoFit/>
          </a:bodyPr>
          <a:lstStyle/>
          <a:p>
            <a:pPr algn="l">
              <a:defRPr/>
            </a:pPr>
            <a:r>
              <a:rPr lang="ko-KR" altLang="en-US" sz="2800">
                <a:latin typeface="굴림체" pitchFamily="49" charset="-127"/>
                <a:ea typeface="굴림체" pitchFamily="49" charset="-127"/>
              </a:rPr>
              <a:t>① </a:t>
            </a:r>
            <a:r>
              <a:rPr lang="en-US" altLang="ko-KR" sz="2800">
                <a:latin typeface="굴림체" pitchFamily="49" charset="-127"/>
                <a:ea typeface="굴림체" pitchFamily="49" charset="-127"/>
              </a:rPr>
              <a:t>(</a:t>
            </a:r>
            <a:r>
              <a:rPr lang="ko-KR" altLang="en-US" sz="2800">
                <a:latin typeface="굴림체" pitchFamily="49" charset="-127"/>
                <a:ea typeface="굴림체" pitchFamily="49" charset="-127"/>
              </a:rPr>
              <a:t>총의</a:t>
            </a:r>
            <a:r>
              <a:rPr lang="en-US" altLang="ko-KR" sz="2800">
                <a:latin typeface="굴림체" pitchFamily="49" charset="-127"/>
                <a:ea typeface="굴림체" pitchFamily="49" charset="-127"/>
              </a:rPr>
              <a:t>) </a:t>
            </a:r>
            <a:r>
              <a:rPr lang="ko-KR" altLang="en-US" sz="2800">
                <a:latin typeface="굴림체" pitchFamily="49" charset="-127"/>
                <a:ea typeface="굴림체" pitchFamily="49" charset="-127"/>
              </a:rPr>
              <a:t>방아쇠</a:t>
            </a:r>
            <a:r>
              <a:rPr lang="en-US" altLang="ko-KR" sz="2800">
                <a:latin typeface="굴림체" pitchFamily="49" charset="-127"/>
                <a:ea typeface="굴림체" pitchFamily="49" charset="-127"/>
              </a:rPr>
              <a:t>; =HAIR TRIGGER.</a:t>
            </a:r>
          </a:p>
          <a:p>
            <a:pPr algn="l">
              <a:defRPr/>
            </a:pPr>
            <a:r>
              <a:rPr lang="en-US" altLang="ko-KR" sz="2800">
                <a:latin typeface="굴림체" pitchFamily="49" charset="-127"/>
                <a:ea typeface="굴림체" pitchFamily="49" charset="-127"/>
              </a:rPr>
              <a:t>② </a:t>
            </a:r>
            <a:r>
              <a:rPr lang="ko-KR" altLang="en-US" sz="2800">
                <a:latin typeface="굴림체" pitchFamily="49" charset="-127"/>
                <a:ea typeface="굴림체" pitchFamily="49" charset="-127"/>
              </a:rPr>
              <a:t>제동기</a:t>
            </a:r>
            <a:r>
              <a:rPr lang="en-US" altLang="ko-KR" sz="2800"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2800" err="1">
                <a:latin typeface="굴림체" pitchFamily="49" charset="-127"/>
                <a:ea typeface="굴림체" pitchFamily="49" charset="-127"/>
              </a:rPr>
              <a:t>제륜</a:t>
            </a:r>
            <a:r>
              <a:rPr lang="en-US" altLang="ko-KR" sz="2800">
                <a:latin typeface="굴림체" pitchFamily="49" charset="-127"/>
                <a:ea typeface="굴림체" pitchFamily="49" charset="-127"/>
              </a:rPr>
              <a:t>(</a:t>
            </a:r>
            <a:r>
              <a:rPr lang="ko-KR" altLang="en-US" sz="2800" err="1">
                <a:latin typeface="굴림체" pitchFamily="49" charset="-127"/>
                <a:ea typeface="굴림체" pitchFamily="49" charset="-127"/>
              </a:rPr>
              <a:t>制輪</a:t>
            </a:r>
            <a:r>
              <a:rPr lang="en-US" altLang="ko-KR" sz="2800">
                <a:latin typeface="굴림체" pitchFamily="49" charset="-127"/>
                <a:ea typeface="굴림체" pitchFamily="49" charset="-127"/>
              </a:rPr>
              <a:t>) </a:t>
            </a:r>
            <a:r>
              <a:rPr lang="ko-KR" altLang="en-US" sz="2800">
                <a:latin typeface="굴림체" pitchFamily="49" charset="-127"/>
                <a:ea typeface="굴림체" pitchFamily="49" charset="-127"/>
              </a:rPr>
              <a:t>장치</a:t>
            </a:r>
            <a:r>
              <a:rPr lang="en-US" altLang="ko-KR" sz="2800">
                <a:latin typeface="굴림체" pitchFamily="49" charset="-127"/>
                <a:ea typeface="굴림체" pitchFamily="49" charset="-127"/>
              </a:rPr>
              <a:t>.</a:t>
            </a:r>
          </a:p>
          <a:p>
            <a:pPr algn="l">
              <a:defRPr/>
            </a:pPr>
            <a:r>
              <a:rPr lang="en-US" altLang="ko-KR" sz="2800">
                <a:latin typeface="굴림체" pitchFamily="49" charset="-127"/>
                <a:ea typeface="굴림체" pitchFamily="49" charset="-127"/>
              </a:rPr>
              <a:t>③ (</a:t>
            </a:r>
            <a:r>
              <a:rPr lang="ko-KR" altLang="en-US" sz="2800">
                <a:latin typeface="굴림체" pitchFamily="49" charset="-127"/>
                <a:ea typeface="굴림체" pitchFamily="49" charset="-127"/>
              </a:rPr>
              <a:t>연쇄 반응</a:t>
            </a:r>
            <a:r>
              <a:rPr lang="en-US" altLang="ko-KR" sz="2800">
                <a:latin typeface="굴림체" pitchFamily="49" charset="-127"/>
                <a:ea typeface="굴림체" pitchFamily="49" charset="-127"/>
              </a:rPr>
              <a:t>․</a:t>
            </a:r>
            <a:r>
              <a:rPr lang="ko-KR" altLang="en-US" sz="2800">
                <a:latin typeface="굴림체" pitchFamily="49" charset="-127"/>
                <a:ea typeface="굴림체" pitchFamily="49" charset="-127"/>
              </a:rPr>
              <a:t>생리 현상</a:t>
            </a:r>
            <a:r>
              <a:rPr lang="en-US" altLang="ko-KR" sz="2800">
                <a:latin typeface="굴림체" pitchFamily="49" charset="-127"/>
                <a:ea typeface="굴림체" pitchFamily="49" charset="-127"/>
              </a:rPr>
              <a:t>․</a:t>
            </a:r>
            <a:r>
              <a:rPr lang="ko-KR" altLang="en-US" sz="2800">
                <a:latin typeface="굴림체" pitchFamily="49" charset="-127"/>
                <a:ea typeface="굴림체" pitchFamily="49" charset="-127"/>
              </a:rPr>
              <a:t>일련의 사건 등을 유발하는</a:t>
            </a:r>
            <a:r>
              <a:rPr lang="en-US" altLang="ko-KR" sz="2800">
                <a:latin typeface="굴림체" pitchFamily="49" charset="-127"/>
                <a:ea typeface="굴림체" pitchFamily="49" charset="-127"/>
              </a:rPr>
              <a:t>) </a:t>
            </a:r>
            <a:r>
              <a:rPr lang="ko-KR" altLang="en-US" sz="2800">
                <a:latin typeface="굴림체" pitchFamily="49" charset="-127"/>
                <a:ea typeface="굴림체" pitchFamily="49" charset="-127"/>
              </a:rPr>
              <a:t>계기</a:t>
            </a:r>
            <a:r>
              <a:rPr lang="en-US" altLang="ko-KR" sz="2800">
                <a:latin typeface="굴림체" pitchFamily="49" charset="-127"/>
                <a:ea typeface="굴림체" pitchFamily="49" charset="-127"/>
              </a:rPr>
              <a:t>,</a:t>
            </a:r>
            <a:r>
              <a:rPr lang="ko-KR" altLang="en-US" sz="2800">
                <a:latin typeface="굴림체" pitchFamily="49" charset="-127"/>
                <a:ea typeface="굴림체" pitchFamily="49" charset="-127"/>
              </a:rPr>
              <a:t>유인</a:t>
            </a:r>
            <a:r>
              <a:rPr lang="en-US" altLang="ko-KR" sz="2800">
                <a:latin typeface="굴림체" pitchFamily="49" charset="-127"/>
                <a:ea typeface="굴림체" pitchFamily="49" charset="-127"/>
              </a:rPr>
              <a:t>,</a:t>
            </a:r>
            <a:r>
              <a:rPr lang="ko-KR" altLang="en-US" sz="2800">
                <a:latin typeface="굴림체" pitchFamily="49" charset="-127"/>
                <a:ea typeface="굴림체" pitchFamily="49" charset="-127"/>
              </a:rPr>
              <a:t>자극</a:t>
            </a:r>
            <a:r>
              <a:rPr lang="en-US" altLang="ko-KR" sz="2800">
                <a:latin typeface="굴림체" pitchFamily="49" charset="-127"/>
                <a:ea typeface="굴림체" pitchFamily="49" charset="-127"/>
              </a:rPr>
              <a:t>.</a:t>
            </a:r>
          </a:p>
        </p:txBody>
      </p:sp>
      <p:sp>
        <p:nvSpPr>
          <p:cNvPr id="18437" name="Rectangle 1"/>
          <p:cNvSpPr>
            <a:spLocks noChangeArrowheads="1"/>
          </p:cNvSpPr>
          <p:nvPr/>
        </p:nvSpPr>
        <p:spPr bwMode="blackWhite">
          <a:xfrm>
            <a:off x="0" y="0"/>
            <a:ext cx="290913" cy="422423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  <p:txBody>
          <a:bodyPr wrap="none" lIns="144018" tIns="72009" rIns="144018" bIns="72009" anchor="ctr">
            <a:spAutoFit/>
          </a:bodyPr>
          <a:lstStyle/>
          <a:p>
            <a:endParaRPr lang="ko-KR" altLang="en-US"/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4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제목 1"/>
          <p:cNvSpPr>
            <a:spLocks noGrp="1"/>
          </p:cNvSpPr>
          <p:nvPr>
            <p:ph type="title"/>
          </p:nvPr>
        </p:nvSpPr>
        <p:spPr>
          <a:xfrm>
            <a:off x="720090" y="432556"/>
            <a:ext cx="12961620" cy="935672"/>
          </a:xfrm>
        </p:spPr>
        <p:txBody>
          <a:bodyPr lIns="144018" tIns="72009" rIns="144018" bIns="72009"/>
          <a:lstStyle/>
          <a:p>
            <a:r>
              <a:rPr lang="en-US" altLang="ko-KR" b="1" smtClean="0">
                <a:latin typeface="굴림체" pitchFamily="49" charset="-127"/>
                <a:ea typeface="굴림체" pitchFamily="49" charset="-127"/>
              </a:rPr>
              <a:t>&lt;</a:t>
            </a:r>
            <a:r>
              <a:rPr lang="ko-KR" altLang="en-US" b="1" err="1" smtClean="0">
                <a:latin typeface="굴림체" pitchFamily="49" charset="-127"/>
                <a:ea typeface="굴림체" pitchFamily="49" charset="-127"/>
              </a:rPr>
              <a:t>트리거</a:t>
            </a:r>
            <a:r>
              <a:rPr lang="en-US" altLang="ko-KR" b="1" smtClean="0">
                <a:latin typeface="굴림체" pitchFamily="49" charset="-127"/>
                <a:ea typeface="굴림체" pitchFamily="49" charset="-127"/>
              </a:rPr>
              <a:t>&gt;</a:t>
            </a:r>
            <a:endParaRPr lang="ko-KR" altLang="en-US" b="1" smtClean="0"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19459" name="내용 개체 틀 2"/>
          <p:cNvSpPr>
            <a:spLocks noGrp="1"/>
          </p:cNvSpPr>
          <p:nvPr>
            <p:ph idx="1"/>
          </p:nvPr>
        </p:nvSpPr>
        <p:spPr>
          <a:xfrm>
            <a:off x="720090" y="1303860"/>
            <a:ext cx="12961620" cy="1720551"/>
          </a:xfrm>
        </p:spPr>
        <p:txBody>
          <a:bodyPr lIns="144018" tIns="72009" rIns="144018" bIns="72009"/>
          <a:lstStyle/>
          <a:p>
            <a:pPr>
              <a:lnSpc>
                <a:spcPct val="150000"/>
              </a:lnSpc>
            </a:pPr>
            <a:r>
              <a:rPr lang="ko-KR" altLang="en-US" err="1" smtClean="0">
                <a:latin typeface="굴림체" pitchFamily="49" charset="-127"/>
                <a:ea typeface="굴림체" pitchFamily="49" charset="-127"/>
              </a:rPr>
              <a:t>트리거를</a:t>
            </a:r>
            <a:r>
              <a:rPr lang="ko-KR" altLang="en-US" smtClean="0">
                <a:latin typeface="굴림체" pitchFamily="49" charset="-127"/>
                <a:ea typeface="굴림체" pitchFamily="49" charset="-127"/>
              </a:rPr>
              <a:t> 만들기 위한 </a:t>
            </a:r>
            <a:r>
              <a:rPr lang="en-US" altLang="ko-KR" smtClean="0">
                <a:latin typeface="굴림체" pitchFamily="49" charset="-127"/>
                <a:ea typeface="굴림체" pitchFamily="49" charset="-127"/>
              </a:rPr>
              <a:t>CREATE TRIGGER </a:t>
            </a:r>
            <a:r>
              <a:rPr lang="ko-KR" altLang="en-US" smtClean="0">
                <a:latin typeface="굴림체" pitchFamily="49" charset="-127"/>
                <a:ea typeface="굴림체" pitchFamily="49" charset="-127"/>
              </a:rPr>
              <a:t>문의 형식은 다음과 같습니다</a:t>
            </a:r>
            <a:r>
              <a:rPr lang="en-US" altLang="ko-KR" smtClean="0">
                <a:latin typeface="굴림체" pitchFamily="49" charset="-127"/>
                <a:ea typeface="굴림체" pitchFamily="49" charset="-127"/>
              </a:rPr>
              <a:t>. </a:t>
            </a:r>
            <a:endParaRPr lang="ko-KR" altLang="en-US" smtClean="0"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19460" name="AutoShape 21"/>
          <p:cNvSpPr>
            <a:spLocks noChangeArrowheads="1"/>
          </p:cNvSpPr>
          <p:nvPr/>
        </p:nvSpPr>
        <p:spPr bwMode="auto">
          <a:xfrm>
            <a:off x="960120" y="2764416"/>
            <a:ext cx="13081635" cy="6596699"/>
          </a:xfrm>
          <a:prstGeom prst="roundRect">
            <a:avLst>
              <a:gd name="adj" fmla="val 16667"/>
            </a:avLst>
          </a:prstGeom>
          <a:solidFill>
            <a:srgbClr val="FF99CC">
              <a:alpha val="39999"/>
            </a:srgbClr>
          </a:solidFill>
          <a:ln w="9525" algn="ctr">
            <a:noFill/>
            <a:round/>
            <a:headEnd/>
            <a:tailEnd/>
          </a:ln>
        </p:spPr>
        <p:txBody>
          <a:bodyPr lIns="144018" tIns="72009" rIns="144018" bIns="72009" anchor="ctr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2800">
                <a:solidFill>
                  <a:srgbClr val="FF0000"/>
                </a:solidFill>
              </a:rPr>
              <a:t>CREATE TRIGGER </a:t>
            </a:r>
            <a:r>
              <a:rPr lang="en-US" altLang="ko-KR" sz="2800" i="1" err="1">
                <a:solidFill>
                  <a:srgbClr val="FF0000"/>
                </a:solidFill>
              </a:rPr>
              <a:t>trigger_name</a:t>
            </a:r>
            <a:r>
              <a:rPr lang="en-US" altLang="ko-KR" sz="2800">
                <a:solidFill>
                  <a:srgbClr val="FF0000"/>
                </a:solidFill>
              </a:rPr>
              <a:t> </a:t>
            </a:r>
          </a:p>
          <a:p>
            <a:pPr algn="l">
              <a:lnSpc>
                <a:spcPct val="150000"/>
              </a:lnSpc>
            </a:pPr>
            <a:r>
              <a:rPr lang="en-US" altLang="ko-KR" sz="2800" i="1"/>
              <a:t>timing</a:t>
            </a:r>
            <a:r>
              <a:rPr lang="en-US" altLang="ko-KR" sz="2800"/>
              <a:t>[BEFORE|AFTER] </a:t>
            </a:r>
            <a:r>
              <a:rPr lang="en-US" altLang="ko-KR" sz="2800" i="1"/>
              <a:t>event</a:t>
            </a:r>
            <a:r>
              <a:rPr lang="en-US" altLang="ko-KR" sz="2800"/>
              <a:t>[INSERT|UPDATE|DELETE]</a:t>
            </a:r>
          </a:p>
          <a:p>
            <a:pPr algn="l">
              <a:lnSpc>
                <a:spcPct val="150000"/>
              </a:lnSpc>
            </a:pPr>
            <a:r>
              <a:rPr lang="en-US" altLang="ko-KR" sz="2800"/>
              <a:t>ON </a:t>
            </a:r>
            <a:r>
              <a:rPr lang="en-US" altLang="ko-KR" sz="2800" i="1" err="1"/>
              <a:t>table_name</a:t>
            </a:r>
            <a:endParaRPr lang="en-US" altLang="ko-KR" sz="2800"/>
          </a:p>
          <a:p>
            <a:pPr algn="l">
              <a:lnSpc>
                <a:spcPct val="150000"/>
              </a:lnSpc>
            </a:pPr>
            <a:r>
              <a:rPr lang="en-US" altLang="ko-KR" sz="2800"/>
              <a:t>[FOR EACH ROW]</a:t>
            </a:r>
          </a:p>
          <a:p>
            <a:pPr algn="l">
              <a:lnSpc>
                <a:spcPct val="150000"/>
              </a:lnSpc>
            </a:pPr>
            <a:r>
              <a:rPr lang="en-US" altLang="ko-KR" sz="2800"/>
              <a:t>[WHEN conditions]</a:t>
            </a:r>
          </a:p>
          <a:p>
            <a:pPr algn="l">
              <a:lnSpc>
                <a:spcPct val="150000"/>
              </a:lnSpc>
            </a:pPr>
            <a:endParaRPr lang="en-US" altLang="ko-KR" sz="2800"/>
          </a:p>
          <a:p>
            <a:pPr algn="l">
              <a:lnSpc>
                <a:spcPct val="150000"/>
              </a:lnSpc>
            </a:pPr>
            <a:r>
              <a:rPr lang="en-US" altLang="ko-KR" sz="2800"/>
              <a:t>BEGIN </a:t>
            </a:r>
          </a:p>
          <a:p>
            <a:pPr algn="l">
              <a:lnSpc>
                <a:spcPct val="150000"/>
              </a:lnSpc>
            </a:pPr>
            <a:r>
              <a:rPr lang="en-US" altLang="ko-KR" sz="2800" i="1"/>
              <a:t>statement</a:t>
            </a:r>
            <a:endParaRPr lang="en-US" altLang="ko-KR" sz="2800"/>
          </a:p>
          <a:p>
            <a:pPr algn="l">
              <a:lnSpc>
                <a:spcPct val="150000"/>
              </a:lnSpc>
            </a:pPr>
            <a:r>
              <a:rPr lang="en-US" altLang="ko-KR" sz="2800"/>
              <a:t>END</a:t>
            </a:r>
          </a:p>
        </p:txBody>
      </p:sp>
      <p:sp>
        <p:nvSpPr>
          <p:cNvPr id="19461" name="Rectangle 1"/>
          <p:cNvSpPr>
            <a:spLocks noChangeArrowheads="1"/>
          </p:cNvSpPr>
          <p:nvPr/>
        </p:nvSpPr>
        <p:spPr bwMode="blackWhite">
          <a:xfrm>
            <a:off x="0" y="0"/>
            <a:ext cx="290913" cy="422423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  <p:txBody>
          <a:bodyPr wrap="none" lIns="144018" tIns="72009" rIns="144018" bIns="72009" anchor="ctr">
            <a:spAutoFit/>
          </a:bodyPr>
          <a:lstStyle/>
          <a:p>
            <a:endParaRPr lang="ko-KR" altLang="en-US"/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4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제목 1"/>
          <p:cNvSpPr>
            <a:spLocks noGrp="1"/>
          </p:cNvSpPr>
          <p:nvPr>
            <p:ph type="title"/>
          </p:nvPr>
        </p:nvSpPr>
        <p:spPr>
          <a:xfrm>
            <a:off x="720090" y="432556"/>
            <a:ext cx="12961620" cy="935672"/>
          </a:xfrm>
        </p:spPr>
        <p:txBody>
          <a:bodyPr lIns="144018" tIns="72009" rIns="144018" bIns="72009"/>
          <a:lstStyle/>
          <a:p>
            <a:r>
              <a:rPr lang="en-US" altLang="ko-KR" b="1" smtClean="0">
                <a:latin typeface="굴림체" pitchFamily="49" charset="-127"/>
                <a:ea typeface="굴림체" pitchFamily="49" charset="-127"/>
              </a:rPr>
              <a:t>&lt;</a:t>
            </a:r>
            <a:r>
              <a:rPr lang="ko-KR" altLang="en-US" b="1" err="1" smtClean="0">
                <a:latin typeface="굴림체" pitchFamily="49" charset="-127"/>
                <a:ea typeface="굴림체" pitchFamily="49" charset="-127"/>
              </a:rPr>
              <a:t>트리거</a:t>
            </a:r>
            <a:r>
              <a:rPr lang="en-US" altLang="ko-KR" b="1" smtClean="0">
                <a:latin typeface="굴림체" pitchFamily="49" charset="-127"/>
                <a:ea typeface="굴림체" pitchFamily="49" charset="-127"/>
              </a:rPr>
              <a:t>&gt;</a:t>
            </a:r>
            <a:endParaRPr lang="ko-KR" altLang="en-US" smtClean="0"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20483" name="내용 개체 틀 2"/>
          <p:cNvSpPr>
            <a:spLocks noGrp="1"/>
          </p:cNvSpPr>
          <p:nvPr>
            <p:ph idx="1"/>
          </p:nvPr>
        </p:nvSpPr>
        <p:spPr>
          <a:xfrm>
            <a:off x="720090" y="1296219"/>
            <a:ext cx="12961620" cy="7841231"/>
          </a:xfrm>
        </p:spPr>
        <p:txBody>
          <a:bodyPr lIns="144018" tIns="72009" rIns="144018" bIns="72009"/>
          <a:lstStyle/>
          <a:p>
            <a:pPr>
              <a:lnSpc>
                <a:spcPct val="150000"/>
              </a:lnSpc>
            </a:pPr>
            <a:r>
              <a:rPr lang="ko-KR" altLang="en-US" err="1" smtClean="0">
                <a:latin typeface="굴림체" pitchFamily="49" charset="-127"/>
                <a:ea typeface="굴림체" pitchFamily="49" charset="-127"/>
              </a:rPr>
              <a:t>트리거의</a:t>
            </a:r>
            <a:r>
              <a:rPr lang="ko-KR" altLang="en-US" smtClean="0">
                <a:latin typeface="굴림체" pitchFamily="49" charset="-127"/>
                <a:ea typeface="굴림체" pitchFamily="49" charset="-127"/>
              </a:rPr>
              <a:t> 타이밍</a:t>
            </a:r>
            <a:endParaRPr lang="en-US" altLang="ko-KR" smtClean="0">
              <a:latin typeface="굴림체" pitchFamily="49" charset="-127"/>
              <a:ea typeface="굴림체" pitchFamily="49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mtClean="0">
                <a:latin typeface="굴림체" pitchFamily="49" charset="-127"/>
                <a:ea typeface="굴림체" pitchFamily="49" charset="-127"/>
              </a:rPr>
              <a:t>[BEFORE] </a:t>
            </a:r>
            <a:r>
              <a:rPr lang="ko-KR" altLang="en-US" smtClean="0">
                <a:latin typeface="굴림체" pitchFamily="49" charset="-127"/>
                <a:ea typeface="굴림체" pitchFamily="49" charset="-127"/>
              </a:rPr>
              <a:t>타이밍은 어떤 테이블에 </a:t>
            </a:r>
            <a:r>
              <a:rPr lang="en-US" altLang="ko-KR" smtClean="0">
                <a:latin typeface="굴림체" pitchFamily="49" charset="-127"/>
                <a:ea typeface="굴림체" pitchFamily="49" charset="-127"/>
              </a:rPr>
              <a:t>INSERT, UPDATE, DELETE </a:t>
            </a:r>
            <a:r>
              <a:rPr lang="ko-KR" altLang="en-US" smtClean="0">
                <a:latin typeface="굴림체" pitchFamily="49" charset="-127"/>
                <a:ea typeface="굴림체" pitchFamily="49" charset="-127"/>
              </a:rPr>
              <a:t>문이 실행될 때 해당 문장이 실행되기 전에 </a:t>
            </a:r>
            <a:r>
              <a:rPr lang="ko-KR" altLang="en-US" err="1" smtClean="0">
                <a:latin typeface="굴림체" pitchFamily="49" charset="-127"/>
                <a:ea typeface="굴림체" pitchFamily="49" charset="-127"/>
              </a:rPr>
              <a:t>트리거가</a:t>
            </a:r>
            <a:r>
              <a:rPr lang="ko-KR" altLang="en-US" smtClean="0">
                <a:latin typeface="굴림체" pitchFamily="49" charset="-127"/>
                <a:ea typeface="굴림체" pitchFamily="49" charset="-127"/>
              </a:rPr>
              <a:t> 가지고 있는 </a:t>
            </a:r>
            <a:r>
              <a:rPr lang="en-US" altLang="ko-KR" smtClean="0">
                <a:latin typeface="굴림체" pitchFamily="49" charset="-127"/>
                <a:ea typeface="굴림체" pitchFamily="49" charset="-127"/>
              </a:rPr>
              <a:t>BEGIN ~ END </a:t>
            </a:r>
            <a:r>
              <a:rPr lang="ko-KR" altLang="en-US" smtClean="0">
                <a:latin typeface="굴림체" pitchFamily="49" charset="-127"/>
                <a:ea typeface="굴림체" pitchFamily="49" charset="-127"/>
              </a:rPr>
              <a:t>사이의 문장을 실행합니다</a:t>
            </a:r>
            <a:r>
              <a:rPr lang="en-US" altLang="ko-KR" smtClean="0">
                <a:latin typeface="굴림체" pitchFamily="49" charset="-127"/>
                <a:ea typeface="굴림체" pitchFamily="49" charset="-127"/>
              </a:rPr>
              <a:t>. </a:t>
            </a:r>
          </a:p>
          <a:p>
            <a:pPr lvl="1">
              <a:lnSpc>
                <a:spcPct val="150000"/>
              </a:lnSpc>
            </a:pPr>
            <a:r>
              <a:rPr lang="en-US" altLang="ko-KR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[AFTER] </a:t>
            </a:r>
            <a:r>
              <a:rPr lang="ko-KR" altLang="en-US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타이밍은 </a:t>
            </a:r>
            <a:r>
              <a:rPr lang="en-US" altLang="ko-KR" smtClean="0">
                <a:latin typeface="굴림체" pitchFamily="49" charset="-127"/>
                <a:ea typeface="굴림체" pitchFamily="49" charset="-127"/>
              </a:rPr>
              <a:t>INSERT, UPDATE, DELETE </a:t>
            </a:r>
            <a:r>
              <a:rPr lang="ko-KR" altLang="en-US" smtClean="0">
                <a:latin typeface="굴림체" pitchFamily="49" charset="-127"/>
                <a:ea typeface="굴림체" pitchFamily="49" charset="-127"/>
              </a:rPr>
              <a:t>문이 실행되고 난 후에 </a:t>
            </a:r>
            <a:r>
              <a:rPr lang="ko-KR" altLang="en-US" err="1" smtClean="0">
                <a:latin typeface="굴림체" pitchFamily="49" charset="-127"/>
                <a:ea typeface="굴림체" pitchFamily="49" charset="-127"/>
              </a:rPr>
              <a:t>트리거가</a:t>
            </a:r>
            <a:r>
              <a:rPr lang="ko-KR" altLang="en-US" smtClean="0">
                <a:latin typeface="굴림체" pitchFamily="49" charset="-127"/>
                <a:ea typeface="굴림체" pitchFamily="49" charset="-127"/>
              </a:rPr>
              <a:t> 가지고 있는 </a:t>
            </a:r>
            <a:r>
              <a:rPr lang="en-US" altLang="ko-KR" smtClean="0">
                <a:latin typeface="굴림체" pitchFamily="49" charset="-127"/>
                <a:ea typeface="굴림체" pitchFamily="49" charset="-127"/>
              </a:rPr>
              <a:t>BEGIN ~ END </a:t>
            </a:r>
            <a:r>
              <a:rPr lang="ko-KR" altLang="en-US" smtClean="0">
                <a:latin typeface="굴림체" pitchFamily="49" charset="-127"/>
                <a:ea typeface="굴림체" pitchFamily="49" charset="-127"/>
              </a:rPr>
              <a:t>사이의 문장을 실행합니다</a:t>
            </a:r>
            <a:r>
              <a:rPr lang="en-US" altLang="ko-KR" smtClean="0">
                <a:latin typeface="굴림체" pitchFamily="49" charset="-127"/>
                <a:ea typeface="굴림체" pitchFamily="49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err="1" smtClean="0">
                <a:latin typeface="굴림체" pitchFamily="49" charset="-127"/>
                <a:ea typeface="굴림체" pitchFamily="49" charset="-127"/>
              </a:rPr>
              <a:t>트리거의</a:t>
            </a:r>
            <a:r>
              <a:rPr lang="ko-KR" altLang="en-US" smtClean="0">
                <a:latin typeface="굴림체" pitchFamily="49" charset="-127"/>
                <a:ea typeface="굴림체" pitchFamily="49" charset="-127"/>
              </a:rPr>
              <a:t> 이벤트</a:t>
            </a:r>
            <a:endParaRPr lang="en-US" altLang="ko-KR" smtClean="0">
              <a:latin typeface="굴림체" pitchFamily="49" charset="-127"/>
              <a:ea typeface="굴림체" pitchFamily="49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mtClean="0">
                <a:latin typeface="굴림체" pitchFamily="49" charset="-127"/>
                <a:ea typeface="굴림체" pitchFamily="49" charset="-127"/>
              </a:rPr>
              <a:t>사용자가 어떤 </a:t>
            </a:r>
            <a:r>
              <a:rPr lang="en-US" altLang="ko-KR" smtClean="0">
                <a:latin typeface="굴림체" pitchFamily="49" charset="-127"/>
                <a:ea typeface="굴림체" pitchFamily="49" charset="-127"/>
              </a:rPr>
              <a:t>DML(INSERT, UPDATE, DELETE)</a:t>
            </a:r>
            <a:r>
              <a:rPr lang="ko-KR" altLang="en-US" smtClean="0">
                <a:latin typeface="굴림체" pitchFamily="49" charset="-127"/>
                <a:ea typeface="굴림체" pitchFamily="49" charset="-127"/>
              </a:rPr>
              <a:t>문을 실행했을 때 </a:t>
            </a:r>
            <a:r>
              <a:rPr lang="ko-KR" altLang="en-US" err="1" smtClean="0">
                <a:latin typeface="굴림체" pitchFamily="49" charset="-127"/>
                <a:ea typeface="굴림체" pitchFamily="49" charset="-127"/>
              </a:rPr>
              <a:t>트리거를</a:t>
            </a:r>
            <a:r>
              <a:rPr lang="ko-KR" altLang="en-US" smtClean="0">
                <a:latin typeface="굴림체" pitchFamily="49" charset="-127"/>
                <a:ea typeface="굴림체" pitchFamily="49" charset="-127"/>
              </a:rPr>
              <a:t> 발생시킬 것인지를 결정합니다</a:t>
            </a:r>
            <a:r>
              <a:rPr lang="en-US" altLang="ko-KR" smtClean="0">
                <a:latin typeface="굴림체" pitchFamily="49" charset="-127"/>
                <a:ea typeface="굴림체" pitchFamily="49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b="1" err="1" smtClean="0">
                <a:latin typeface="굴림체" pitchFamily="49" charset="-127"/>
                <a:ea typeface="굴림체" pitchFamily="49" charset="-127"/>
              </a:rPr>
              <a:t>트리거의</a:t>
            </a:r>
            <a:r>
              <a:rPr lang="ko-KR" altLang="en-US" b="1" smtClean="0">
                <a:latin typeface="굴림체" pitchFamily="49" charset="-127"/>
                <a:ea typeface="굴림체" pitchFamily="49" charset="-127"/>
              </a:rPr>
              <a:t> 몸체</a:t>
            </a:r>
            <a:endParaRPr lang="ko-KR" altLang="en-US" smtClean="0">
              <a:latin typeface="굴림체" pitchFamily="49" charset="-127"/>
              <a:ea typeface="굴림체" pitchFamily="49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mtClean="0">
                <a:latin typeface="굴림체" pitchFamily="49" charset="-127"/>
                <a:ea typeface="굴림체" pitchFamily="49" charset="-127"/>
              </a:rPr>
              <a:t>해당 타이밍에 해당 이벤트가 발생하게 되면 실행될 기본 </a:t>
            </a:r>
            <a:r>
              <a:rPr lang="ko-KR" altLang="en-US" err="1" smtClean="0">
                <a:latin typeface="굴림체" pitchFamily="49" charset="-127"/>
                <a:ea typeface="굴림체" pitchFamily="49" charset="-127"/>
              </a:rPr>
              <a:t>로직이</a:t>
            </a:r>
            <a:r>
              <a:rPr lang="ko-KR" altLang="en-US" smtClean="0">
                <a:latin typeface="굴림체" pitchFamily="49" charset="-127"/>
                <a:ea typeface="굴림체" pitchFamily="49" charset="-127"/>
              </a:rPr>
              <a:t> 포함되는 부분으로 </a:t>
            </a:r>
            <a:r>
              <a:rPr lang="en-US" altLang="ko-KR" smtClean="0">
                <a:latin typeface="굴림체" pitchFamily="49" charset="-127"/>
                <a:ea typeface="굴림체" pitchFamily="49" charset="-127"/>
              </a:rPr>
              <a:t>BEGIN ~ END</a:t>
            </a:r>
            <a:r>
              <a:rPr lang="ko-KR" altLang="en-US" smtClean="0">
                <a:latin typeface="굴림체" pitchFamily="49" charset="-127"/>
                <a:ea typeface="굴림체" pitchFamily="49" charset="-127"/>
              </a:rPr>
              <a:t>에 기술합니다</a:t>
            </a:r>
            <a:r>
              <a:rPr lang="en-US" altLang="ko-KR" smtClean="0">
                <a:latin typeface="굴림체" pitchFamily="49" charset="-127"/>
                <a:ea typeface="굴림체" pitchFamily="49" charset="-127"/>
              </a:rPr>
              <a:t>.</a:t>
            </a:r>
            <a:endParaRPr lang="ko-KR" altLang="en-US" smtClean="0"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20484" name="Rectangle 1"/>
          <p:cNvSpPr>
            <a:spLocks noChangeArrowheads="1"/>
          </p:cNvSpPr>
          <p:nvPr/>
        </p:nvSpPr>
        <p:spPr bwMode="blackWhite">
          <a:xfrm>
            <a:off x="0" y="0"/>
            <a:ext cx="290913" cy="422423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  <p:txBody>
          <a:bodyPr wrap="none" lIns="144018" tIns="72009" rIns="144018" bIns="72009" anchor="ctr">
            <a:spAutoFit/>
          </a:bodyPr>
          <a:lstStyle/>
          <a:p>
            <a:endParaRPr lang="ko-KR" altLang="en-US"/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4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제목 1"/>
          <p:cNvSpPr>
            <a:spLocks noGrp="1"/>
          </p:cNvSpPr>
          <p:nvPr>
            <p:ph type="title"/>
          </p:nvPr>
        </p:nvSpPr>
        <p:spPr>
          <a:xfrm>
            <a:off x="720090" y="432556"/>
            <a:ext cx="12961620" cy="1151696"/>
          </a:xfrm>
        </p:spPr>
        <p:txBody>
          <a:bodyPr lIns="144018" tIns="72009" rIns="144018" bIns="72009"/>
          <a:lstStyle/>
          <a:p>
            <a:r>
              <a:rPr lang="en-US" altLang="ko-KR" b="1" smtClean="0">
                <a:latin typeface="굴림체" pitchFamily="49" charset="-127"/>
                <a:ea typeface="굴림체" pitchFamily="49" charset="-127"/>
              </a:rPr>
              <a:t>&lt;</a:t>
            </a:r>
            <a:r>
              <a:rPr lang="ko-KR" altLang="en-US" b="1" err="1" smtClean="0">
                <a:latin typeface="굴림체" pitchFamily="49" charset="-127"/>
                <a:ea typeface="굴림체" pitchFamily="49" charset="-127"/>
              </a:rPr>
              <a:t>트리거</a:t>
            </a:r>
            <a:r>
              <a:rPr lang="en-US" altLang="ko-KR" b="1" smtClean="0">
                <a:latin typeface="굴림체" pitchFamily="49" charset="-127"/>
                <a:ea typeface="굴림체" pitchFamily="49" charset="-127"/>
              </a:rPr>
              <a:t>&gt;</a:t>
            </a:r>
            <a:endParaRPr lang="ko-KR" altLang="en-US" smtClean="0"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21507" name="내용 개체 틀 2"/>
          <p:cNvSpPr>
            <a:spLocks noGrp="1"/>
          </p:cNvSpPr>
          <p:nvPr>
            <p:ph idx="1"/>
          </p:nvPr>
        </p:nvSpPr>
        <p:spPr>
          <a:xfrm>
            <a:off x="720090" y="1872283"/>
            <a:ext cx="12961620" cy="7704856"/>
          </a:xfrm>
        </p:spPr>
        <p:txBody>
          <a:bodyPr lIns="144018" tIns="72009" rIns="144018" bIns="72009"/>
          <a:lstStyle/>
          <a:p>
            <a:pPr>
              <a:lnSpc>
                <a:spcPct val="150000"/>
              </a:lnSpc>
            </a:pPr>
            <a:r>
              <a:rPr lang="ko-KR" altLang="en-US" b="1" err="1" smtClean="0">
                <a:latin typeface="굴림체" pitchFamily="49" charset="-127"/>
                <a:ea typeface="굴림체" pitchFamily="49" charset="-127"/>
              </a:rPr>
              <a:t>트리거의</a:t>
            </a:r>
            <a:r>
              <a:rPr lang="ko-KR" altLang="en-US" b="1" smtClean="0">
                <a:latin typeface="굴림체" pitchFamily="49" charset="-127"/>
                <a:ea typeface="굴림체" pitchFamily="49" charset="-127"/>
              </a:rPr>
              <a:t> 유형</a:t>
            </a:r>
            <a:endParaRPr lang="ko-KR" altLang="en-US" smtClean="0">
              <a:latin typeface="굴림체" pitchFamily="49" charset="-127"/>
              <a:ea typeface="굴림체" pitchFamily="49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err="1" smtClean="0">
                <a:latin typeface="굴림체" pitchFamily="49" charset="-127"/>
                <a:ea typeface="굴림체" pitchFamily="49" charset="-127"/>
              </a:rPr>
              <a:t>트리거의</a:t>
            </a:r>
            <a:r>
              <a:rPr lang="ko-KR" altLang="en-US" smtClean="0">
                <a:latin typeface="굴림체" pitchFamily="49" charset="-127"/>
                <a:ea typeface="굴림체" pitchFamily="49" charset="-127"/>
              </a:rPr>
              <a:t> 유형은 </a:t>
            </a:r>
            <a:r>
              <a:rPr lang="en-US" altLang="ko-KR" smtClean="0">
                <a:latin typeface="굴림체" pitchFamily="49" charset="-127"/>
                <a:ea typeface="굴림체" pitchFamily="49" charset="-127"/>
              </a:rPr>
              <a:t>FOR EACH ROW</a:t>
            </a:r>
            <a:r>
              <a:rPr lang="ko-KR" altLang="en-US" smtClean="0">
                <a:latin typeface="굴림체" pitchFamily="49" charset="-127"/>
                <a:ea typeface="굴림체" pitchFamily="49" charset="-127"/>
              </a:rPr>
              <a:t>에 의해 문장 레벨 트리거와 행 레벨 </a:t>
            </a:r>
            <a:r>
              <a:rPr lang="ko-KR" altLang="en-US" err="1" smtClean="0">
                <a:latin typeface="굴림체" pitchFamily="49" charset="-127"/>
                <a:ea typeface="굴림체" pitchFamily="49" charset="-127"/>
              </a:rPr>
              <a:t>트리거로</a:t>
            </a:r>
            <a:r>
              <a:rPr lang="ko-KR" altLang="en-US" smtClean="0">
                <a:latin typeface="굴림체" pitchFamily="49" charset="-127"/>
                <a:ea typeface="굴림체" pitchFamily="49" charset="-127"/>
              </a:rPr>
              <a:t> 나눈다</a:t>
            </a:r>
            <a:r>
              <a:rPr lang="en-US" altLang="ko-KR" smtClean="0">
                <a:latin typeface="굴림체" pitchFamily="49" charset="-127"/>
                <a:ea typeface="굴림체" pitchFamily="49" charset="-127"/>
              </a:rPr>
              <a:t>. </a:t>
            </a:r>
          </a:p>
          <a:p>
            <a:pPr lvl="1">
              <a:lnSpc>
                <a:spcPct val="150000"/>
              </a:lnSpc>
            </a:pPr>
            <a:r>
              <a:rPr lang="en-US" altLang="ko-KR" smtClean="0">
                <a:latin typeface="굴림체" pitchFamily="49" charset="-127"/>
                <a:ea typeface="굴림체" pitchFamily="49" charset="-127"/>
              </a:rPr>
              <a:t>FOR EACH ROW</a:t>
            </a:r>
            <a:r>
              <a:rPr lang="ko-KR" altLang="en-US" smtClean="0">
                <a:latin typeface="굴림체" pitchFamily="49" charset="-127"/>
                <a:ea typeface="굴림체" pitchFamily="49" charset="-127"/>
              </a:rPr>
              <a:t>가 생략되면 문장 레벨 트리거이고 </a:t>
            </a:r>
            <a:r>
              <a:rPr lang="ko-KR" altLang="en-US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행 레벨 </a:t>
            </a:r>
            <a:r>
              <a:rPr lang="ko-KR" altLang="en-US" err="1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트리거를</a:t>
            </a:r>
            <a:r>
              <a:rPr lang="ko-KR" altLang="en-US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정의하고자 할 때에는 반드시 </a:t>
            </a:r>
            <a:r>
              <a:rPr lang="en-US" altLang="ko-KR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FOR EACH ROW</a:t>
            </a:r>
            <a:r>
              <a:rPr lang="ko-KR" altLang="en-US" smtClean="0">
                <a:latin typeface="굴림체" pitchFamily="49" charset="-127"/>
                <a:ea typeface="굴림체" pitchFamily="49" charset="-127"/>
              </a:rPr>
              <a:t>를 기술해야만 합니다</a:t>
            </a:r>
            <a:r>
              <a:rPr lang="en-US" altLang="ko-KR" smtClean="0">
                <a:latin typeface="굴림체" pitchFamily="49" charset="-127"/>
                <a:ea typeface="굴림체" pitchFamily="49" charset="-127"/>
              </a:rPr>
              <a:t>. </a:t>
            </a:r>
          </a:p>
          <a:p>
            <a:pPr lvl="1">
              <a:lnSpc>
                <a:spcPct val="150000"/>
              </a:lnSpc>
            </a:pPr>
            <a:r>
              <a:rPr lang="ko-KR" altLang="en-US" smtClean="0">
                <a:latin typeface="굴림체" pitchFamily="49" charset="-127"/>
                <a:ea typeface="굴림체" pitchFamily="49" charset="-127"/>
              </a:rPr>
              <a:t>문장 레벨 </a:t>
            </a:r>
            <a:r>
              <a:rPr lang="ko-KR" altLang="en-US" err="1" smtClean="0">
                <a:latin typeface="굴림체" pitchFamily="49" charset="-127"/>
                <a:ea typeface="굴림체" pitchFamily="49" charset="-127"/>
              </a:rPr>
              <a:t>트리거는</a:t>
            </a:r>
            <a:r>
              <a:rPr lang="ko-KR" altLang="en-US" smtClean="0">
                <a:latin typeface="굴림체" pitchFamily="49" charset="-127"/>
                <a:ea typeface="굴림체" pitchFamily="49" charset="-127"/>
              </a:rPr>
              <a:t> 어떤 사용자가 </a:t>
            </a:r>
            <a:r>
              <a:rPr lang="ko-KR" altLang="en-US" err="1" smtClean="0">
                <a:latin typeface="굴림체" pitchFamily="49" charset="-127"/>
                <a:ea typeface="굴림체" pitchFamily="49" charset="-127"/>
              </a:rPr>
              <a:t>트리거가</a:t>
            </a:r>
            <a:r>
              <a:rPr lang="ko-KR" altLang="en-US" smtClean="0">
                <a:latin typeface="굴림체" pitchFamily="49" charset="-127"/>
                <a:ea typeface="굴림체" pitchFamily="49" charset="-127"/>
              </a:rPr>
              <a:t> 설정되어 있는 테이블에 대해 </a:t>
            </a:r>
            <a:r>
              <a:rPr lang="en-US" altLang="ko-KR" smtClean="0">
                <a:latin typeface="굴림체" pitchFamily="49" charset="-127"/>
                <a:ea typeface="굴림체" pitchFamily="49" charset="-127"/>
              </a:rPr>
              <a:t>DML(INSERT, UPDATE, DELETE)</a:t>
            </a:r>
            <a:r>
              <a:rPr lang="ko-KR" altLang="en-US" smtClean="0">
                <a:latin typeface="굴림체" pitchFamily="49" charset="-127"/>
                <a:ea typeface="굴림체" pitchFamily="49" charset="-127"/>
              </a:rPr>
              <a:t>문을 실행할 때 단 한번만 </a:t>
            </a:r>
            <a:r>
              <a:rPr lang="ko-KR" altLang="en-US" err="1" smtClean="0">
                <a:latin typeface="굴림체" pitchFamily="49" charset="-127"/>
                <a:ea typeface="굴림체" pitchFamily="49" charset="-127"/>
              </a:rPr>
              <a:t>트리거를</a:t>
            </a:r>
            <a:r>
              <a:rPr lang="ko-KR" altLang="en-US" smtClean="0">
                <a:latin typeface="굴림체" pitchFamily="49" charset="-127"/>
                <a:ea typeface="굴림체" pitchFamily="49" charset="-127"/>
              </a:rPr>
              <a:t> 발생시킬 때 사용합니다</a:t>
            </a:r>
            <a:r>
              <a:rPr lang="en-US" altLang="ko-KR" smtClean="0">
                <a:latin typeface="굴림체" pitchFamily="49" charset="-127"/>
                <a:ea typeface="굴림체" pitchFamily="49" charset="-127"/>
              </a:rPr>
              <a:t>. </a:t>
            </a:r>
          </a:p>
          <a:p>
            <a:pPr lvl="1">
              <a:lnSpc>
                <a:spcPct val="150000"/>
              </a:lnSpc>
            </a:pPr>
            <a:r>
              <a:rPr lang="ko-KR" altLang="en-US" smtClean="0">
                <a:latin typeface="굴림체" pitchFamily="49" charset="-127"/>
                <a:ea typeface="굴림체" pitchFamily="49" charset="-127"/>
              </a:rPr>
              <a:t>행 레벨 </a:t>
            </a:r>
            <a:r>
              <a:rPr lang="ko-KR" altLang="en-US" err="1" smtClean="0">
                <a:latin typeface="굴림체" pitchFamily="49" charset="-127"/>
                <a:ea typeface="굴림체" pitchFamily="49" charset="-127"/>
              </a:rPr>
              <a:t>트리거는</a:t>
            </a:r>
            <a:r>
              <a:rPr lang="ko-KR" altLang="en-US" smtClean="0"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mtClean="0">
                <a:latin typeface="굴림체" pitchFamily="49" charset="-127"/>
                <a:ea typeface="굴림체" pitchFamily="49" charset="-127"/>
              </a:rPr>
              <a:t>DML(INSERT, UPDATE, DELETE)</a:t>
            </a:r>
            <a:r>
              <a:rPr lang="ko-KR" altLang="en-US" smtClean="0">
                <a:latin typeface="굴림체" pitchFamily="49" charset="-127"/>
                <a:ea typeface="굴림체" pitchFamily="49" charset="-127"/>
              </a:rPr>
              <a:t>문에 의해서 여러 개의 행이 변경된다면 각 행이 변경될 때마다 </a:t>
            </a:r>
            <a:r>
              <a:rPr lang="ko-KR" altLang="en-US" err="1" smtClean="0">
                <a:latin typeface="굴림체" pitchFamily="49" charset="-127"/>
                <a:ea typeface="굴림체" pitchFamily="49" charset="-127"/>
              </a:rPr>
              <a:t>트리거를</a:t>
            </a:r>
            <a:r>
              <a:rPr lang="ko-KR" altLang="en-US" smtClean="0">
                <a:latin typeface="굴림체" pitchFamily="49" charset="-127"/>
                <a:ea typeface="굴림체" pitchFamily="49" charset="-127"/>
              </a:rPr>
              <a:t> 발생시키는 방법입니다</a:t>
            </a:r>
            <a:r>
              <a:rPr lang="en-US" altLang="ko-KR" smtClean="0">
                <a:latin typeface="굴림체" pitchFamily="49" charset="-127"/>
                <a:ea typeface="굴림체" pitchFamily="49" charset="-127"/>
              </a:rPr>
              <a:t>. </a:t>
            </a:r>
            <a:r>
              <a:rPr lang="ko-KR" altLang="en-US" smtClean="0">
                <a:latin typeface="굴림체" pitchFamily="49" charset="-127"/>
                <a:ea typeface="굴림체" pitchFamily="49" charset="-127"/>
              </a:rPr>
              <a:t>만약 </a:t>
            </a:r>
            <a:r>
              <a:rPr lang="en-US" altLang="ko-KR" smtClean="0">
                <a:latin typeface="굴림체" pitchFamily="49" charset="-127"/>
                <a:ea typeface="굴림체" pitchFamily="49" charset="-127"/>
              </a:rPr>
              <a:t>5</a:t>
            </a:r>
            <a:r>
              <a:rPr lang="ko-KR" altLang="en-US" smtClean="0">
                <a:latin typeface="굴림체" pitchFamily="49" charset="-127"/>
                <a:ea typeface="굴림체" pitchFamily="49" charset="-127"/>
              </a:rPr>
              <a:t>개의 행이 변경되면 </a:t>
            </a:r>
            <a:r>
              <a:rPr lang="en-US" altLang="ko-KR" smtClean="0">
                <a:latin typeface="굴림체" pitchFamily="49" charset="-127"/>
                <a:ea typeface="굴림체" pitchFamily="49" charset="-127"/>
              </a:rPr>
              <a:t>5</a:t>
            </a:r>
            <a:r>
              <a:rPr lang="ko-KR" altLang="en-US" smtClean="0">
                <a:latin typeface="굴림체" pitchFamily="49" charset="-127"/>
                <a:ea typeface="굴림체" pitchFamily="49" charset="-127"/>
              </a:rPr>
              <a:t>번 </a:t>
            </a:r>
            <a:r>
              <a:rPr lang="ko-KR" altLang="en-US" err="1" smtClean="0">
                <a:latin typeface="굴림체" pitchFamily="49" charset="-127"/>
                <a:ea typeface="굴림체" pitchFamily="49" charset="-127"/>
              </a:rPr>
              <a:t>트리거가</a:t>
            </a:r>
            <a:r>
              <a:rPr lang="ko-KR" altLang="en-US" smtClean="0">
                <a:latin typeface="굴림체" pitchFamily="49" charset="-127"/>
                <a:ea typeface="굴림체" pitchFamily="49" charset="-127"/>
              </a:rPr>
              <a:t> 발생됩니다</a:t>
            </a:r>
            <a:r>
              <a:rPr lang="en-US" altLang="ko-KR" smtClean="0">
                <a:latin typeface="굴림체" pitchFamily="49" charset="-127"/>
                <a:ea typeface="굴림체" pitchFamily="49" charset="-127"/>
              </a:rPr>
              <a:t>. </a:t>
            </a:r>
            <a:endParaRPr lang="ko-KR" altLang="en-US" smtClean="0"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21508" name="Rectangle 1"/>
          <p:cNvSpPr>
            <a:spLocks noChangeArrowheads="1"/>
          </p:cNvSpPr>
          <p:nvPr/>
        </p:nvSpPr>
        <p:spPr bwMode="blackWhite">
          <a:xfrm>
            <a:off x="0" y="0"/>
            <a:ext cx="290913" cy="422423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  <p:txBody>
          <a:bodyPr wrap="none" lIns="144018" tIns="72009" rIns="144018" bIns="72009" anchor="ctr">
            <a:spAutoFit/>
          </a:bodyPr>
          <a:lstStyle/>
          <a:p>
            <a:endParaRPr lang="ko-KR" altLang="en-US"/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4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제목 1"/>
          <p:cNvSpPr>
            <a:spLocks noGrp="1"/>
          </p:cNvSpPr>
          <p:nvPr>
            <p:ph type="title"/>
          </p:nvPr>
        </p:nvSpPr>
        <p:spPr>
          <a:xfrm>
            <a:off x="720090" y="432556"/>
            <a:ext cx="12961620" cy="863664"/>
          </a:xfrm>
        </p:spPr>
        <p:txBody>
          <a:bodyPr lIns="144018" tIns="72009" rIns="144018" bIns="72009"/>
          <a:lstStyle/>
          <a:p>
            <a:r>
              <a:rPr lang="en-US" altLang="ko-KR" b="1" smtClean="0">
                <a:latin typeface="굴림체" pitchFamily="49" charset="-127"/>
                <a:ea typeface="굴림체" pitchFamily="49" charset="-127"/>
              </a:rPr>
              <a:t>&lt;</a:t>
            </a:r>
            <a:r>
              <a:rPr lang="ko-KR" altLang="en-US" b="1" err="1" smtClean="0">
                <a:latin typeface="굴림체" pitchFamily="49" charset="-127"/>
                <a:ea typeface="굴림체" pitchFamily="49" charset="-127"/>
              </a:rPr>
              <a:t>트리거</a:t>
            </a:r>
            <a:r>
              <a:rPr lang="en-US" altLang="ko-KR" b="1" smtClean="0">
                <a:latin typeface="굴림체" pitchFamily="49" charset="-127"/>
                <a:ea typeface="굴림체" pitchFamily="49" charset="-127"/>
              </a:rPr>
              <a:t>&gt;</a:t>
            </a:r>
            <a:endParaRPr lang="ko-KR" altLang="en-US" smtClean="0"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22531" name="내용 개체 틀 2"/>
          <p:cNvSpPr>
            <a:spLocks noGrp="1"/>
          </p:cNvSpPr>
          <p:nvPr>
            <p:ph idx="1"/>
          </p:nvPr>
        </p:nvSpPr>
        <p:spPr>
          <a:xfrm>
            <a:off x="720090" y="1656259"/>
            <a:ext cx="12961620" cy="7128392"/>
          </a:xfrm>
        </p:spPr>
        <p:txBody>
          <a:bodyPr lIns="144018" tIns="72009" rIns="144018" bIns="72009"/>
          <a:lstStyle/>
          <a:p>
            <a:pPr>
              <a:lnSpc>
                <a:spcPct val="150000"/>
              </a:lnSpc>
            </a:pPr>
            <a:r>
              <a:rPr lang="ko-KR" altLang="en-US" b="1" err="1" smtClean="0">
                <a:latin typeface="굴림체" pitchFamily="49" charset="-127"/>
                <a:ea typeface="굴림체" pitchFamily="49" charset="-127"/>
              </a:rPr>
              <a:t>트리거</a:t>
            </a:r>
            <a:r>
              <a:rPr lang="ko-KR" altLang="en-US" b="1" smtClean="0">
                <a:latin typeface="굴림체" pitchFamily="49" charset="-127"/>
                <a:ea typeface="굴림체" pitchFamily="49" charset="-127"/>
              </a:rPr>
              <a:t> 조건 </a:t>
            </a:r>
            <a:endParaRPr lang="ko-KR" altLang="en-US" smtClean="0">
              <a:latin typeface="굴림체" pitchFamily="49" charset="-127"/>
              <a:ea typeface="굴림체" pitchFamily="49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err="1" smtClean="0">
                <a:latin typeface="굴림체" pitchFamily="49" charset="-127"/>
                <a:ea typeface="굴림체" pitchFamily="49" charset="-127"/>
              </a:rPr>
              <a:t>트리거</a:t>
            </a:r>
            <a:r>
              <a:rPr lang="ko-KR" altLang="en-US" smtClean="0">
                <a:latin typeface="굴림체" pitchFamily="49" charset="-127"/>
                <a:ea typeface="굴림체" pitchFamily="49" charset="-127"/>
              </a:rPr>
              <a:t> 조건은 행 레벨 </a:t>
            </a:r>
            <a:r>
              <a:rPr lang="ko-KR" altLang="en-US" err="1" smtClean="0">
                <a:latin typeface="굴림체" pitchFamily="49" charset="-127"/>
                <a:ea typeface="굴림체" pitchFamily="49" charset="-127"/>
              </a:rPr>
              <a:t>트리거에서만</a:t>
            </a:r>
            <a:r>
              <a:rPr lang="ko-KR" altLang="en-US" smtClean="0">
                <a:latin typeface="굴림체" pitchFamily="49" charset="-127"/>
                <a:ea typeface="굴림체" pitchFamily="49" charset="-127"/>
              </a:rPr>
              <a:t> 설정할 수 있으며 </a:t>
            </a:r>
            <a:r>
              <a:rPr lang="ko-KR" altLang="en-US" err="1" smtClean="0">
                <a:latin typeface="굴림체" pitchFamily="49" charset="-127"/>
                <a:ea typeface="굴림체" pitchFamily="49" charset="-127"/>
              </a:rPr>
              <a:t>트리거</a:t>
            </a:r>
            <a:r>
              <a:rPr lang="ko-KR" altLang="en-US" smtClean="0">
                <a:latin typeface="굴림체" pitchFamily="49" charset="-127"/>
                <a:ea typeface="굴림체" pitchFamily="49" charset="-127"/>
              </a:rPr>
              <a:t> 이벤트에 정의된 테이블에 이벤트가 발생할 때 보다 구체적인 데이터 검색 조건을 부여할 때 사용됩니다</a:t>
            </a:r>
            <a:r>
              <a:rPr lang="en-US" altLang="ko-KR" smtClean="0">
                <a:latin typeface="굴림체" pitchFamily="49" charset="-127"/>
                <a:ea typeface="굴림체" pitchFamily="49" charset="-127"/>
              </a:rPr>
              <a:t>. </a:t>
            </a:r>
            <a:endParaRPr lang="ko-KR" altLang="en-US" smtClean="0"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22532" name="Rectangle 1"/>
          <p:cNvSpPr>
            <a:spLocks noChangeArrowheads="1"/>
          </p:cNvSpPr>
          <p:nvPr/>
        </p:nvSpPr>
        <p:spPr bwMode="blackWhite">
          <a:xfrm>
            <a:off x="0" y="0"/>
            <a:ext cx="290913" cy="422423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  <p:txBody>
          <a:bodyPr wrap="none" lIns="144018" tIns="72009" rIns="144018" bIns="72009" anchor="ctr">
            <a:spAutoFit/>
          </a:bodyPr>
          <a:lstStyle/>
          <a:p>
            <a:endParaRPr lang="ko-KR" altLang="en-US"/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4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제목 1"/>
          <p:cNvSpPr>
            <a:spLocks noGrp="1"/>
          </p:cNvSpPr>
          <p:nvPr>
            <p:ph type="title"/>
          </p:nvPr>
        </p:nvSpPr>
        <p:spPr>
          <a:xfrm>
            <a:off x="720090" y="432556"/>
            <a:ext cx="12961620" cy="1079688"/>
          </a:xfrm>
        </p:spPr>
        <p:txBody>
          <a:bodyPr lIns="144018" tIns="72009" rIns="144018" bIns="72009"/>
          <a:lstStyle/>
          <a:p>
            <a:r>
              <a:rPr lang="en-US" altLang="ko-KR" sz="4000" smtClean="0">
                <a:latin typeface="굴림체" pitchFamily="49" charset="-127"/>
                <a:ea typeface="굴림체" pitchFamily="49" charset="-127"/>
              </a:rPr>
              <a:t>&lt;</a:t>
            </a:r>
            <a:r>
              <a:rPr lang="ko-KR" altLang="en-US" sz="4000" smtClean="0">
                <a:latin typeface="굴림체" pitchFamily="49" charset="-127"/>
                <a:ea typeface="굴림체" pitchFamily="49" charset="-127"/>
              </a:rPr>
              <a:t>실습하기</a:t>
            </a:r>
            <a:r>
              <a:rPr lang="en-US" altLang="ko-KR" sz="4000" smtClean="0">
                <a:latin typeface="굴림체" pitchFamily="49" charset="-127"/>
                <a:ea typeface="굴림체" pitchFamily="49" charset="-127"/>
              </a:rPr>
              <a:t>&gt; </a:t>
            </a:r>
            <a:r>
              <a:rPr lang="ko-KR" altLang="en-US" sz="4000" smtClean="0">
                <a:latin typeface="굴림체" pitchFamily="49" charset="-127"/>
                <a:ea typeface="굴림체" pitchFamily="49" charset="-127"/>
              </a:rPr>
              <a:t>단순 메시지 출력하는 </a:t>
            </a:r>
            <a:r>
              <a:rPr lang="ko-KR" altLang="en-US" sz="4000" err="1" smtClean="0">
                <a:latin typeface="굴림체" pitchFamily="49" charset="-127"/>
                <a:ea typeface="굴림체" pitchFamily="49" charset="-127"/>
              </a:rPr>
              <a:t>트리거</a:t>
            </a:r>
            <a:r>
              <a:rPr lang="ko-KR" altLang="en-US" sz="4000" smtClean="0">
                <a:latin typeface="굴림체" pitchFamily="49" charset="-127"/>
                <a:ea typeface="굴림체" pitchFamily="49" charset="-127"/>
              </a:rPr>
              <a:t> 작성하기</a:t>
            </a:r>
          </a:p>
        </p:txBody>
      </p:sp>
      <p:sp>
        <p:nvSpPr>
          <p:cNvPr id="23555" name="내용 개체 틀 2"/>
          <p:cNvSpPr>
            <a:spLocks noGrp="1"/>
          </p:cNvSpPr>
          <p:nvPr>
            <p:ph idx="1"/>
          </p:nvPr>
        </p:nvSpPr>
        <p:spPr>
          <a:xfrm>
            <a:off x="720090" y="1224211"/>
            <a:ext cx="12961620" cy="8784976"/>
          </a:xfrm>
        </p:spPr>
        <p:txBody>
          <a:bodyPr lIns="144018" tIns="72009" rIns="144018" bIns="72009"/>
          <a:lstStyle/>
          <a:p>
            <a:pPr>
              <a:lnSpc>
                <a:spcPct val="150000"/>
              </a:lnSpc>
              <a:buFontTx/>
              <a:buNone/>
            </a:pPr>
            <a:r>
              <a:rPr lang="ko-KR" altLang="en-US" sz="2800" smtClean="0">
                <a:latin typeface="굴림체" pitchFamily="49" charset="-127"/>
                <a:ea typeface="굴림체" pitchFamily="49" charset="-127"/>
              </a:rPr>
              <a:t>   상품분</a:t>
            </a:r>
            <a:r>
              <a:rPr lang="ko-KR" altLang="en-US" sz="2800">
                <a:latin typeface="굴림체" pitchFamily="49" charset="-127"/>
                <a:ea typeface="굴림체" pitchFamily="49" charset="-127"/>
              </a:rPr>
              <a:t>류</a:t>
            </a:r>
            <a:r>
              <a:rPr lang="ko-KR" altLang="en-US" sz="2800" smtClean="0">
                <a:latin typeface="굴림체" pitchFamily="49" charset="-127"/>
                <a:ea typeface="굴림체" pitchFamily="49" charset="-127"/>
              </a:rPr>
              <a:t> 테이블에 새로운 데이터가 들어오면 </a:t>
            </a:r>
            <a:r>
              <a:rPr lang="en-US" altLang="ko-KR" sz="2800" smtClean="0">
                <a:latin typeface="굴림체" pitchFamily="49" charset="-127"/>
                <a:ea typeface="굴림체" pitchFamily="49" charset="-127"/>
              </a:rPr>
              <a:t>＇</a:t>
            </a:r>
            <a:r>
              <a:rPr lang="ko-KR" altLang="en-US" sz="2800" smtClean="0">
                <a:latin typeface="굴림체" pitchFamily="49" charset="-127"/>
                <a:ea typeface="굴림체" pitchFamily="49" charset="-127"/>
              </a:rPr>
              <a:t>상품분류가 추가되었습니다</a:t>
            </a:r>
            <a:r>
              <a:rPr lang="en-US" altLang="ko-KR" sz="2800" smtClean="0">
                <a:latin typeface="굴림체" pitchFamily="49" charset="-127"/>
                <a:ea typeface="굴림체" pitchFamily="49" charset="-127"/>
              </a:rPr>
              <a:t>.'</a:t>
            </a:r>
            <a:r>
              <a:rPr lang="ko-KR" altLang="en-US" sz="2800" smtClean="0">
                <a:latin typeface="굴림체" pitchFamily="49" charset="-127"/>
                <a:ea typeface="굴림체" pitchFamily="49" charset="-127"/>
              </a:rPr>
              <a:t>란 메시지를 출력도록 문장 레벨 </a:t>
            </a:r>
            <a:r>
              <a:rPr lang="ko-KR" altLang="en-US" sz="2800" err="1" smtClean="0">
                <a:latin typeface="굴림체" pitchFamily="49" charset="-127"/>
                <a:ea typeface="굴림체" pitchFamily="49" charset="-127"/>
              </a:rPr>
              <a:t>트리거를</a:t>
            </a:r>
            <a:r>
              <a:rPr lang="ko-KR" altLang="en-US" sz="2800" smtClean="0">
                <a:latin typeface="굴림체" pitchFamily="49" charset="-127"/>
                <a:ea typeface="굴림체" pitchFamily="49" charset="-127"/>
              </a:rPr>
              <a:t> 작성하기</a:t>
            </a:r>
            <a:endParaRPr lang="en-US" altLang="ko-KR" sz="2800" smtClean="0">
              <a:latin typeface="굴림체" pitchFamily="49" charset="-127"/>
              <a:ea typeface="굴림체" pitchFamily="49" charset="-127"/>
            </a:endParaRPr>
          </a:p>
          <a:p>
            <a:pPr>
              <a:lnSpc>
                <a:spcPct val="150000"/>
              </a:lnSpc>
              <a:buFontTx/>
              <a:buAutoNum type="arabicPeriod"/>
            </a:pPr>
            <a:r>
              <a:rPr lang="en-US" altLang="ko-KR" sz="2800" smtClean="0">
                <a:latin typeface="굴림체" pitchFamily="49" charset="-127"/>
                <a:ea typeface="굴림체" pitchFamily="49" charset="-127"/>
              </a:rPr>
              <a:t> </a:t>
            </a:r>
            <a:r>
              <a:rPr lang="ko-KR" altLang="en-US" sz="2800" smtClean="0">
                <a:latin typeface="굴림체" pitchFamily="49" charset="-127"/>
                <a:ea typeface="굴림체" pitchFamily="49" charset="-127"/>
              </a:rPr>
              <a:t>다음 파일이름을 입력하여 새로 생긴 </a:t>
            </a:r>
            <a:r>
              <a:rPr lang="en-US" altLang="ko-KR" sz="2800" smtClean="0">
                <a:latin typeface="굴림체" pitchFamily="49" charset="-127"/>
                <a:ea typeface="굴림체" pitchFamily="49" charset="-127"/>
              </a:rPr>
              <a:t>SQL </a:t>
            </a:r>
            <a:r>
              <a:rPr lang="ko-KR" altLang="en-US" sz="2800" smtClean="0">
                <a:latin typeface="굴림체" pitchFamily="49" charset="-127"/>
                <a:ea typeface="굴림체" pitchFamily="49" charset="-127"/>
              </a:rPr>
              <a:t>파일에 다음과 같이 입력하시오</a:t>
            </a:r>
            <a:r>
              <a:rPr lang="en-US" altLang="ko-KR" sz="2800" smtClean="0">
                <a:latin typeface="굴림체" pitchFamily="49" charset="-127"/>
                <a:ea typeface="굴림체" pitchFamily="49" charset="-127"/>
              </a:rPr>
              <a:t>.(</a:t>
            </a:r>
            <a:r>
              <a:rPr lang="ko-KR" altLang="en-US" sz="2800" smtClean="0">
                <a:latin typeface="굴림체" pitchFamily="49" charset="-127"/>
                <a:ea typeface="굴림체" pitchFamily="49" charset="-127"/>
              </a:rPr>
              <a:t>파일이름</a:t>
            </a:r>
            <a:r>
              <a:rPr lang="en-US" altLang="ko-KR" sz="2800" smtClean="0">
                <a:latin typeface="굴림체" pitchFamily="49" charset="-127"/>
                <a:ea typeface="굴림체" pitchFamily="49" charset="-127"/>
              </a:rPr>
              <a:t>:TRIG01.SQL)  </a:t>
            </a:r>
          </a:p>
          <a:p>
            <a:pPr>
              <a:lnSpc>
                <a:spcPct val="150000"/>
              </a:lnSpc>
              <a:buFontTx/>
              <a:buAutoNum type="arabicPeriod"/>
            </a:pPr>
            <a:endParaRPr lang="en-US" altLang="ko-KR" sz="2800" smtClean="0">
              <a:latin typeface="굴림체" pitchFamily="49" charset="-127"/>
              <a:ea typeface="굴림체" pitchFamily="49" charset="-127"/>
            </a:endParaRPr>
          </a:p>
          <a:p>
            <a:pPr>
              <a:lnSpc>
                <a:spcPct val="150000"/>
              </a:lnSpc>
              <a:buFontTx/>
              <a:buAutoNum type="arabicPeriod"/>
            </a:pPr>
            <a:endParaRPr lang="en-US" altLang="ko-KR" sz="2800" smtClean="0">
              <a:latin typeface="굴림체" pitchFamily="49" charset="-127"/>
              <a:ea typeface="굴림체" pitchFamily="49" charset="-127"/>
            </a:endParaRPr>
          </a:p>
          <a:p>
            <a:pPr>
              <a:lnSpc>
                <a:spcPct val="150000"/>
              </a:lnSpc>
              <a:buFontTx/>
              <a:buAutoNum type="arabicPeriod"/>
            </a:pPr>
            <a:endParaRPr lang="en-US" altLang="ko-KR" sz="2800" smtClean="0">
              <a:latin typeface="굴림체" pitchFamily="49" charset="-127"/>
              <a:ea typeface="굴림체" pitchFamily="49" charset="-127"/>
            </a:endParaRPr>
          </a:p>
          <a:p>
            <a:pPr>
              <a:lnSpc>
                <a:spcPct val="150000"/>
              </a:lnSpc>
              <a:buFontTx/>
              <a:buAutoNum type="arabicPeriod"/>
            </a:pPr>
            <a:endParaRPr lang="en-US" altLang="ko-KR" sz="2800" smtClean="0">
              <a:latin typeface="굴림체" pitchFamily="49" charset="-127"/>
              <a:ea typeface="굴림체" pitchFamily="49" charset="-127"/>
            </a:endParaRPr>
          </a:p>
          <a:p>
            <a:pPr>
              <a:lnSpc>
                <a:spcPct val="150000"/>
              </a:lnSpc>
              <a:buFontTx/>
              <a:buAutoNum type="arabicPeriod"/>
            </a:pPr>
            <a:endParaRPr lang="en-US" altLang="ko-KR" sz="2800" smtClean="0">
              <a:latin typeface="굴림체" pitchFamily="49" charset="-127"/>
              <a:ea typeface="굴림체" pitchFamily="49" charset="-127"/>
            </a:endParaRPr>
          </a:p>
          <a:p>
            <a:pPr>
              <a:lnSpc>
                <a:spcPct val="150000"/>
              </a:lnSpc>
              <a:buFontTx/>
              <a:buAutoNum type="arabicPeriod"/>
            </a:pPr>
            <a:endParaRPr lang="en-US" altLang="ko-KR" sz="2800" smtClean="0">
              <a:latin typeface="굴림체" pitchFamily="49" charset="-127"/>
              <a:ea typeface="굴림체" pitchFamily="49" charset="-127"/>
            </a:endParaRPr>
          </a:p>
          <a:p>
            <a:pPr>
              <a:lnSpc>
                <a:spcPct val="150000"/>
              </a:lnSpc>
              <a:buFontTx/>
              <a:buAutoNum type="arabicPeriod"/>
            </a:pPr>
            <a:r>
              <a:rPr lang="ko-KR" altLang="en-US" sz="2800" smtClean="0">
                <a:latin typeface="굴림체" pitchFamily="49" charset="-127"/>
                <a:ea typeface="굴림체" pitchFamily="49" charset="-127"/>
              </a:rPr>
              <a:t>만들어진 </a:t>
            </a:r>
            <a:r>
              <a:rPr lang="ko-KR" altLang="en-US" sz="2800" err="1" smtClean="0">
                <a:latin typeface="굴림체" pitchFamily="49" charset="-127"/>
                <a:ea typeface="굴림체" pitchFamily="49" charset="-127"/>
              </a:rPr>
              <a:t>트리거확인</a:t>
            </a:r>
            <a:endParaRPr lang="ko-KR" altLang="en-US" sz="2800" smtClean="0">
              <a:latin typeface="굴림체" pitchFamily="49" charset="-127"/>
              <a:ea typeface="굴림체" pitchFamily="49" charset="-127"/>
            </a:endParaRPr>
          </a:p>
          <a:p>
            <a:pPr>
              <a:lnSpc>
                <a:spcPct val="150000"/>
              </a:lnSpc>
              <a:buFontTx/>
              <a:buNone/>
            </a:pPr>
            <a:endParaRPr lang="ko-KR" altLang="en-US" sz="2800" smtClean="0">
              <a:latin typeface="굴림체" pitchFamily="49" charset="-127"/>
              <a:ea typeface="굴림체" pitchFamily="49" charset="-127"/>
            </a:endParaRPr>
          </a:p>
          <a:p>
            <a:pPr>
              <a:lnSpc>
                <a:spcPct val="150000"/>
              </a:lnSpc>
              <a:buFontTx/>
              <a:buAutoNum type="arabicPeriod"/>
            </a:pPr>
            <a:endParaRPr lang="ko-KR" altLang="en-US" sz="2800" smtClean="0">
              <a:latin typeface="굴림체" pitchFamily="49" charset="-127"/>
              <a:ea typeface="굴림체" pitchFamily="49" charset="-127"/>
            </a:endParaRPr>
          </a:p>
          <a:p>
            <a:pPr>
              <a:lnSpc>
                <a:spcPct val="150000"/>
              </a:lnSpc>
              <a:buFontTx/>
              <a:buAutoNum type="arabicPeriod"/>
            </a:pPr>
            <a:endParaRPr lang="ko-KR" altLang="en-US" sz="2800" smtClean="0"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23556" name="Rectangle 8"/>
          <p:cNvSpPr>
            <a:spLocks noChangeArrowheads="1"/>
          </p:cNvSpPr>
          <p:nvPr/>
        </p:nvSpPr>
        <p:spPr bwMode="blackWhite">
          <a:xfrm>
            <a:off x="0" y="0"/>
            <a:ext cx="290913" cy="422423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  <p:txBody>
          <a:bodyPr wrap="none" lIns="144018" tIns="72009" rIns="144018" bIns="72009" anchor="ctr">
            <a:spAutoFit/>
          </a:bodyPr>
          <a:lstStyle/>
          <a:p>
            <a:endParaRPr lang="ko-KR" altLang="en-US"/>
          </a:p>
        </p:txBody>
      </p:sp>
      <p:sp>
        <p:nvSpPr>
          <p:cNvPr id="23557" name="Rectangle 10"/>
          <p:cNvSpPr>
            <a:spLocks noChangeArrowheads="1"/>
          </p:cNvSpPr>
          <p:nvPr/>
        </p:nvSpPr>
        <p:spPr bwMode="blackWhite">
          <a:xfrm>
            <a:off x="0" y="0"/>
            <a:ext cx="290913" cy="422423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  <p:txBody>
          <a:bodyPr wrap="none" lIns="144018" tIns="72009" rIns="144018" bIns="72009" anchor="ctr">
            <a:spAutoFit/>
          </a:bodyPr>
          <a:lstStyle/>
          <a:p>
            <a:endParaRPr lang="ko-KR" altLang="en-US"/>
          </a:p>
        </p:txBody>
      </p:sp>
      <p:sp>
        <p:nvSpPr>
          <p:cNvPr id="23558" name="Rectangle 2"/>
          <p:cNvSpPr>
            <a:spLocks noChangeArrowheads="1"/>
          </p:cNvSpPr>
          <p:nvPr/>
        </p:nvSpPr>
        <p:spPr bwMode="blackWhite">
          <a:xfrm>
            <a:off x="0" y="0"/>
            <a:ext cx="290913" cy="422423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  <p:txBody>
          <a:bodyPr wrap="none" lIns="144018" tIns="72009" rIns="144018" bIns="72009" anchor="ctr">
            <a:spAutoFit/>
          </a:bodyPr>
          <a:lstStyle/>
          <a:p>
            <a:endParaRPr lang="ko-KR" altLang="en-US"/>
          </a:p>
        </p:txBody>
      </p:sp>
      <p:sp>
        <p:nvSpPr>
          <p:cNvPr id="23559" name="Rectangle 15"/>
          <p:cNvSpPr>
            <a:spLocks noChangeArrowheads="1"/>
          </p:cNvSpPr>
          <p:nvPr/>
        </p:nvSpPr>
        <p:spPr bwMode="blackWhite">
          <a:xfrm>
            <a:off x="0" y="0"/>
            <a:ext cx="290913" cy="422423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  <p:txBody>
          <a:bodyPr wrap="none" lIns="144018" tIns="72009" rIns="144018" bIns="72009" anchor="ctr">
            <a:spAutoFit/>
          </a:bodyPr>
          <a:lstStyle/>
          <a:p>
            <a:endParaRPr lang="ko-KR" altLang="en-US"/>
          </a:p>
        </p:txBody>
      </p:sp>
      <p:sp>
        <p:nvSpPr>
          <p:cNvPr id="23560" name="Rectangle 2"/>
          <p:cNvSpPr>
            <a:spLocks noChangeArrowheads="1"/>
          </p:cNvSpPr>
          <p:nvPr/>
        </p:nvSpPr>
        <p:spPr bwMode="blackWhite">
          <a:xfrm>
            <a:off x="0" y="0"/>
            <a:ext cx="290913" cy="422423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  <p:txBody>
          <a:bodyPr wrap="none" lIns="144018" tIns="72009" rIns="144018" bIns="72009" anchor="ctr">
            <a:spAutoFit/>
          </a:bodyPr>
          <a:lstStyle/>
          <a:p>
            <a:endParaRPr lang="ko-KR" altLang="en-US"/>
          </a:p>
        </p:txBody>
      </p:sp>
      <p:sp>
        <p:nvSpPr>
          <p:cNvPr id="23561" name="Rectangle 2"/>
          <p:cNvSpPr>
            <a:spLocks noChangeArrowheads="1"/>
          </p:cNvSpPr>
          <p:nvPr/>
        </p:nvSpPr>
        <p:spPr bwMode="blackWhite">
          <a:xfrm>
            <a:off x="0" y="0"/>
            <a:ext cx="290913" cy="422423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  <p:txBody>
          <a:bodyPr wrap="none" lIns="144018" tIns="72009" rIns="144018" bIns="72009" anchor="ctr">
            <a:spAutoFit/>
          </a:bodyPr>
          <a:lstStyle/>
          <a:p>
            <a:endParaRPr lang="ko-KR" altLang="en-US"/>
          </a:p>
        </p:txBody>
      </p:sp>
      <p:sp>
        <p:nvSpPr>
          <p:cNvPr id="23562" name="Rectangle 15"/>
          <p:cNvSpPr>
            <a:spLocks noChangeArrowheads="1"/>
          </p:cNvSpPr>
          <p:nvPr/>
        </p:nvSpPr>
        <p:spPr bwMode="blackWhite">
          <a:xfrm>
            <a:off x="0" y="0"/>
            <a:ext cx="290913" cy="422423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  <p:txBody>
          <a:bodyPr wrap="none" lIns="144018" tIns="72009" rIns="144018" bIns="72009" anchor="ctr">
            <a:spAutoFit/>
          </a:bodyPr>
          <a:lstStyle/>
          <a:p>
            <a:endParaRPr lang="ko-KR" altLang="en-US"/>
          </a:p>
        </p:txBody>
      </p:sp>
      <p:sp>
        <p:nvSpPr>
          <p:cNvPr id="23563" name="AutoShape 21"/>
          <p:cNvSpPr>
            <a:spLocks noChangeArrowheads="1"/>
          </p:cNvSpPr>
          <p:nvPr/>
        </p:nvSpPr>
        <p:spPr bwMode="auto">
          <a:xfrm>
            <a:off x="960119" y="4104531"/>
            <a:ext cx="12361545" cy="4133614"/>
          </a:xfrm>
          <a:prstGeom prst="roundRect">
            <a:avLst>
              <a:gd name="adj" fmla="val 16667"/>
            </a:avLst>
          </a:prstGeom>
          <a:solidFill>
            <a:srgbClr val="FF99CC">
              <a:alpha val="39999"/>
            </a:srgbClr>
          </a:solidFill>
          <a:ln w="9525" algn="ctr">
            <a:noFill/>
            <a:round/>
            <a:headEnd/>
            <a:tailEnd/>
          </a:ln>
        </p:spPr>
        <p:txBody>
          <a:bodyPr lIns="144018" tIns="72009" rIns="144018" bIns="72009" anchor="ctr">
            <a:spAutoFit/>
          </a:bodyPr>
          <a:lstStyle/>
          <a:p>
            <a:pPr algn="l">
              <a:lnSpc>
                <a:spcPts val="4000"/>
              </a:lnSpc>
            </a:pPr>
            <a:r>
              <a:rPr lang="en-US" altLang="ko-KR" sz="2800">
                <a:latin typeface="굴림체" pitchFamily="49" charset="-127"/>
                <a:ea typeface="굴림체" pitchFamily="49" charset="-127"/>
              </a:rPr>
              <a:t>CREATE OR REPLACE TRIGGER </a:t>
            </a:r>
            <a:r>
              <a:rPr lang="en-US" altLang="ko-KR" sz="2800" smtClean="0">
                <a:latin typeface="굴림체" pitchFamily="49" charset="-127"/>
                <a:ea typeface="굴림체" pitchFamily="49" charset="-127"/>
              </a:rPr>
              <a:t>TG_LPROD_IN</a:t>
            </a:r>
            <a:endParaRPr lang="en-US" altLang="ko-KR" sz="2800">
              <a:latin typeface="굴림체" pitchFamily="49" charset="-127"/>
              <a:ea typeface="굴림체" pitchFamily="49" charset="-127"/>
            </a:endParaRPr>
          </a:p>
          <a:p>
            <a:pPr algn="l">
              <a:lnSpc>
                <a:spcPts val="4000"/>
              </a:lnSpc>
            </a:pPr>
            <a:r>
              <a:rPr lang="en-US" altLang="ko-KR" sz="2800">
                <a:latin typeface="굴림체" pitchFamily="49" charset="-127"/>
                <a:ea typeface="굴림체" pitchFamily="49" charset="-127"/>
              </a:rPr>
              <a:t>AFTER INSERT </a:t>
            </a:r>
          </a:p>
          <a:p>
            <a:pPr algn="l">
              <a:lnSpc>
                <a:spcPts val="4000"/>
              </a:lnSpc>
            </a:pPr>
            <a:r>
              <a:rPr lang="en-US" altLang="ko-KR" sz="2800">
                <a:latin typeface="굴림체" pitchFamily="49" charset="-127"/>
                <a:ea typeface="굴림체" pitchFamily="49" charset="-127"/>
              </a:rPr>
              <a:t>ON </a:t>
            </a:r>
            <a:r>
              <a:rPr lang="en-US" altLang="ko-KR" sz="2800" smtClean="0">
                <a:latin typeface="굴림체" pitchFamily="49" charset="-127"/>
                <a:ea typeface="굴림체" pitchFamily="49" charset="-127"/>
              </a:rPr>
              <a:t>LPROD</a:t>
            </a:r>
            <a:endParaRPr lang="en-US" altLang="ko-KR" sz="2800">
              <a:latin typeface="굴림체" pitchFamily="49" charset="-127"/>
              <a:ea typeface="굴림체" pitchFamily="49" charset="-127"/>
            </a:endParaRPr>
          </a:p>
          <a:p>
            <a:pPr algn="l">
              <a:lnSpc>
                <a:spcPts val="4000"/>
              </a:lnSpc>
            </a:pPr>
            <a:r>
              <a:rPr lang="en-US" altLang="ko-KR" sz="2800">
                <a:latin typeface="굴림체" pitchFamily="49" charset="-127"/>
                <a:ea typeface="굴림체" pitchFamily="49" charset="-127"/>
              </a:rPr>
              <a:t>BEGIN</a:t>
            </a:r>
          </a:p>
          <a:p>
            <a:pPr>
              <a:lnSpc>
                <a:spcPts val="4000"/>
              </a:lnSpc>
            </a:pPr>
            <a:r>
              <a:rPr lang="en-US" altLang="ko-KR" sz="2800">
                <a:latin typeface="굴림체" pitchFamily="49" charset="-127"/>
                <a:ea typeface="굴림체" pitchFamily="49" charset="-127"/>
              </a:rPr>
              <a:t>DBMS_OUTPUT.PUT_LINE('</a:t>
            </a:r>
            <a:r>
              <a:rPr lang="ko-KR" altLang="en-US" sz="2800" smtClean="0">
                <a:latin typeface="굴림체" pitchFamily="49" charset="-127"/>
                <a:ea typeface="굴림체" pitchFamily="49" charset="-127"/>
              </a:rPr>
              <a:t>상품분류가 추가되었습니다</a:t>
            </a:r>
            <a:r>
              <a:rPr lang="en-US" altLang="ko-KR" sz="2800" smtClean="0">
                <a:latin typeface="굴림체" pitchFamily="49" charset="-127"/>
                <a:ea typeface="굴림체" pitchFamily="49" charset="-127"/>
              </a:rPr>
              <a:t>');</a:t>
            </a:r>
            <a:endParaRPr lang="ko-KR" altLang="en-US" sz="2800">
              <a:latin typeface="굴림체" pitchFamily="49" charset="-127"/>
              <a:ea typeface="굴림체" pitchFamily="49" charset="-127"/>
            </a:endParaRPr>
          </a:p>
          <a:p>
            <a:pPr algn="l">
              <a:lnSpc>
                <a:spcPts val="4000"/>
              </a:lnSpc>
            </a:pPr>
            <a:r>
              <a:rPr lang="en-US" altLang="ko-KR" sz="2800">
                <a:latin typeface="굴림체" pitchFamily="49" charset="-127"/>
                <a:ea typeface="굴림체" pitchFamily="49" charset="-127"/>
              </a:rPr>
              <a:t>END;</a:t>
            </a:r>
          </a:p>
          <a:p>
            <a:pPr algn="l">
              <a:lnSpc>
                <a:spcPts val="4000"/>
              </a:lnSpc>
            </a:pPr>
            <a:r>
              <a:rPr lang="en-US" altLang="ko-KR" sz="2800">
                <a:latin typeface="굴림체" pitchFamily="49" charset="-127"/>
                <a:ea typeface="굴림체" pitchFamily="49" charset="-127"/>
              </a:rPr>
              <a:t>/</a:t>
            </a:r>
          </a:p>
        </p:txBody>
      </p:sp>
      <p:sp>
        <p:nvSpPr>
          <p:cNvPr id="23564" name="AutoShape 21"/>
          <p:cNvSpPr>
            <a:spLocks noChangeArrowheads="1"/>
          </p:cNvSpPr>
          <p:nvPr/>
        </p:nvSpPr>
        <p:spPr bwMode="auto">
          <a:xfrm>
            <a:off x="1080135" y="9065184"/>
            <a:ext cx="12361545" cy="642581"/>
          </a:xfrm>
          <a:prstGeom prst="roundRect">
            <a:avLst>
              <a:gd name="adj" fmla="val 16667"/>
            </a:avLst>
          </a:prstGeom>
          <a:solidFill>
            <a:srgbClr val="FF99CC">
              <a:alpha val="39999"/>
            </a:srgbClr>
          </a:solidFill>
          <a:ln w="9525" algn="ctr">
            <a:noFill/>
            <a:round/>
            <a:headEnd/>
            <a:tailEnd/>
          </a:ln>
        </p:spPr>
        <p:txBody>
          <a:bodyPr lIns="144018" tIns="72009" rIns="144018" bIns="72009" anchor="ctr">
            <a:spAutoFit/>
          </a:bodyPr>
          <a:lstStyle/>
          <a:p>
            <a:pPr algn="l"/>
            <a:r>
              <a:rPr lang="en-US" altLang="ko-KR" sz="2800" smtClean="0">
                <a:latin typeface="굴림체" pitchFamily="49" charset="-127"/>
                <a:ea typeface="굴림체" pitchFamily="49" charset="-127"/>
              </a:rPr>
              <a:t>SELECT TRIGGER_NAME FROM USER_TRIGGERS</a:t>
            </a:r>
            <a:endParaRPr lang="en-US" altLang="ko-KR" sz="2800">
              <a:latin typeface="굴림체" pitchFamily="49" charset="-127"/>
              <a:ea typeface="굴림체" pitchFamily="49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4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제목 1"/>
          <p:cNvSpPr>
            <a:spLocks noGrp="1"/>
          </p:cNvSpPr>
          <p:nvPr>
            <p:ph type="title"/>
          </p:nvPr>
        </p:nvSpPr>
        <p:spPr>
          <a:xfrm>
            <a:off x="720090" y="432556"/>
            <a:ext cx="12961620" cy="863664"/>
          </a:xfrm>
        </p:spPr>
        <p:txBody>
          <a:bodyPr lIns="144018" tIns="72009" rIns="144018" bIns="72009"/>
          <a:lstStyle/>
          <a:p>
            <a:r>
              <a:rPr lang="en-US" altLang="ko-KR" sz="4000" smtClean="0">
                <a:latin typeface="굴림체" pitchFamily="49" charset="-127"/>
                <a:ea typeface="굴림체" pitchFamily="49" charset="-127"/>
              </a:rPr>
              <a:t>&lt;</a:t>
            </a:r>
            <a:r>
              <a:rPr lang="ko-KR" altLang="en-US" sz="4000" smtClean="0">
                <a:latin typeface="굴림체" pitchFamily="49" charset="-127"/>
                <a:ea typeface="굴림체" pitchFamily="49" charset="-127"/>
              </a:rPr>
              <a:t>실습하기</a:t>
            </a:r>
            <a:r>
              <a:rPr lang="en-US" altLang="ko-KR" sz="4000" smtClean="0">
                <a:latin typeface="굴림체" pitchFamily="49" charset="-127"/>
                <a:ea typeface="굴림체" pitchFamily="49" charset="-127"/>
              </a:rPr>
              <a:t>&gt; </a:t>
            </a:r>
            <a:r>
              <a:rPr lang="ko-KR" altLang="en-US" sz="4000" smtClean="0">
                <a:latin typeface="굴림체" pitchFamily="49" charset="-127"/>
                <a:ea typeface="굴림체" pitchFamily="49" charset="-127"/>
              </a:rPr>
              <a:t>단순 메시지 출력하는 </a:t>
            </a:r>
            <a:r>
              <a:rPr lang="ko-KR" altLang="en-US" sz="4000" err="1" smtClean="0">
                <a:latin typeface="굴림체" pitchFamily="49" charset="-127"/>
                <a:ea typeface="굴림체" pitchFamily="49" charset="-127"/>
              </a:rPr>
              <a:t>트리거</a:t>
            </a:r>
            <a:r>
              <a:rPr lang="ko-KR" altLang="en-US" sz="4000" smtClean="0">
                <a:latin typeface="굴림체" pitchFamily="49" charset="-127"/>
                <a:ea typeface="굴림체" pitchFamily="49" charset="-127"/>
              </a:rPr>
              <a:t> 작성하기</a:t>
            </a:r>
          </a:p>
        </p:txBody>
      </p:sp>
      <p:sp>
        <p:nvSpPr>
          <p:cNvPr id="24579" name="내용 개체 틀 2"/>
          <p:cNvSpPr>
            <a:spLocks noGrp="1"/>
          </p:cNvSpPr>
          <p:nvPr>
            <p:ph idx="1"/>
          </p:nvPr>
        </p:nvSpPr>
        <p:spPr>
          <a:xfrm>
            <a:off x="720090" y="1728267"/>
            <a:ext cx="12961620" cy="8064896"/>
          </a:xfrm>
        </p:spPr>
        <p:txBody>
          <a:bodyPr lIns="144018" tIns="72009" rIns="144018" bIns="72009"/>
          <a:lstStyle/>
          <a:p>
            <a:pPr>
              <a:lnSpc>
                <a:spcPct val="150000"/>
              </a:lnSpc>
              <a:buFontTx/>
              <a:buNone/>
            </a:pPr>
            <a:r>
              <a:rPr lang="en-US" altLang="ko-KR" sz="2800" smtClean="0">
                <a:latin typeface="굴림체" pitchFamily="49" charset="-127"/>
                <a:ea typeface="굴림체" pitchFamily="49" charset="-127"/>
              </a:rPr>
              <a:t>3. </a:t>
            </a:r>
            <a:r>
              <a:rPr lang="ko-KR" altLang="en-US" sz="2800" smtClean="0">
                <a:latin typeface="굴림체" pitchFamily="49" charset="-127"/>
                <a:ea typeface="굴림체" pitchFamily="49" charset="-127"/>
              </a:rPr>
              <a:t>상품분</a:t>
            </a:r>
            <a:r>
              <a:rPr lang="ko-KR" altLang="en-US" sz="2800">
                <a:latin typeface="굴림체" pitchFamily="49" charset="-127"/>
                <a:ea typeface="굴림체" pitchFamily="49" charset="-127"/>
              </a:rPr>
              <a:t>류</a:t>
            </a:r>
            <a:r>
              <a:rPr lang="ko-KR" altLang="en-US" sz="2800" smtClean="0">
                <a:latin typeface="굴림체" pitchFamily="49" charset="-127"/>
                <a:ea typeface="굴림체" pitchFamily="49" charset="-127"/>
              </a:rPr>
              <a:t> 테이블에 </a:t>
            </a:r>
            <a:r>
              <a:rPr lang="ko-KR" altLang="en-US" sz="2800" err="1" smtClean="0">
                <a:latin typeface="굴림체" pitchFamily="49" charset="-127"/>
                <a:ea typeface="굴림체" pitchFamily="49" charset="-127"/>
              </a:rPr>
              <a:t>로우를</a:t>
            </a:r>
            <a:r>
              <a:rPr lang="ko-KR" altLang="en-US" sz="2800" smtClean="0">
                <a:latin typeface="굴림체" pitchFamily="49" charset="-127"/>
                <a:ea typeface="굴림체" pitchFamily="49" charset="-127"/>
              </a:rPr>
              <a:t> 추가</a:t>
            </a:r>
            <a:r>
              <a:rPr lang="en-US" altLang="ko-KR" sz="2800" smtClean="0">
                <a:latin typeface="굴림체" pitchFamily="49" charset="-127"/>
                <a:ea typeface="굴림체" pitchFamily="49" charset="-127"/>
              </a:rPr>
              <a:t>.</a:t>
            </a:r>
          </a:p>
          <a:p>
            <a:pPr>
              <a:lnSpc>
                <a:spcPct val="150000"/>
              </a:lnSpc>
              <a:buFontTx/>
              <a:buNone/>
            </a:pPr>
            <a:endParaRPr lang="en-US" altLang="ko-KR" sz="2800">
              <a:latin typeface="굴림체" pitchFamily="49" charset="-127"/>
              <a:ea typeface="굴림체" pitchFamily="49" charset="-127"/>
            </a:endParaRPr>
          </a:p>
          <a:p>
            <a:pPr>
              <a:lnSpc>
                <a:spcPct val="150000"/>
              </a:lnSpc>
              <a:buFontTx/>
              <a:buNone/>
            </a:pPr>
            <a:endParaRPr lang="en-US" altLang="ko-KR" sz="2800" smtClean="0">
              <a:latin typeface="굴림체" pitchFamily="49" charset="-127"/>
              <a:ea typeface="굴림체" pitchFamily="49" charset="-127"/>
            </a:endParaRPr>
          </a:p>
          <a:p>
            <a:pPr>
              <a:lnSpc>
                <a:spcPct val="150000"/>
              </a:lnSpc>
              <a:buFontTx/>
              <a:buNone/>
            </a:pPr>
            <a:endParaRPr lang="en-US" altLang="ko-KR" sz="2800" smtClean="0">
              <a:latin typeface="굴림체" pitchFamily="49" charset="-127"/>
              <a:ea typeface="굴림체" pitchFamily="49" charset="-127"/>
            </a:endParaRPr>
          </a:p>
          <a:p>
            <a:pPr>
              <a:lnSpc>
                <a:spcPct val="150000"/>
              </a:lnSpc>
              <a:buFontTx/>
              <a:buNone/>
            </a:pPr>
            <a:endParaRPr lang="en-US" altLang="ko-KR" sz="2800" smtClean="0">
              <a:latin typeface="굴림체" pitchFamily="49" charset="-127"/>
              <a:ea typeface="굴림체" pitchFamily="49" charset="-127"/>
            </a:endParaRPr>
          </a:p>
          <a:p>
            <a:pPr>
              <a:lnSpc>
                <a:spcPct val="150000"/>
              </a:lnSpc>
              <a:buFontTx/>
              <a:buNone/>
            </a:pPr>
            <a:endParaRPr lang="en-US" altLang="ko-KR" sz="2800" smtClean="0">
              <a:latin typeface="굴림체" pitchFamily="49" charset="-127"/>
              <a:ea typeface="굴림체" pitchFamily="49" charset="-127"/>
            </a:endParaRPr>
          </a:p>
          <a:p>
            <a:pPr>
              <a:lnSpc>
                <a:spcPct val="150000"/>
              </a:lnSpc>
              <a:buFontTx/>
              <a:buNone/>
            </a:pPr>
            <a:endParaRPr lang="en-US" altLang="ko-KR" sz="2800" smtClean="0">
              <a:latin typeface="굴림체" pitchFamily="49" charset="-127"/>
              <a:ea typeface="굴림체" pitchFamily="49" charset="-127"/>
            </a:endParaRPr>
          </a:p>
          <a:p>
            <a:pPr>
              <a:lnSpc>
                <a:spcPct val="150000"/>
              </a:lnSpc>
              <a:buFontTx/>
              <a:buNone/>
            </a:pPr>
            <a:endParaRPr lang="en-US" altLang="ko-KR" sz="2800">
              <a:latin typeface="굴림체" pitchFamily="49" charset="-127"/>
              <a:ea typeface="굴림체" pitchFamily="49" charset="-127"/>
            </a:endParaRPr>
          </a:p>
          <a:p>
            <a:pPr>
              <a:lnSpc>
                <a:spcPct val="150000"/>
              </a:lnSpc>
              <a:buFontTx/>
              <a:buNone/>
            </a:pPr>
            <a:endParaRPr lang="en-US" altLang="ko-KR" sz="2800" smtClean="0">
              <a:latin typeface="굴림체" pitchFamily="49" charset="-127"/>
              <a:ea typeface="굴림체" pitchFamily="49" charset="-127"/>
            </a:endParaRPr>
          </a:p>
          <a:p>
            <a:pPr>
              <a:lnSpc>
                <a:spcPct val="150000"/>
              </a:lnSpc>
              <a:buFontTx/>
              <a:buNone/>
            </a:pPr>
            <a:r>
              <a:rPr lang="en-US" altLang="ko-KR" sz="2800" smtClean="0">
                <a:latin typeface="굴림체" pitchFamily="49" charset="-127"/>
                <a:ea typeface="굴림체" pitchFamily="49" charset="-127"/>
              </a:rPr>
              <a:t>   </a:t>
            </a:r>
            <a:r>
              <a:rPr lang="ko-KR" altLang="en-US" sz="2800" smtClean="0">
                <a:latin typeface="굴림체" pitchFamily="49" charset="-127"/>
                <a:ea typeface="굴림체" pitchFamily="49" charset="-127"/>
              </a:rPr>
              <a:t>새로운 상품분류가 추가되자 </a:t>
            </a:r>
            <a:r>
              <a:rPr lang="en-US" altLang="ko-KR" sz="2800" smtClean="0">
                <a:latin typeface="굴림체" pitchFamily="49" charset="-127"/>
                <a:ea typeface="굴림체" pitchFamily="49" charset="-127"/>
              </a:rPr>
              <a:t>＇</a:t>
            </a:r>
            <a:r>
              <a:rPr lang="ko-KR" altLang="en-US" sz="2800" smtClean="0">
                <a:latin typeface="굴림체" pitchFamily="49" charset="-127"/>
                <a:ea typeface="굴림체" pitchFamily="49" charset="-127"/>
              </a:rPr>
              <a:t>상품분류가 추가되었습니다</a:t>
            </a:r>
            <a:r>
              <a:rPr lang="en-US" altLang="ko-KR" sz="2800" smtClean="0">
                <a:latin typeface="굴림체" pitchFamily="49" charset="-127"/>
                <a:ea typeface="굴림체" pitchFamily="49" charset="-127"/>
              </a:rPr>
              <a:t>'</a:t>
            </a:r>
            <a:r>
              <a:rPr lang="ko-KR" altLang="en-US" sz="2800" smtClean="0">
                <a:latin typeface="굴림체" pitchFamily="49" charset="-127"/>
                <a:ea typeface="굴림체" pitchFamily="49" charset="-127"/>
              </a:rPr>
              <a:t>란 메시지가 출력되는 것을 보면 </a:t>
            </a:r>
            <a:r>
              <a:rPr lang="en-US" altLang="ko-KR" sz="2800" smtClean="0">
                <a:latin typeface="굴림체" pitchFamily="49" charset="-127"/>
                <a:ea typeface="굴림체" pitchFamily="49" charset="-127"/>
              </a:rPr>
              <a:t>TG_LPROD_IN </a:t>
            </a:r>
            <a:r>
              <a:rPr lang="ko-KR" altLang="en-US" sz="2800" err="1" smtClean="0">
                <a:latin typeface="굴림체" pitchFamily="49" charset="-127"/>
                <a:ea typeface="굴림체" pitchFamily="49" charset="-127"/>
              </a:rPr>
              <a:t>트리거가</a:t>
            </a:r>
            <a:r>
              <a:rPr lang="ko-KR" altLang="en-US" sz="2800" smtClean="0">
                <a:latin typeface="굴림체" pitchFamily="49" charset="-127"/>
                <a:ea typeface="굴림체" pitchFamily="49" charset="-127"/>
              </a:rPr>
              <a:t> 수행되었음을 확인할 수 있</a:t>
            </a:r>
            <a:r>
              <a:rPr lang="ko-KR" altLang="en-US" sz="2800">
                <a:latin typeface="굴림체" pitchFamily="49" charset="-127"/>
                <a:ea typeface="굴림체" pitchFamily="49" charset="-127"/>
              </a:rPr>
              <a:t>음</a:t>
            </a:r>
            <a:r>
              <a:rPr lang="en-US" altLang="ko-KR" sz="2800" smtClean="0">
                <a:latin typeface="굴림체" pitchFamily="49" charset="-127"/>
                <a:ea typeface="굴림체" pitchFamily="49" charset="-127"/>
              </a:rPr>
              <a:t> </a:t>
            </a:r>
            <a:endParaRPr lang="ko-KR" altLang="en-US" sz="2800" smtClean="0">
              <a:latin typeface="굴림체" pitchFamily="49" charset="-127"/>
              <a:ea typeface="굴림체" pitchFamily="49" charset="-127"/>
            </a:endParaRPr>
          </a:p>
          <a:p>
            <a:pPr>
              <a:lnSpc>
                <a:spcPct val="150000"/>
              </a:lnSpc>
              <a:buFontTx/>
              <a:buNone/>
            </a:pPr>
            <a:endParaRPr lang="en-US" altLang="ko-KR" sz="2800" smtClean="0"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24580" name="Rectangle 8"/>
          <p:cNvSpPr>
            <a:spLocks noChangeArrowheads="1"/>
          </p:cNvSpPr>
          <p:nvPr/>
        </p:nvSpPr>
        <p:spPr bwMode="blackWhite">
          <a:xfrm>
            <a:off x="0" y="0"/>
            <a:ext cx="290913" cy="422423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  <p:txBody>
          <a:bodyPr wrap="none" lIns="144018" tIns="72009" rIns="144018" bIns="72009" anchor="ctr">
            <a:spAutoFit/>
          </a:bodyPr>
          <a:lstStyle/>
          <a:p>
            <a:endParaRPr lang="ko-KR" altLang="en-US"/>
          </a:p>
        </p:txBody>
      </p:sp>
      <p:sp>
        <p:nvSpPr>
          <p:cNvPr id="24581" name="Rectangle 10"/>
          <p:cNvSpPr>
            <a:spLocks noChangeArrowheads="1"/>
          </p:cNvSpPr>
          <p:nvPr/>
        </p:nvSpPr>
        <p:spPr bwMode="blackWhite">
          <a:xfrm>
            <a:off x="0" y="0"/>
            <a:ext cx="290913" cy="422423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  <p:txBody>
          <a:bodyPr wrap="none" lIns="144018" tIns="72009" rIns="144018" bIns="72009" anchor="ctr">
            <a:spAutoFit/>
          </a:bodyPr>
          <a:lstStyle/>
          <a:p>
            <a:endParaRPr lang="ko-KR" altLang="en-US"/>
          </a:p>
        </p:txBody>
      </p:sp>
      <p:sp>
        <p:nvSpPr>
          <p:cNvPr id="24582" name="Rectangle 2"/>
          <p:cNvSpPr>
            <a:spLocks noChangeArrowheads="1"/>
          </p:cNvSpPr>
          <p:nvPr/>
        </p:nvSpPr>
        <p:spPr bwMode="blackWhite">
          <a:xfrm>
            <a:off x="0" y="0"/>
            <a:ext cx="290913" cy="422423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  <p:txBody>
          <a:bodyPr wrap="none" lIns="144018" tIns="72009" rIns="144018" bIns="72009" anchor="ctr">
            <a:spAutoFit/>
          </a:bodyPr>
          <a:lstStyle/>
          <a:p>
            <a:endParaRPr lang="ko-KR" altLang="en-US"/>
          </a:p>
        </p:txBody>
      </p:sp>
      <p:sp>
        <p:nvSpPr>
          <p:cNvPr id="24583" name="Rectangle 15"/>
          <p:cNvSpPr>
            <a:spLocks noChangeArrowheads="1"/>
          </p:cNvSpPr>
          <p:nvPr/>
        </p:nvSpPr>
        <p:spPr bwMode="blackWhite">
          <a:xfrm>
            <a:off x="0" y="0"/>
            <a:ext cx="290913" cy="422423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  <p:txBody>
          <a:bodyPr wrap="none" lIns="144018" tIns="72009" rIns="144018" bIns="72009" anchor="ctr">
            <a:spAutoFit/>
          </a:bodyPr>
          <a:lstStyle/>
          <a:p>
            <a:endParaRPr lang="ko-KR" altLang="en-US"/>
          </a:p>
        </p:txBody>
      </p:sp>
      <p:sp>
        <p:nvSpPr>
          <p:cNvPr id="24584" name="Rectangle 2"/>
          <p:cNvSpPr>
            <a:spLocks noChangeArrowheads="1"/>
          </p:cNvSpPr>
          <p:nvPr/>
        </p:nvSpPr>
        <p:spPr bwMode="blackWhite">
          <a:xfrm>
            <a:off x="0" y="0"/>
            <a:ext cx="290913" cy="422423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  <p:txBody>
          <a:bodyPr wrap="none" lIns="144018" tIns="72009" rIns="144018" bIns="72009" anchor="ctr">
            <a:spAutoFit/>
          </a:bodyPr>
          <a:lstStyle/>
          <a:p>
            <a:endParaRPr lang="ko-KR" altLang="en-US"/>
          </a:p>
        </p:txBody>
      </p:sp>
      <p:sp>
        <p:nvSpPr>
          <p:cNvPr id="24585" name="Rectangle 2"/>
          <p:cNvSpPr>
            <a:spLocks noChangeArrowheads="1"/>
          </p:cNvSpPr>
          <p:nvPr/>
        </p:nvSpPr>
        <p:spPr bwMode="blackWhite">
          <a:xfrm>
            <a:off x="0" y="0"/>
            <a:ext cx="290913" cy="422423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  <p:txBody>
          <a:bodyPr wrap="none" lIns="144018" tIns="72009" rIns="144018" bIns="72009" anchor="ctr">
            <a:spAutoFit/>
          </a:bodyPr>
          <a:lstStyle/>
          <a:p>
            <a:endParaRPr lang="ko-KR" altLang="en-US"/>
          </a:p>
        </p:txBody>
      </p:sp>
      <p:sp>
        <p:nvSpPr>
          <p:cNvPr id="24586" name="Rectangle 15"/>
          <p:cNvSpPr>
            <a:spLocks noChangeArrowheads="1"/>
          </p:cNvSpPr>
          <p:nvPr/>
        </p:nvSpPr>
        <p:spPr bwMode="blackWhite">
          <a:xfrm>
            <a:off x="0" y="0"/>
            <a:ext cx="290913" cy="422423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  <p:txBody>
          <a:bodyPr wrap="none" lIns="144018" tIns="72009" rIns="144018" bIns="72009" anchor="ctr">
            <a:spAutoFit/>
          </a:bodyPr>
          <a:lstStyle/>
          <a:p>
            <a:endParaRPr lang="ko-KR" altLang="en-US"/>
          </a:p>
        </p:txBody>
      </p:sp>
      <p:sp>
        <p:nvSpPr>
          <p:cNvPr id="24587" name="AutoShape 21"/>
          <p:cNvSpPr>
            <a:spLocks noChangeArrowheads="1"/>
          </p:cNvSpPr>
          <p:nvPr/>
        </p:nvSpPr>
        <p:spPr bwMode="auto">
          <a:xfrm>
            <a:off x="960120" y="2448347"/>
            <a:ext cx="13081635" cy="5881610"/>
          </a:xfrm>
          <a:prstGeom prst="roundRect">
            <a:avLst>
              <a:gd name="adj" fmla="val 16667"/>
            </a:avLst>
          </a:prstGeom>
          <a:solidFill>
            <a:srgbClr val="FF99CC">
              <a:alpha val="39999"/>
            </a:srgbClr>
          </a:solidFill>
          <a:ln w="9525" algn="ctr">
            <a:noFill/>
            <a:round/>
            <a:headEnd/>
            <a:tailEnd/>
          </a:ln>
        </p:spPr>
        <p:txBody>
          <a:bodyPr lIns="144018" tIns="72009" rIns="144018" bIns="72009" anchor="ctr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2800">
                <a:latin typeface="굴림체" pitchFamily="49" charset="-127"/>
                <a:ea typeface="굴림체" pitchFamily="49" charset="-127"/>
              </a:rPr>
              <a:t>SET SERVEROUTPUT </a:t>
            </a:r>
            <a:r>
              <a:rPr lang="en-US" altLang="ko-KR" sz="2800" smtClean="0">
                <a:latin typeface="굴림체" pitchFamily="49" charset="-127"/>
                <a:ea typeface="굴림체" pitchFamily="49" charset="-127"/>
              </a:rPr>
              <a:t>ON;</a:t>
            </a:r>
            <a:endParaRPr lang="en-US" altLang="ko-KR" sz="2800">
              <a:latin typeface="굴림체" pitchFamily="49" charset="-127"/>
              <a:ea typeface="굴림체" pitchFamily="49" charset="-127"/>
            </a:endParaRPr>
          </a:p>
          <a:p>
            <a:pPr algn="l">
              <a:lnSpc>
                <a:spcPct val="150000"/>
              </a:lnSpc>
            </a:pPr>
            <a:endParaRPr lang="en-US" altLang="ko-KR" sz="2800" smtClean="0">
              <a:latin typeface="굴림체" pitchFamily="49" charset="-127"/>
              <a:ea typeface="굴림체" pitchFamily="49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800" smtClean="0">
                <a:latin typeface="굴림체" pitchFamily="49" charset="-127"/>
                <a:ea typeface="굴림체" pitchFamily="49" charset="-127"/>
              </a:rPr>
              <a:t>INSERT </a:t>
            </a:r>
            <a:r>
              <a:rPr lang="en-US" altLang="ko-KR" sz="2800">
                <a:latin typeface="굴림체" pitchFamily="49" charset="-127"/>
                <a:ea typeface="굴림체" pitchFamily="49" charset="-127"/>
              </a:rPr>
              <a:t>INTO LPROD(LPROD_ID, LPROD_GU, LPROD_NM) VALUES(</a:t>
            </a:r>
          </a:p>
          <a:p>
            <a:pPr>
              <a:lnSpc>
                <a:spcPct val="150000"/>
              </a:lnSpc>
            </a:pPr>
            <a:r>
              <a:rPr lang="en-US" altLang="ko-KR" sz="2800" smtClean="0">
                <a:latin typeface="굴림체" pitchFamily="49" charset="-127"/>
                <a:ea typeface="굴림체" pitchFamily="49" charset="-127"/>
              </a:rPr>
              <a:t>            </a:t>
            </a:r>
            <a:r>
              <a:rPr lang="en-US" altLang="ko-KR" sz="2800">
                <a:latin typeface="굴림체" pitchFamily="49" charset="-127"/>
                <a:ea typeface="굴림체" pitchFamily="49" charset="-127"/>
              </a:rPr>
              <a:t>(SELECT MAX(LPROD_ID) + 1 FROM LPROD),</a:t>
            </a:r>
          </a:p>
          <a:p>
            <a:pPr>
              <a:lnSpc>
                <a:spcPct val="150000"/>
              </a:lnSpc>
            </a:pPr>
            <a:r>
              <a:rPr lang="en-US" altLang="ko-KR" sz="2800" smtClean="0">
                <a:latin typeface="굴림체" pitchFamily="49" charset="-127"/>
                <a:ea typeface="굴림체" pitchFamily="49" charset="-127"/>
              </a:rPr>
              <a:t>            </a:t>
            </a:r>
            <a:r>
              <a:rPr lang="en-US" altLang="ko-KR" sz="2800">
                <a:latin typeface="굴림체" pitchFamily="49" charset="-127"/>
                <a:ea typeface="굴림체" pitchFamily="49" charset="-127"/>
              </a:rPr>
              <a:t>(SELECT 'P' || (SUBSTR(MAX(LPROD_GU),2)+1) FROM LPROD),</a:t>
            </a:r>
          </a:p>
          <a:p>
            <a:pPr>
              <a:lnSpc>
                <a:spcPct val="150000"/>
              </a:lnSpc>
            </a:pPr>
            <a:r>
              <a:rPr lang="en-US" altLang="ko-KR" sz="2800" smtClean="0">
                <a:latin typeface="굴림체" pitchFamily="49" charset="-127"/>
                <a:ea typeface="굴림체" pitchFamily="49" charset="-127"/>
              </a:rPr>
              <a:t>            </a:t>
            </a:r>
            <a:r>
              <a:rPr lang="en-US" altLang="ko-KR" sz="2800">
                <a:latin typeface="굴림체" pitchFamily="49" charset="-127"/>
                <a:ea typeface="굴림체" pitchFamily="49" charset="-127"/>
              </a:rPr>
              <a:t>'</a:t>
            </a:r>
            <a:r>
              <a:rPr lang="ko-KR" altLang="en-US" sz="2800" err="1">
                <a:latin typeface="굴림체" pitchFamily="49" charset="-127"/>
                <a:ea typeface="굴림체" pitchFamily="49" charset="-127"/>
              </a:rPr>
              <a:t>트리거추가값</a:t>
            </a:r>
            <a:r>
              <a:rPr lang="en-US" altLang="ko-KR" sz="2800">
                <a:latin typeface="굴림체" pitchFamily="49" charset="-127"/>
                <a:ea typeface="굴림체" pitchFamily="49" charset="-127"/>
              </a:rPr>
              <a:t>1</a:t>
            </a:r>
            <a:r>
              <a:rPr lang="en-US" altLang="ko-KR" sz="2800" smtClean="0">
                <a:latin typeface="굴림체" pitchFamily="49" charset="-127"/>
                <a:ea typeface="굴림체" pitchFamily="49" charset="-127"/>
              </a:rPr>
              <a:t>');</a:t>
            </a:r>
          </a:p>
          <a:p>
            <a:pPr>
              <a:lnSpc>
                <a:spcPct val="150000"/>
              </a:lnSpc>
            </a:pPr>
            <a:endParaRPr lang="en-US" altLang="ko-KR" sz="2800">
              <a:latin typeface="굴림체" pitchFamily="49" charset="-127"/>
              <a:ea typeface="굴림체" pitchFamily="49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800">
                <a:latin typeface="굴림체" pitchFamily="49" charset="-127"/>
                <a:ea typeface="굴림체" pitchFamily="49" charset="-127"/>
              </a:rPr>
              <a:t>SELECT * FROM LPROD;</a:t>
            </a:r>
            <a:endParaRPr lang="ko-KR" altLang="en-US" sz="2800">
              <a:latin typeface="굴림체" pitchFamily="49" charset="-127"/>
              <a:ea typeface="굴림체" pitchFamily="49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4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제목 1"/>
          <p:cNvSpPr>
            <a:spLocks noGrp="1"/>
          </p:cNvSpPr>
          <p:nvPr>
            <p:ph type="title"/>
          </p:nvPr>
        </p:nvSpPr>
        <p:spPr>
          <a:xfrm>
            <a:off x="720090" y="432556"/>
            <a:ext cx="12961620" cy="791656"/>
          </a:xfrm>
        </p:spPr>
        <p:txBody>
          <a:bodyPr lIns="144018" tIns="72009" rIns="144018" bIns="72009"/>
          <a:lstStyle/>
          <a:p>
            <a:r>
              <a:rPr lang="en-US" altLang="ko-KR" sz="3200" smtClean="0">
                <a:latin typeface="굴림체" pitchFamily="49" charset="-127"/>
                <a:ea typeface="굴림체" pitchFamily="49" charset="-127"/>
              </a:rPr>
              <a:t>&lt;</a:t>
            </a:r>
            <a:r>
              <a:rPr lang="ko-KR" altLang="en-US" sz="3200" smtClean="0">
                <a:latin typeface="굴림체" pitchFamily="49" charset="-127"/>
                <a:ea typeface="굴림체" pitchFamily="49" charset="-127"/>
              </a:rPr>
              <a:t>실습하기</a:t>
            </a:r>
            <a:r>
              <a:rPr lang="en-US" altLang="ko-KR" sz="3200" smtClean="0">
                <a:latin typeface="굴림체" pitchFamily="49" charset="-127"/>
                <a:ea typeface="굴림체" pitchFamily="49" charset="-127"/>
              </a:rPr>
              <a:t>&gt; </a:t>
            </a:r>
            <a:r>
              <a:rPr lang="ko-KR" altLang="en-US" sz="3200" smtClean="0">
                <a:latin typeface="굴림체" pitchFamily="49" charset="-127"/>
                <a:ea typeface="굴림체" pitchFamily="49" charset="-127"/>
              </a:rPr>
              <a:t>급여 정보를 자동 추가하는 </a:t>
            </a:r>
            <a:r>
              <a:rPr lang="ko-KR" altLang="en-US" sz="3200" err="1" smtClean="0">
                <a:latin typeface="굴림체" pitchFamily="49" charset="-127"/>
                <a:ea typeface="굴림체" pitchFamily="49" charset="-127"/>
              </a:rPr>
              <a:t>트리거</a:t>
            </a:r>
            <a:r>
              <a:rPr lang="ko-KR" altLang="en-US" sz="3200" smtClean="0">
                <a:latin typeface="굴림체" pitchFamily="49" charset="-127"/>
                <a:ea typeface="굴림체" pitchFamily="49" charset="-127"/>
              </a:rPr>
              <a:t> 작성하기</a:t>
            </a:r>
          </a:p>
        </p:txBody>
      </p:sp>
      <p:sp>
        <p:nvSpPr>
          <p:cNvPr id="25603" name="Rectangle 1"/>
          <p:cNvSpPr>
            <a:spLocks noChangeArrowheads="1"/>
          </p:cNvSpPr>
          <p:nvPr/>
        </p:nvSpPr>
        <p:spPr bwMode="blackWhite">
          <a:xfrm>
            <a:off x="0" y="0"/>
            <a:ext cx="290913" cy="422423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  <p:txBody>
          <a:bodyPr wrap="none" lIns="144018" tIns="72009" rIns="144018" bIns="72009" anchor="ctr">
            <a:spAutoFit/>
          </a:bodyPr>
          <a:lstStyle/>
          <a:p>
            <a:endParaRPr lang="ko-KR" altLang="en-US"/>
          </a:p>
        </p:txBody>
      </p:sp>
      <p:sp>
        <p:nvSpPr>
          <p:cNvPr id="25604" name="내용 개체 틀 6"/>
          <p:cNvSpPr>
            <a:spLocks noGrp="1"/>
          </p:cNvSpPr>
          <p:nvPr>
            <p:ph idx="1"/>
          </p:nvPr>
        </p:nvSpPr>
        <p:spPr>
          <a:xfrm>
            <a:off x="720090" y="1188407"/>
            <a:ext cx="12961620" cy="7128392"/>
          </a:xfrm>
        </p:spPr>
        <p:txBody>
          <a:bodyPr lIns="144018" tIns="72009" rIns="144018" bIns="72009"/>
          <a:lstStyle/>
          <a:p>
            <a:pPr>
              <a:lnSpc>
                <a:spcPct val="150000"/>
              </a:lnSpc>
              <a:buFontTx/>
              <a:buNone/>
            </a:pPr>
            <a:r>
              <a:rPr lang="ko-KR" altLang="en-US" sz="2800" smtClean="0">
                <a:latin typeface="굴림체" pitchFamily="49" charset="-127"/>
                <a:ea typeface="굴림체" pitchFamily="49" charset="-127"/>
              </a:rPr>
              <a:t>    사원 테이블에 새로운 데이터가 들어오면</a:t>
            </a:r>
            <a:r>
              <a:rPr lang="en-US" altLang="ko-KR" sz="2800" smtClean="0">
                <a:latin typeface="굴림체" pitchFamily="49" charset="-127"/>
                <a:ea typeface="굴림체" pitchFamily="49" charset="-127"/>
              </a:rPr>
              <a:t>(</a:t>
            </a:r>
            <a:r>
              <a:rPr lang="ko-KR" altLang="en-US" sz="2800" smtClean="0">
                <a:latin typeface="굴림체" pitchFamily="49" charset="-127"/>
                <a:ea typeface="굴림체" pitchFamily="49" charset="-127"/>
              </a:rPr>
              <a:t>즉</a:t>
            </a:r>
            <a:r>
              <a:rPr lang="en-US" altLang="ko-KR" sz="2800" smtClean="0"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2800" smtClean="0">
                <a:latin typeface="굴림체" pitchFamily="49" charset="-127"/>
                <a:ea typeface="굴림체" pitchFamily="49" charset="-127"/>
              </a:rPr>
              <a:t>신입 사원이 들어오면</a:t>
            </a:r>
            <a:r>
              <a:rPr lang="en-US" altLang="ko-KR" sz="2800" smtClean="0">
                <a:latin typeface="굴림체" pitchFamily="49" charset="-127"/>
                <a:ea typeface="굴림체" pitchFamily="49" charset="-127"/>
              </a:rPr>
              <a:t>) </a:t>
            </a:r>
            <a:r>
              <a:rPr lang="ko-KR" altLang="en-US" sz="2800" smtClean="0">
                <a:latin typeface="굴림체" pitchFamily="49" charset="-127"/>
                <a:ea typeface="굴림체" pitchFamily="49" charset="-127"/>
              </a:rPr>
              <a:t>급여 테이블에 새로운 데이터</a:t>
            </a:r>
            <a:r>
              <a:rPr lang="en-US" altLang="ko-KR" sz="2800" smtClean="0">
                <a:latin typeface="굴림체" pitchFamily="49" charset="-127"/>
                <a:ea typeface="굴림체" pitchFamily="49" charset="-127"/>
              </a:rPr>
              <a:t>(</a:t>
            </a:r>
            <a:r>
              <a:rPr lang="ko-KR" altLang="en-US" sz="2800" smtClean="0">
                <a:latin typeface="굴림체" pitchFamily="49" charset="-127"/>
                <a:ea typeface="굴림체" pitchFamily="49" charset="-127"/>
              </a:rPr>
              <a:t>즉 신입 사원의 급여 정보</a:t>
            </a:r>
            <a:r>
              <a:rPr lang="en-US" altLang="ko-KR" sz="2800" smtClean="0">
                <a:latin typeface="굴림체" pitchFamily="49" charset="-127"/>
                <a:ea typeface="굴림체" pitchFamily="49" charset="-127"/>
              </a:rPr>
              <a:t>)</a:t>
            </a:r>
            <a:r>
              <a:rPr lang="ko-KR" altLang="en-US" sz="2800" smtClean="0">
                <a:latin typeface="굴림체" pitchFamily="49" charset="-127"/>
                <a:ea typeface="굴림체" pitchFamily="49" charset="-127"/>
              </a:rPr>
              <a:t>를 자동으로 생성하도록 하기 위해서 사원 테이블에 </a:t>
            </a:r>
            <a:r>
              <a:rPr lang="ko-KR" altLang="en-US" sz="2800" err="1" smtClean="0">
                <a:latin typeface="굴림체" pitchFamily="49" charset="-127"/>
                <a:ea typeface="굴림체" pitchFamily="49" charset="-127"/>
              </a:rPr>
              <a:t>트리거를</a:t>
            </a:r>
            <a:r>
              <a:rPr lang="ko-KR" altLang="en-US" sz="2800" smtClean="0">
                <a:latin typeface="굴림체" pitchFamily="49" charset="-127"/>
                <a:ea typeface="굴림체" pitchFamily="49" charset="-127"/>
              </a:rPr>
              <a:t> 작성해 봅시다</a:t>
            </a:r>
            <a:r>
              <a:rPr lang="en-US" altLang="ko-KR" sz="2800" smtClean="0">
                <a:latin typeface="굴림체" pitchFamily="49" charset="-127"/>
                <a:ea typeface="굴림체" pitchFamily="49" charset="-127"/>
              </a:rPr>
              <a:t>. (</a:t>
            </a:r>
            <a:r>
              <a:rPr lang="ko-KR" altLang="en-US" sz="2800" smtClean="0">
                <a:latin typeface="굴림체" pitchFamily="49" charset="-127"/>
                <a:ea typeface="굴림체" pitchFamily="49" charset="-127"/>
              </a:rPr>
              <a:t>신입사원의 급여는 일괄적으로 </a:t>
            </a:r>
            <a:r>
              <a:rPr lang="en-US" altLang="ko-KR" sz="2800" smtClean="0">
                <a:latin typeface="굴림체" pitchFamily="49" charset="-127"/>
                <a:ea typeface="굴림체" pitchFamily="49" charset="-127"/>
              </a:rPr>
              <a:t>200</a:t>
            </a:r>
            <a:r>
              <a:rPr lang="ko-KR" altLang="en-US" sz="2800" smtClean="0">
                <a:latin typeface="굴림체" pitchFamily="49" charset="-127"/>
                <a:ea typeface="굴림체" pitchFamily="49" charset="-127"/>
              </a:rPr>
              <a:t>으로 합니다</a:t>
            </a:r>
            <a:r>
              <a:rPr lang="en-US" altLang="ko-KR" sz="2800" smtClean="0">
                <a:latin typeface="굴림체" pitchFamily="49" charset="-127"/>
                <a:ea typeface="굴림체" pitchFamily="49" charset="-127"/>
              </a:rPr>
              <a:t>. ) </a:t>
            </a:r>
          </a:p>
          <a:p>
            <a:pPr>
              <a:lnSpc>
                <a:spcPct val="150000"/>
              </a:lnSpc>
              <a:buNone/>
            </a:pPr>
            <a:r>
              <a:rPr lang="en-US" altLang="ko-KR" sz="2800" smtClean="0">
                <a:latin typeface="굴림체" pitchFamily="49" charset="-127"/>
                <a:ea typeface="굴림체" pitchFamily="49" charset="-127"/>
              </a:rPr>
              <a:t>1. </a:t>
            </a:r>
            <a:r>
              <a:rPr lang="ko-KR" altLang="en-US" sz="2800" smtClean="0">
                <a:latin typeface="굴림체" pitchFamily="49" charset="-127"/>
                <a:ea typeface="굴림체" pitchFamily="49" charset="-127"/>
              </a:rPr>
              <a:t>직원을 </a:t>
            </a:r>
            <a:r>
              <a:rPr lang="ko-KR" altLang="en-US" sz="2800">
                <a:latin typeface="굴림체" pitchFamily="49" charset="-127"/>
                <a:ea typeface="굴림체" pitchFamily="49" charset="-127"/>
              </a:rPr>
              <a:t>저장할 테이블 </a:t>
            </a:r>
            <a:r>
              <a:rPr lang="ko-KR" altLang="en-US" sz="2800" smtClean="0">
                <a:latin typeface="굴림체" pitchFamily="49" charset="-127"/>
                <a:ea typeface="굴림체" pitchFamily="49" charset="-127"/>
              </a:rPr>
              <a:t>생성</a:t>
            </a:r>
            <a:r>
              <a:rPr lang="en-US" altLang="ko-KR" sz="2800" smtClean="0">
                <a:latin typeface="굴림체" pitchFamily="49" charset="-127"/>
                <a:ea typeface="굴림체" pitchFamily="49" charset="-127"/>
              </a:rPr>
              <a:t> </a:t>
            </a:r>
            <a:endParaRPr lang="ko-KR" altLang="en-US" sz="2800" smtClean="0">
              <a:latin typeface="굴림체" pitchFamily="49" charset="-127"/>
              <a:ea typeface="굴림체" pitchFamily="49" charset="-127"/>
            </a:endParaRPr>
          </a:p>
          <a:p>
            <a:pPr>
              <a:lnSpc>
                <a:spcPct val="150000"/>
              </a:lnSpc>
              <a:buFontTx/>
              <a:buNone/>
            </a:pPr>
            <a:endParaRPr lang="ko-KR" altLang="en-US" sz="2800" smtClean="0"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25605" name="AutoShape 21"/>
          <p:cNvSpPr>
            <a:spLocks noChangeArrowheads="1"/>
          </p:cNvSpPr>
          <p:nvPr/>
        </p:nvSpPr>
        <p:spPr bwMode="auto">
          <a:xfrm>
            <a:off x="972548" y="4536579"/>
            <a:ext cx="12241530" cy="4392488"/>
          </a:xfrm>
          <a:prstGeom prst="roundRect">
            <a:avLst>
              <a:gd name="adj" fmla="val 16667"/>
            </a:avLst>
          </a:prstGeom>
          <a:solidFill>
            <a:srgbClr val="FF99CC">
              <a:alpha val="39999"/>
            </a:srgbClr>
          </a:solidFill>
          <a:ln w="9525" algn="ctr">
            <a:noFill/>
            <a:round/>
            <a:headEnd/>
            <a:tailEnd/>
          </a:ln>
        </p:spPr>
        <p:txBody>
          <a:bodyPr wrap="none" lIns="144018" tIns="72009" rIns="144018" bIns="72009" anchor="ctr"/>
          <a:lstStyle/>
          <a:p>
            <a:pPr>
              <a:lnSpc>
                <a:spcPct val="150000"/>
              </a:lnSpc>
            </a:pPr>
            <a:r>
              <a:rPr lang="en-US" altLang="ko-KR" sz="2800" smtClean="0">
                <a:latin typeface="굴림체" pitchFamily="49" charset="-127"/>
                <a:ea typeface="굴림체" pitchFamily="49" charset="-127"/>
              </a:rPr>
              <a:t>CREATE </a:t>
            </a:r>
            <a:r>
              <a:rPr lang="en-US" altLang="ko-KR" sz="2800">
                <a:latin typeface="굴림체" pitchFamily="49" charset="-127"/>
                <a:ea typeface="굴림체" pitchFamily="49" charset="-127"/>
              </a:rPr>
              <a:t>TABLE EMP01(</a:t>
            </a:r>
          </a:p>
          <a:p>
            <a:pPr>
              <a:lnSpc>
                <a:spcPct val="150000"/>
              </a:lnSpc>
            </a:pPr>
            <a:r>
              <a:rPr lang="en-US" altLang="ko-KR" sz="2800">
                <a:latin typeface="굴림체" pitchFamily="49" charset="-127"/>
                <a:ea typeface="굴림체" pitchFamily="49" charset="-127"/>
              </a:rPr>
              <a:t>  EMPNO NUMBER(4) PRIMARY KEY,</a:t>
            </a:r>
          </a:p>
          <a:p>
            <a:pPr>
              <a:lnSpc>
                <a:spcPct val="150000"/>
              </a:lnSpc>
            </a:pPr>
            <a:r>
              <a:rPr lang="en-US" altLang="ko-KR" sz="2800">
                <a:latin typeface="굴림체" pitchFamily="49" charset="-127"/>
                <a:ea typeface="굴림체" pitchFamily="49" charset="-127"/>
              </a:rPr>
              <a:t>  EMPNAME VARCHAR2(45),</a:t>
            </a:r>
          </a:p>
          <a:p>
            <a:pPr>
              <a:lnSpc>
                <a:spcPct val="150000"/>
              </a:lnSpc>
            </a:pPr>
            <a:r>
              <a:rPr lang="en-US" altLang="ko-KR" sz="2800">
                <a:latin typeface="굴림체" pitchFamily="49" charset="-127"/>
                <a:ea typeface="굴림체" pitchFamily="49" charset="-127"/>
              </a:rPr>
              <a:t>  EMPJOB  VARCHAR2(60)</a:t>
            </a:r>
          </a:p>
          <a:p>
            <a:pPr>
              <a:lnSpc>
                <a:spcPct val="150000"/>
              </a:lnSpc>
            </a:pPr>
            <a:r>
              <a:rPr lang="en-US" altLang="ko-KR" sz="2800" smtClean="0">
                <a:latin typeface="굴림체" pitchFamily="49" charset="-127"/>
                <a:ea typeface="굴림체" pitchFamily="49" charset="-127"/>
              </a:rPr>
              <a:t>);</a:t>
            </a:r>
            <a:endParaRPr lang="en-US" altLang="ko-KR" sz="2800">
              <a:latin typeface="굴림체" pitchFamily="49" charset="-127"/>
              <a:ea typeface="굴림체" pitchFamily="49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4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제목 1"/>
          <p:cNvSpPr>
            <a:spLocks noGrp="1"/>
          </p:cNvSpPr>
          <p:nvPr>
            <p:ph type="title"/>
          </p:nvPr>
        </p:nvSpPr>
        <p:spPr>
          <a:xfrm>
            <a:off x="720090" y="432556"/>
            <a:ext cx="12961620" cy="791656"/>
          </a:xfrm>
        </p:spPr>
        <p:txBody>
          <a:bodyPr lIns="144018" tIns="72009" rIns="144018" bIns="72009"/>
          <a:lstStyle/>
          <a:p>
            <a:r>
              <a:rPr lang="en-US" altLang="ko-KR" sz="3200" smtClean="0">
                <a:latin typeface="굴림체" pitchFamily="49" charset="-127"/>
                <a:ea typeface="굴림체" pitchFamily="49" charset="-127"/>
              </a:rPr>
              <a:t>&lt;</a:t>
            </a:r>
            <a:r>
              <a:rPr lang="ko-KR" altLang="en-US" sz="3200" smtClean="0">
                <a:latin typeface="굴림체" pitchFamily="49" charset="-127"/>
                <a:ea typeface="굴림체" pitchFamily="49" charset="-127"/>
              </a:rPr>
              <a:t>실습하기</a:t>
            </a:r>
            <a:r>
              <a:rPr lang="en-US" altLang="ko-KR" sz="3200" smtClean="0">
                <a:latin typeface="굴림체" pitchFamily="49" charset="-127"/>
                <a:ea typeface="굴림체" pitchFamily="49" charset="-127"/>
              </a:rPr>
              <a:t>&gt; </a:t>
            </a:r>
            <a:r>
              <a:rPr lang="ko-KR" altLang="en-US" sz="3200" smtClean="0">
                <a:latin typeface="굴림체" pitchFamily="49" charset="-127"/>
                <a:ea typeface="굴림체" pitchFamily="49" charset="-127"/>
              </a:rPr>
              <a:t>급여 정보를 자동 추가하는 </a:t>
            </a:r>
            <a:r>
              <a:rPr lang="ko-KR" altLang="en-US" sz="3200" err="1" smtClean="0">
                <a:latin typeface="굴림체" pitchFamily="49" charset="-127"/>
                <a:ea typeface="굴림체" pitchFamily="49" charset="-127"/>
              </a:rPr>
              <a:t>트리거</a:t>
            </a:r>
            <a:r>
              <a:rPr lang="ko-KR" altLang="en-US" sz="3200" smtClean="0">
                <a:latin typeface="굴림체" pitchFamily="49" charset="-127"/>
                <a:ea typeface="굴림체" pitchFamily="49" charset="-127"/>
              </a:rPr>
              <a:t> 작성하기</a:t>
            </a:r>
          </a:p>
        </p:txBody>
      </p:sp>
      <p:sp>
        <p:nvSpPr>
          <p:cNvPr id="25603" name="Rectangle 1"/>
          <p:cNvSpPr>
            <a:spLocks noChangeArrowheads="1"/>
          </p:cNvSpPr>
          <p:nvPr/>
        </p:nvSpPr>
        <p:spPr bwMode="blackWhite">
          <a:xfrm>
            <a:off x="0" y="0"/>
            <a:ext cx="290913" cy="422423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  <p:txBody>
          <a:bodyPr wrap="none" lIns="144018" tIns="72009" rIns="144018" bIns="72009" anchor="ctr">
            <a:spAutoFit/>
          </a:bodyPr>
          <a:lstStyle/>
          <a:p>
            <a:endParaRPr lang="ko-KR" altLang="en-US"/>
          </a:p>
        </p:txBody>
      </p:sp>
      <p:sp>
        <p:nvSpPr>
          <p:cNvPr id="25605" name="AutoShape 21"/>
          <p:cNvSpPr>
            <a:spLocks noChangeArrowheads="1"/>
          </p:cNvSpPr>
          <p:nvPr/>
        </p:nvSpPr>
        <p:spPr bwMode="auto">
          <a:xfrm>
            <a:off x="948682" y="1728267"/>
            <a:ext cx="12241530" cy="5616624"/>
          </a:xfrm>
          <a:prstGeom prst="roundRect">
            <a:avLst>
              <a:gd name="adj" fmla="val 16667"/>
            </a:avLst>
          </a:prstGeom>
          <a:solidFill>
            <a:srgbClr val="FF99CC">
              <a:alpha val="39999"/>
            </a:srgbClr>
          </a:solidFill>
          <a:ln w="9525" algn="ctr">
            <a:noFill/>
            <a:round/>
            <a:headEnd/>
            <a:tailEnd/>
          </a:ln>
        </p:spPr>
        <p:txBody>
          <a:bodyPr wrap="none" lIns="144018" tIns="72009" rIns="144018" bIns="72009" anchor="ctr"/>
          <a:lstStyle/>
          <a:p>
            <a:pPr>
              <a:lnSpc>
                <a:spcPct val="150000"/>
              </a:lnSpc>
            </a:pPr>
            <a:r>
              <a:rPr lang="en-US" altLang="ko-KR" sz="2800" smtClean="0">
                <a:latin typeface="굴림체" pitchFamily="49" charset="-127"/>
                <a:ea typeface="굴림체" pitchFamily="49" charset="-127"/>
              </a:rPr>
              <a:t>--</a:t>
            </a:r>
            <a:r>
              <a:rPr lang="ko-KR" altLang="en-US" sz="2800" smtClean="0">
                <a:latin typeface="굴림체" pitchFamily="49" charset="-127"/>
                <a:ea typeface="굴림체" pitchFamily="49" charset="-127"/>
              </a:rPr>
              <a:t>급여를 저장할 테이블 생성</a:t>
            </a:r>
          </a:p>
          <a:p>
            <a:pPr>
              <a:lnSpc>
                <a:spcPct val="150000"/>
              </a:lnSpc>
            </a:pPr>
            <a:r>
              <a:rPr lang="en-US" altLang="ko-KR" sz="2800" smtClean="0">
                <a:latin typeface="굴림체" pitchFamily="49" charset="-127"/>
                <a:ea typeface="굴림체" pitchFamily="49" charset="-127"/>
              </a:rPr>
              <a:t>CREATE TABLE SAL01(</a:t>
            </a:r>
          </a:p>
          <a:p>
            <a:pPr>
              <a:lnSpc>
                <a:spcPct val="150000"/>
              </a:lnSpc>
            </a:pPr>
            <a:r>
              <a:rPr lang="en-US" altLang="ko-KR" sz="2800" smtClean="0">
                <a:latin typeface="굴림체" pitchFamily="49" charset="-127"/>
                <a:ea typeface="굴림체" pitchFamily="49" charset="-127"/>
              </a:rPr>
              <a:t>	SALNO NUMBER(4) PRIMARY KEY,</a:t>
            </a:r>
          </a:p>
          <a:p>
            <a:pPr>
              <a:lnSpc>
                <a:spcPct val="150000"/>
              </a:lnSpc>
            </a:pPr>
            <a:r>
              <a:rPr lang="en-US" altLang="ko-KR" sz="2800" smtClean="0">
                <a:latin typeface="굴림체" pitchFamily="49" charset="-127"/>
                <a:ea typeface="굴림체" pitchFamily="49" charset="-127"/>
              </a:rPr>
              <a:t>	SAL   NUMBER(7,2),</a:t>
            </a:r>
          </a:p>
          <a:p>
            <a:pPr>
              <a:lnSpc>
                <a:spcPct val="150000"/>
              </a:lnSpc>
            </a:pPr>
            <a:r>
              <a:rPr lang="en-US" altLang="ko-KR" sz="2800" smtClean="0">
                <a:latin typeface="굴림체" pitchFamily="49" charset="-127"/>
                <a:ea typeface="굴림체" pitchFamily="49" charset="-127"/>
              </a:rPr>
              <a:t>	EMPNO NUMBER(4) REFERENCES EMP01(EMPNO)</a:t>
            </a:r>
          </a:p>
          <a:p>
            <a:pPr>
              <a:lnSpc>
                <a:spcPct val="150000"/>
              </a:lnSpc>
            </a:pPr>
            <a:r>
              <a:rPr lang="en-US" altLang="ko-KR" sz="2800" smtClean="0">
                <a:latin typeface="굴림체" pitchFamily="49" charset="-127"/>
                <a:ea typeface="굴림체" pitchFamily="49" charset="-127"/>
              </a:rPr>
              <a:t>);</a:t>
            </a:r>
            <a:endParaRPr lang="en-US" altLang="ko-KR" sz="2800">
              <a:latin typeface="굴림체" pitchFamily="49" charset="-127"/>
              <a:ea typeface="굴림체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05554097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3"/>
          <p:cNvSpPr>
            <a:spLocks noChangeArrowheads="1"/>
          </p:cNvSpPr>
          <p:nvPr/>
        </p:nvSpPr>
        <p:spPr bwMode="auto">
          <a:xfrm>
            <a:off x="479425" y="1204913"/>
            <a:ext cx="13374688" cy="8232775"/>
          </a:xfrm>
          <a:prstGeom prst="rect">
            <a:avLst/>
          </a:prstGeom>
          <a:noFill/>
          <a:ln w="38100" cmpd="dbl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marL="720725" lvl="1" indent="-263525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2000" b="0">
                <a:latin typeface="HY중고딕" pitchFamily="18" charset="-127"/>
                <a:ea typeface="HY중고딕" pitchFamily="18" charset="-127"/>
              </a:rPr>
              <a:t>뷰의 정의</a:t>
            </a:r>
          </a:p>
          <a:p>
            <a:pPr marL="1160463" lvl="2" indent="-173038">
              <a:lnSpc>
                <a:spcPct val="130000"/>
              </a:lnSpc>
              <a:buFont typeface="Wingdings" pitchFamily="2" charset="2"/>
              <a:buNone/>
            </a:pPr>
            <a:r>
              <a:rPr lang="ko-KR" altLang="en-US" sz="2000" b="0">
                <a:latin typeface="HY중고딕" pitchFamily="18" charset="-127"/>
                <a:ea typeface="HY중고딕" pitchFamily="18" charset="-127"/>
              </a:rPr>
              <a:t>	⇒ 뷰에 대한 질의에 대해서 </a:t>
            </a:r>
            <a:r>
              <a:rPr lang="en-US" altLang="ko-KR" sz="2000" b="0">
                <a:latin typeface="HY중고딕" pitchFamily="18" charset="-127"/>
                <a:ea typeface="HY중고딕" pitchFamily="18" charset="-127"/>
              </a:rPr>
              <a:t>DBMS</a:t>
            </a:r>
            <a:r>
              <a:rPr lang="ko-KR" altLang="en-US" sz="2000" b="0">
                <a:latin typeface="HY중고딕" pitchFamily="18" charset="-127"/>
                <a:ea typeface="HY중고딕" pitchFamily="18" charset="-127"/>
              </a:rPr>
              <a:t>는 뷰가 정의된 기본 테이블에 대한 질의로 바꾸어 실행함</a:t>
            </a:r>
          </a:p>
        </p:txBody>
      </p:sp>
      <p:sp>
        <p:nvSpPr>
          <p:cNvPr id="47107" name="Rectangle 5"/>
          <p:cNvSpPr>
            <a:spLocks noChangeArrowheads="1"/>
          </p:cNvSpPr>
          <p:nvPr/>
        </p:nvSpPr>
        <p:spPr bwMode="auto">
          <a:xfrm>
            <a:off x="2659063" y="2135188"/>
            <a:ext cx="6557962" cy="2760662"/>
          </a:xfrm>
          <a:prstGeom prst="rect">
            <a:avLst/>
          </a:prstGeom>
          <a:solidFill>
            <a:srgbClr val="CCFFFF"/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en-US" altLang="ko-KR" sz="2000" b="0">
                <a:latin typeface="굴림체" pitchFamily="49" charset="-127"/>
                <a:ea typeface="굴림체" pitchFamily="49" charset="-127"/>
              </a:rPr>
              <a:t>CREATE VIEW HIGH_SALARY</a:t>
            </a:r>
          </a:p>
          <a:p>
            <a:r>
              <a:rPr lang="en-US" altLang="ko-KR" sz="2000" b="0">
                <a:latin typeface="굴림체" pitchFamily="49" charset="-127"/>
                <a:ea typeface="굴림체" pitchFamily="49" charset="-127"/>
              </a:rPr>
              <a:t>AS </a:t>
            </a:r>
          </a:p>
          <a:p>
            <a:r>
              <a:rPr lang="en-US" altLang="ko-KR" sz="2000" b="0">
                <a:latin typeface="굴림체" pitchFamily="49" charset="-127"/>
                <a:ea typeface="굴림체" pitchFamily="49" charset="-127"/>
              </a:rPr>
              <a:t>SELECT EMPID</a:t>
            </a:r>
          </a:p>
          <a:p>
            <a:r>
              <a:rPr lang="en-US" altLang="ko-KR" sz="2000" b="0">
                <a:latin typeface="굴림체" pitchFamily="49" charset="-127"/>
                <a:ea typeface="굴림체" pitchFamily="49" charset="-127"/>
              </a:rPr>
              <a:t>     , ENAME</a:t>
            </a:r>
          </a:p>
          <a:p>
            <a:r>
              <a:rPr lang="en-US" altLang="ko-KR" sz="2000" b="0">
                <a:latin typeface="굴림체" pitchFamily="49" charset="-127"/>
                <a:ea typeface="굴림체" pitchFamily="49" charset="-127"/>
              </a:rPr>
              <a:t>     , DEPT</a:t>
            </a:r>
          </a:p>
          <a:p>
            <a:r>
              <a:rPr lang="en-US" altLang="ko-KR" sz="2000" b="0">
                <a:latin typeface="굴림체" pitchFamily="49" charset="-127"/>
                <a:ea typeface="굴림체" pitchFamily="49" charset="-127"/>
              </a:rPr>
              <a:t>     , SALARY</a:t>
            </a:r>
          </a:p>
          <a:p>
            <a:r>
              <a:rPr lang="en-US" altLang="ko-KR" sz="2000" b="0">
                <a:latin typeface="굴림체" pitchFamily="49" charset="-127"/>
                <a:ea typeface="굴림체" pitchFamily="49" charset="-127"/>
              </a:rPr>
              <a:t>FROM   EMP</a:t>
            </a:r>
          </a:p>
          <a:p>
            <a:r>
              <a:rPr lang="en-US" altLang="ko-KR" sz="2000" b="0">
                <a:latin typeface="굴림체" pitchFamily="49" charset="-127"/>
                <a:ea typeface="굴림체" pitchFamily="49" charset="-127"/>
              </a:rPr>
              <a:t>WHERE  SALARY &gt;= 350;</a:t>
            </a:r>
            <a:endParaRPr lang="en-US" altLang="ko-KR" sz="2000">
              <a:latin typeface="굴림체" pitchFamily="49" charset="-127"/>
              <a:ea typeface="굴림체" pitchFamily="49" charset="-127"/>
            </a:endParaRPr>
          </a:p>
        </p:txBody>
      </p:sp>
      <p:pic>
        <p:nvPicPr>
          <p:cNvPr id="47108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12900" y="5246688"/>
            <a:ext cx="11868150" cy="3195637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4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제목 1"/>
          <p:cNvSpPr>
            <a:spLocks noGrp="1"/>
          </p:cNvSpPr>
          <p:nvPr>
            <p:ph type="title"/>
          </p:nvPr>
        </p:nvSpPr>
        <p:spPr>
          <a:xfrm>
            <a:off x="720090" y="432556"/>
            <a:ext cx="12961620" cy="863664"/>
          </a:xfrm>
        </p:spPr>
        <p:txBody>
          <a:bodyPr lIns="144018" tIns="72009" rIns="144018" bIns="72009"/>
          <a:lstStyle/>
          <a:p>
            <a:r>
              <a:rPr lang="en-US" altLang="ko-KR" sz="3200" smtClean="0">
                <a:latin typeface="굴림체" pitchFamily="49" charset="-127"/>
                <a:ea typeface="굴림체" pitchFamily="49" charset="-127"/>
              </a:rPr>
              <a:t>&lt;</a:t>
            </a:r>
            <a:r>
              <a:rPr lang="ko-KR" altLang="en-US" sz="3200" smtClean="0">
                <a:latin typeface="굴림체" pitchFamily="49" charset="-127"/>
                <a:ea typeface="굴림체" pitchFamily="49" charset="-127"/>
              </a:rPr>
              <a:t>실습하기</a:t>
            </a:r>
            <a:r>
              <a:rPr lang="en-US" altLang="ko-KR" sz="3200" smtClean="0">
                <a:latin typeface="굴림체" pitchFamily="49" charset="-127"/>
                <a:ea typeface="굴림체" pitchFamily="49" charset="-127"/>
              </a:rPr>
              <a:t>&gt; </a:t>
            </a:r>
            <a:r>
              <a:rPr lang="ko-KR" altLang="en-US" sz="3200" smtClean="0">
                <a:latin typeface="굴림체" pitchFamily="49" charset="-127"/>
                <a:ea typeface="굴림체" pitchFamily="49" charset="-127"/>
              </a:rPr>
              <a:t>급여 정보를 자동 추가하는 </a:t>
            </a:r>
            <a:r>
              <a:rPr lang="ko-KR" altLang="en-US" sz="3200" err="1" smtClean="0">
                <a:latin typeface="굴림체" pitchFamily="49" charset="-127"/>
                <a:ea typeface="굴림체" pitchFamily="49" charset="-127"/>
              </a:rPr>
              <a:t>트리거</a:t>
            </a:r>
            <a:r>
              <a:rPr lang="ko-KR" altLang="en-US" sz="3200" smtClean="0">
                <a:latin typeface="굴림체" pitchFamily="49" charset="-127"/>
                <a:ea typeface="굴림체" pitchFamily="49" charset="-127"/>
              </a:rPr>
              <a:t> 작성하기</a:t>
            </a:r>
          </a:p>
        </p:txBody>
      </p:sp>
      <p:sp>
        <p:nvSpPr>
          <p:cNvPr id="26627" name="Rectangle 1"/>
          <p:cNvSpPr>
            <a:spLocks noChangeArrowheads="1"/>
          </p:cNvSpPr>
          <p:nvPr/>
        </p:nvSpPr>
        <p:spPr bwMode="blackWhite">
          <a:xfrm>
            <a:off x="0" y="0"/>
            <a:ext cx="290913" cy="422423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  <p:txBody>
          <a:bodyPr wrap="none" lIns="144018" tIns="72009" rIns="144018" bIns="72009" anchor="ctr">
            <a:spAutoFit/>
          </a:bodyPr>
          <a:lstStyle/>
          <a:p>
            <a:endParaRPr lang="ko-KR" altLang="en-US"/>
          </a:p>
        </p:txBody>
      </p:sp>
      <p:sp>
        <p:nvSpPr>
          <p:cNvPr id="26628" name="내용 개체 틀 6"/>
          <p:cNvSpPr>
            <a:spLocks noGrp="1"/>
          </p:cNvSpPr>
          <p:nvPr>
            <p:ph idx="1"/>
          </p:nvPr>
        </p:nvSpPr>
        <p:spPr>
          <a:xfrm>
            <a:off x="720090" y="1368227"/>
            <a:ext cx="12961620" cy="7128392"/>
          </a:xfrm>
        </p:spPr>
        <p:txBody>
          <a:bodyPr lIns="144018" tIns="72009" rIns="144018" bIns="72009"/>
          <a:lstStyle/>
          <a:p>
            <a:pPr>
              <a:lnSpc>
                <a:spcPct val="150000"/>
              </a:lnSpc>
              <a:buFontTx/>
              <a:buNone/>
            </a:pPr>
            <a:r>
              <a:rPr lang="en-US" altLang="ko-KR" sz="2800" smtClean="0">
                <a:latin typeface="굴림체" pitchFamily="49" charset="-127"/>
                <a:ea typeface="굴림체" pitchFamily="49" charset="-127"/>
              </a:rPr>
              <a:t>2. </a:t>
            </a:r>
            <a:r>
              <a:rPr lang="ko-KR" altLang="en-US" sz="2800" smtClean="0">
                <a:latin typeface="굴림체" pitchFamily="49" charset="-127"/>
                <a:ea typeface="굴림체" pitchFamily="49" charset="-127"/>
              </a:rPr>
              <a:t>급여번호를 자동 생성하는 시퀀스를 정의하고 이 시퀀스로부터 일련번호를 얻어 급여번호에 부여합시다</a:t>
            </a:r>
            <a:r>
              <a:rPr lang="en-US" altLang="ko-KR" sz="2800" smtClean="0">
                <a:latin typeface="굴림체" pitchFamily="49" charset="-127"/>
                <a:ea typeface="굴림체" pitchFamily="49" charset="-127"/>
              </a:rPr>
              <a:t>. </a:t>
            </a:r>
          </a:p>
          <a:p>
            <a:pPr>
              <a:lnSpc>
                <a:spcPct val="150000"/>
              </a:lnSpc>
              <a:buFontTx/>
              <a:buNone/>
            </a:pPr>
            <a:endParaRPr lang="en-US" altLang="ko-KR" sz="2800" smtClean="0">
              <a:latin typeface="굴림체" pitchFamily="49" charset="-127"/>
              <a:ea typeface="굴림체" pitchFamily="49" charset="-127"/>
            </a:endParaRPr>
          </a:p>
          <a:p>
            <a:pPr>
              <a:lnSpc>
                <a:spcPct val="150000"/>
              </a:lnSpc>
              <a:buFontTx/>
              <a:buNone/>
            </a:pPr>
            <a:r>
              <a:rPr lang="en-US" altLang="ko-KR" sz="2800" smtClean="0">
                <a:latin typeface="굴림체" pitchFamily="49" charset="-127"/>
                <a:ea typeface="굴림체" pitchFamily="49" charset="-127"/>
              </a:rPr>
              <a:t>3. </a:t>
            </a:r>
            <a:r>
              <a:rPr lang="ko-KR" altLang="en-US" sz="2800" smtClean="0">
                <a:latin typeface="굴림체" pitchFamily="49" charset="-127"/>
                <a:ea typeface="굴림체" pitchFamily="49" charset="-127"/>
              </a:rPr>
              <a:t>다음과 같이 입력하시오</a:t>
            </a:r>
            <a:r>
              <a:rPr lang="en-US" altLang="ko-KR" sz="2800" smtClean="0">
                <a:latin typeface="굴림체" pitchFamily="49" charset="-127"/>
                <a:ea typeface="굴림체" pitchFamily="49" charset="-127"/>
              </a:rPr>
              <a:t>.</a:t>
            </a:r>
            <a:endParaRPr lang="ko-KR" altLang="en-US" sz="2800" smtClean="0">
              <a:latin typeface="굴림체" pitchFamily="49" charset="-127"/>
              <a:ea typeface="굴림체" pitchFamily="49" charset="-127"/>
            </a:endParaRPr>
          </a:p>
          <a:p>
            <a:pPr>
              <a:lnSpc>
                <a:spcPct val="150000"/>
              </a:lnSpc>
              <a:buFontTx/>
              <a:buNone/>
            </a:pPr>
            <a:endParaRPr lang="ko-KR" altLang="en-US" sz="2800" smtClean="0">
              <a:latin typeface="굴림체" pitchFamily="49" charset="-127"/>
              <a:ea typeface="굴림체" pitchFamily="49" charset="-127"/>
            </a:endParaRPr>
          </a:p>
          <a:p>
            <a:pPr>
              <a:lnSpc>
                <a:spcPct val="150000"/>
              </a:lnSpc>
              <a:buFontTx/>
              <a:buNone/>
            </a:pPr>
            <a:endParaRPr lang="ko-KR" altLang="en-US" sz="2800" smtClean="0"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26629" name="AutoShape 21"/>
          <p:cNvSpPr>
            <a:spLocks noChangeArrowheads="1"/>
          </p:cNvSpPr>
          <p:nvPr/>
        </p:nvSpPr>
        <p:spPr bwMode="auto">
          <a:xfrm>
            <a:off x="960120" y="2760345"/>
            <a:ext cx="12241530" cy="720090"/>
          </a:xfrm>
          <a:prstGeom prst="roundRect">
            <a:avLst>
              <a:gd name="adj" fmla="val 16667"/>
            </a:avLst>
          </a:prstGeom>
          <a:solidFill>
            <a:srgbClr val="FF99CC">
              <a:alpha val="39999"/>
            </a:srgbClr>
          </a:solidFill>
          <a:ln w="9525" algn="ctr">
            <a:noFill/>
            <a:round/>
            <a:headEnd/>
            <a:tailEnd/>
          </a:ln>
        </p:spPr>
        <p:txBody>
          <a:bodyPr wrap="none" lIns="144018" tIns="72009" rIns="144018" bIns="72009" anchor="ctr"/>
          <a:lstStyle/>
          <a:p>
            <a:pPr algn="l"/>
            <a:r>
              <a:rPr lang="en-US" altLang="ko-KR" sz="2800">
                <a:latin typeface="굴림체" pitchFamily="49" charset="-127"/>
                <a:ea typeface="굴림체" pitchFamily="49" charset="-127"/>
              </a:rPr>
              <a:t>CREATE SEQUENCE SAL01_SALNO_SEQ; </a:t>
            </a:r>
          </a:p>
        </p:txBody>
      </p:sp>
      <p:sp>
        <p:nvSpPr>
          <p:cNvPr id="26630" name="AutoShape 21"/>
          <p:cNvSpPr>
            <a:spLocks noChangeArrowheads="1"/>
          </p:cNvSpPr>
          <p:nvPr/>
        </p:nvSpPr>
        <p:spPr bwMode="auto">
          <a:xfrm>
            <a:off x="1080135" y="4320555"/>
            <a:ext cx="12241530" cy="5904656"/>
          </a:xfrm>
          <a:prstGeom prst="roundRect">
            <a:avLst>
              <a:gd name="adj" fmla="val 16667"/>
            </a:avLst>
          </a:prstGeom>
          <a:solidFill>
            <a:srgbClr val="FF99CC">
              <a:alpha val="39999"/>
            </a:srgbClr>
          </a:solidFill>
          <a:ln w="9525" algn="ctr">
            <a:noFill/>
            <a:round/>
            <a:headEnd/>
            <a:tailEnd/>
          </a:ln>
        </p:spPr>
        <p:txBody>
          <a:bodyPr wrap="none" lIns="144018" tIns="72009" rIns="144018" bIns="72009" anchor="ctr"/>
          <a:lstStyle/>
          <a:p>
            <a:pPr algn="l">
              <a:lnSpc>
                <a:spcPct val="150000"/>
              </a:lnSpc>
            </a:pPr>
            <a:r>
              <a:rPr lang="en-US" altLang="ko-KR" sz="2800">
                <a:latin typeface="굴림체" pitchFamily="49" charset="-127"/>
                <a:ea typeface="굴림체" pitchFamily="49" charset="-127"/>
              </a:rPr>
              <a:t>CREATE OR REPLACE TRIGGER TRG_02</a:t>
            </a:r>
          </a:p>
          <a:p>
            <a:pPr algn="l">
              <a:lnSpc>
                <a:spcPct val="150000"/>
              </a:lnSpc>
            </a:pPr>
            <a:r>
              <a:rPr lang="en-US" altLang="ko-KR" sz="2800">
                <a:latin typeface="굴림체" pitchFamily="49" charset="-127"/>
                <a:ea typeface="굴림체" pitchFamily="49" charset="-127"/>
              </a:rPr>
              <a:t>AFTER INSERT </a:t>
            </a:r>
          </a:p>
          <a:p>
            <a:pPr algn="l">
              <a:lnSpc>
                <a:spcPct val="150000"/>
              </a:lnSpc>
            </a:pPr>
            <a:r>
              <a:rPr lang="en-US" altLang="ko-KR" sz="2800">
                <a:latin typeface="굴림체" pitchFamily="49" charset="-127"/>
                <a:ea typeface="굴림체" pitchFamily="49" charset="-127"/>
              </a:rPr>
              <a:t>ON EMP01</a:t>
            </a:r>
          </a:p>
          <a:p>
            <a:pPr algn="l">
              <a:lnSpc>
                <a:spcPct val="150000"/>
              </a:lnSpc>
            </a:pPr>
            <a:r>
              <a:rPr lang="en-US" altLang="ko-KR" sz="2800">
                <a:latin typeface="굴림체" pitchFamily="49" charset="-127"/>
                <a:ea typeface="굴림체" pitchFamily="49" charset="-127"/>
              </a:rPr>
              <a:t>FOR EACH ROW</a:t>
            </a:r>
          </a:p>
          <a:p>
            <a:pPr algn="l">
              <a:lnSpc>
                <a:spcPct val="150000"/>
              </a:lnSpc>
            </a:pPr>
            <a:r>
              <a:rPr lang="en-US" altLang="ko-KR" sz="2800">
                <a:latin typeface="굴림체" pitchFamily="49" charset="-127"/>
                <a:ea typeface="굴림체" pitchFamily="49" charset="-127"/>
              </a:rPr>
              <a:t>BEGIN </a:t>
            </a:r>
          </a:p>
          <a:p>
            <a:pPr algn="l">
              <a:lnSpc>
                <a:spcPct val="150000"/>
              </a:lnSpc>
            </a:pPr>
            <a:r>
              <a:rPr lang="en-US" altLang="ko-KR" sz="2800">
                <a:latin typeface="굴림체" pitchFamily="49" charset="-127"/>
                <a:ea typeface="굴림체" pitchFamily="49" charset="-127"/>
              </a:rPr>
              <a:t>INSERT INTO SAL01 VALUES(</a:t>
            </a:r>
          </a:p>
          <a:p>
            <a:pPr algn="l">
              <a:lnSpc>
                <a:spcPct val="150000"/>
              </a:lnSpc>
            </a:pPr>
            <a:r>
              <a:rPr lang="en-US" altLang="ko-KR" sz="2800">
                <a:latin typeface="굴림체" pitchFamily="49" charset="-127"/>
                <a:ea typeface="굴림체" pitchFamily="49" charset="-127"/>
              </a:rPr>
              <a:t>SAL01_SALNO_SEQ.NEXTVAL, 100, :NEW.EMPNO); </a:t>
            </a:r>
          </a:p>
          <a:p>
            <a:pPr algn="l">
              <a:lnSpc>
                <a:spcPct val="150000"/>
              </a:lnSpc>
            </a:pPr>
            <a:r>
              <a:rPr lang="en-US" altLang="ko-KR" sz="2800">
                <a:latin typeface="굴림체" pitchFamily="49" charset="-127"/>
                <a:ea typeface="굴림체" pitchFamily="49" charset="-127"/>
              </a:rPr>
              <a:t>END;</a:t>
            </a:r>
          </a:p>
          <a:p>
            <a:pPr algn="l">
              <a:lnSpc>
                <a:spcPct val="150000"/>
              </a:lnSpc>
            </a:pPr>
            <a:r>
              <a:rPr lang="en-US" altLang="ko-KR" sz="2800">
                <a:latin typeface="굴림체" pitchFamily="49" charset="-127"/>
                <a:ea typeface="굴림체" pitchFamily="49" charset="-127"/>
              </a:rPr>
              <a:t>/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4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제목 1"/>
          <p:cNvSpPr>
            <a:spLocks noGrp="1"/>
          </p:cNvSpPr>
          <p:nvPr>
            <p:ph type="title"/>
          </p:nvPr>
        </p:nvSpPr>
        <p:spPr>
          <a:xfrm>
            <a:off x="720090" y="432556"/>
            <a:ext cx="12961620" cy="791656"/>
          </a:xfrm>
        </p:spPr>
        <p:txBody>
          <a:bodyPr lIns="144018" tIns="72009" rIns="144018" bIns="72009"/>
          <a:lstStyle/>
          <a:p>
            <a:r>
              <a:rPr lang="en-US" altLang="ko-KR" sz="3200" smtClean="0">
                <a:latin typeface="굴림체" pitchFamily="49" charset="-127"/>
                <a:ea typeface="굴림체" pitchFamily="49" charset="-127"/>
              </a:rPr>
              <a:t>&lt;</a:t>
            </a:r>
            <a:r>
              <a:rPr lang="ko-KR" altLang="en-US" sz="3200" smtClean="0">
                <a:latin typeface="굴림체" pitchFamily="49" charset="-127"/>
                <a:ea typeface="굴림체" pitchFamily="49" charset="-127"/>
              </a:rPr>
              <a:t>실습하기</a:t>
            </a:r>
            <a:r>
              <a:rPr lang="en-US" altLang="ko-KR" sz="3200" smtClean="0">
                <a:latin typeface="굴림체" pitchFamily="49" charset="-127"/>
                <a:ea typeface="굴림체" pitchFamily="49" charset="-127"/>
              </a:rPr>
              <a:t>&gt; </a:t>
            </a:r>
            <a:r>
              <a:rPr lang="ko-KR" altLang="en-US" sz="3200" smtClean="0">
                <a:latin typeface="굴림체" pitchFamily="49" charset="-127"/>
                <a:ea typeface="굴림체" pitchFamily="49" charset="-127"/>
              </a:rPr>
              <a:t>급여 정보를 자동 추가하는 </a:t>
            </a:r>
            <a:r>
              <a:rPr lang="ko-KR" altLang="en-US" sz="3200" err="1" smtClean="0">
                <a:latin typeface="굴림체" pitchFamily="49" charset="-127"/>
                <a:ea typeface="굴림체" pitchFamily="49" charset="-127"/>
              </a:rPr>
              <a:t>트리거</a:t>
            </a:r>
            <a:r>
              <a:rPr lang="ko-KR" altLang="en-US" sz="3200" smtClean="0">
                <a:latin typeface="굴림체" pitchFamily="49" charset="-127"/>
                <a:ea typeface="굴림체" pitchFamily="49" charset="-127"/>
              </a:rPr>
              <a:t> 작성하기</a:t>
            </a:r>
          </a:p>
        </p:txBody>
      </p:sp>
      <p:sp>
        <p:nvSpPr>
          <p:cNvPr id="27651" name="Rectangle 1"/>
          <p:cNvSpPr>
            <a:spLocks noChangeArrowheads="1"/>
          </p:cNvSpPr>
          <p:nvPr/>
        </p:nvSpPr>
        <p:spPr bwMode="blackWhite">
          <a:xfrm>
            <a:off x="0" y="0"/>
            <a:ext cx="290913" cy="422423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  <p:txBody>
          <a:bodyPr wrap="none" lIns="144018" tIns="72009" rIns="144018" bIns="72009" anchor="ctr">
            <a:spAutoFit/>
          </a:bodyPr>
          <a:lstStyle/>
          <a:p>
            <a:endParaRPr lang="ko-KR" altLang="en-US"/>
          </a:p>
        </p:txBody>
      </p:sp>
      <p:sp>
        <p:nvSpPr>
          <p:cNvPr id="27652" name="내용 개체 틀 6"/>
          <p:cNvSpPr>
            <a:spLocks noGrp="1"/>
          </p:cNvSpPr>
          <p:nvPr>
            <p:ph idx="1"/>
          </p:nvPr>
        </p:nvSpPr>
        <p:spPr>
          <a:xfrm>
            <a:off x="720090" y="3456459"/>
            <a:ext cx="12961620" cy="7128392"/>
          </a:xfrm>
        </p:spPr>
        <p:txBody>
          <a:bodyPr lIns="144018" tIns="72009" rIns="144018" bIns="72009"/>
          <a:lstStyle/>
          <a:p>
            <a:pPr>
              <a:lnSpc>
                <a:spcPct val="150000"/>
              </a:lnSpc>
              <a:buFontTx/>
              <a:buNone/>
            </a:pPr>
            <a:r>
              <a:rPr lang="en-US" altLang="ko-KR" sz="2800" smtClean="0"/>
              <a:t>4. </a:t>
            </a:r>
            <a:r>
              <a:rPr lang="ko-KR" altLang="en-US" sz="2800" smtClean="0"/>
              <a:t>사원 테이블에 </a:t>
            </a:r>
            <a:r>
              <a:rPr lang="ko-KR" altLang="en-US" sz="2800" err="1" smtClean="0"/>
              <a:t>로우를</a:t>
            </a:r>
            <a:r>
              <a:rPr lang="ko-KR" altLang="en-US" sz="2800" smtClean="0"/>
              <a:t> 추가합니다</a:t>
            </a:r>
            <a:r>
              <a:rPr lang="en-US" altLang="ko-KR" sz="2800" smtClean="0"/>
              <a:t>. </a:t>
            </a:r>
            <a:endParaRPr lang="ko-KR" altLang="en-US" sz="2800" smtClean="0"/>
          </a:p>
        </p:txBody>
      </p:sp>
      <p:sp>
        <p:nvSpPr>
          <p:cNvPr id="27653" name="AutoShape 21"/>
          <p:cNvSpPr>
            <a:spLocks noChangeArrowheads="1"/>
          </p:cNvSpPr>
          <p:nvPr/>
        </p:nvSpPr>
        <p:spPr bwMode="auto">
          <a:xfrm>
            <a:off x="1080135" y="1224211"/>
            <a:ext cx="12241530" cy="2232248"/>
          </a:xfrm>
          <a:prstGeom prst="roundRect">
            <a:avLst>
              <a:gd name="adj" fmla="val 16667"/>
            </a:avLst>
          </a:prstGeom>
          <a:solidFill>
            <a:srgbClr val="FF99CC">
              <a:alpha val="39999"/>
            </a:srgbClr>
          </a:solidFill>
          <a:ln w="9525" algn="ctr">
            <a:noFill/>
            <a:round/>
            <a:headEnd/>
            <a:tailEnd/>
          </a:ln>
        </p:spPr>
        <p:txBody>
          <a:bodyPr wrap="none" lIns="144018" tIns="72009" rIns="144018" bIns="72009" anchor="ctr"/>
          <a:lstStyle/>
          <a:p>
            <a:pPr algn="l">
              <a:lnSpc>
                <a:spcPct val="150000"/>
              </a:lnSpc>
            </a:pPr>
            <a:r>
              <a:rPr lang="en-US" altLang="ko-KR" sz="2800">
                <a:latin typeface="굴림체" pitchFamily="49" charset="-127"/>
                <a:ea typeface="굴림체" pitchFamily="49" charset="-127"/>
              </a:rPr>
              <a:t>INSERT INTO EMP01 VALUES(2, '</a:t>
            </a:r>
            <a:r>
              <a:rPr lang="ko-KR" altLang="en-US" sz="2800">
                <a:latin typeface="굴림체" pitchFamily="49" charset="-127"/>
                <a:ea typeface="굴림체" pitchFamily="49" charset="-127"/>
              </a:rPr>
              <a:t>전수빈</a:t>
            </a:r>
            <a:r>
              <a:rPr lang="en-US" altLang="ko-KR" sz="2800">
                <a:latin typeface="굴림체" pitchFamily="49" charset="-127"/>
                <a:ea typeface="굴림체" pitchFamily="49" charset="-127"/>
              </a:rPr>
              <a:t>', '</a:t>
            </a:r>
            <a:r>
              <a:rPr lang="ko-KR" altLang="en-US" sz="2800">
                <a:latin typeface="굴림체" pitchFamily="49" charset="-127"/>
                <a:ea typeface="굴림체" pitchFamily="49" charset="-127"/>
              </a:rPr>
              <a:t>프로그래머</a:t>
            </a:r>
            <a:r>
              <a:rPr lang="en-US" altLang="ko-KR" sz="2800">
                <a:latin typeface="굴림체" pitchFamily="49" charset="-127"/>
                <a:ea typeface="굴림체" pitchFamily="49" charset="-127"/>
              </a:rPr>
              <a:t>');</a:t>
            </a:r>
            <a:endParaRPr lang="ko-KR" altLang="en-US" sz="2800">
              <a:latin typeface="굴림체" pitchFamily="49" charset="-127"/>
              <a:ea typeface="굴림체" pitchFamily="49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2800">
                <a:latin typeface="굴림체" pitchFamily="49" charset="-127"/>
                <a:ea typeface="굴림체" pitchFamily="49" charset="-127"/>
              </a:rPr>
              <a:t>SELECT * FROM EMP01;</a:t>
            </a:r>
          </a:p>
          <a:p>
            <a:pPr algn="l">
              <a:lnSpc>
                <a:spcPct val="150000"/>
              </a:lnSpc>
            </a:pPr>
            <a:r>
              <a:rPr lang="en-US" altLang="ko-KR" sz="2800">
                <a:latin typeface="굴림체" pitchFamily="49" charset="-127"/>
                <a:ea typeface="굴림체" pitchFamily="49" charset="-127"/>
              </a:rPr>
              <a:t>SELECT * FROM SAL01</a:t>
            </a:r>
            <a:r>
              <a:rPr lang="en-US" altLang="ko-KR" sz="2800" smtClean="0">
                <a:latin typeface="굴림체" pitchFamily="49" charset="-127"/>
                <a:ea typeface="굴림체" pitchFamily="49" charset="-127"/>
              </a:rPr>
              <a:t>;</a:t>
            </a:r>
            <a:endParaRPr lang="en-US" altLang="ko-KR" sz="2800"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27654" name="Rectangle 2"/>
          <p:cNvSpPr>
            <a:spLocks noChangeArrowheads="1"/>
          </p:cNvSpPr>
          <p:nvPr/>
        </p:nvSpPr>
        <p:spPr bwMode="blackWhite">
          <a:xfrm>
            <a:off x="0" y="0"/>
            <a:ext cx="290913" cy="422423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  <p:txBody>
          <a:bodyPr wrap="none" lIns="144018" tIns="72009" rIns="144018" bIns="72009" anchor="ctr">
            <a:spAutoFit/>
          </a:bodyPr>
          <a:lstStyle/>
          <a:p>
            <a:endParaRPr lang="ko-KR" altLang="en-US"/>
          </a:p>
        </p:txBody>
      </p:sp>
      <p:pic>
        <p:nvPicPr>
          <p:cNvPr id="27655" name="_x285035608" descr="EMB000014d426a9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16324" y="4139761"/>
            <a:ext cx="10614760" cy="63015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4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제목 1"/>
          <p:cNvSpPr>
            <a:spLocks noGrp="1"/>
          </p:cNvSpPr>
          <p:nvPr>
            <p:ph type="title"/>
          </p:nvPr>
        </p:nvSpPr>
        <p:spPr/>
        <p:txBody>
          <a:bodyPr lIns="144018" tIns="72009" rIns="144018" bIns="72009"/>
          <a:lstStyle/>
          <a:p>
            <a:r>
              <a:rPr lang="en-US" altLang="ko-KR" sz="3800" smtClean="0">
                <a:latin typeface="굴림체" pitchFamily="49" charset="-127"/>
                <a:ea typeface="굴림체" pitchFamily="49" charset="-127"/>
              </a:rPr>
              <a:t>&lt;</a:t>
            </a:r>
            <a:r>
              <a:rPr lang="ko-KR" altLang="en-US" sz="3800" smtClean="0">
                <a:latin typeface="굴림체" pitchFamily="49" charset="-127"/>
                <a:ea typeface="굴림체" pitchFamily="49" charset="-127"/>
              </a:rPr>
              <a:t>실습하기</a:t>
            </a:r>
            <a:r>
              <a:rPr lang="en-US" altLang="ko-KR" sz="3800" smtClean="0">
                <a:latin typeface="굴림체" pitchFamily="49" charset="-127"/>
                <a:ea typeface="굴림체" pitchFamily="49" charset="-127"/>
              </a:rPr>
              <a:t>&gt; </a:t>
            </a:r>
            <a:r>
              <a:rPr lang="ko-KR" altLang="en-US" sz="3800" smtClean="0">
                <a:latin typeface="굴림체" pitchFamily="49" charset="-127"/>
                <a:ea typeface="굴림체" pitchFamily="49" charset="-127"/>
              </a:rPr>
              <a:t>급여 정보를 자동 삭제하는 </a:t>
            </a:r>
            <a:r>
              <a:rPr lang="ko-KR" altLang="en-US" sz="3800" err="1" smtClean="0">
                <a:latin typeface="굴림체" pitchFamily="49" charset="-127"/>
                <a:ea typeface="굴림체" pitchFamily="49" charset="-127"/>
              </a:rPr>
              <a:t>트리거</a:t>
            </a:r>
            <a:r>
              <a:rPr lang="ko-KR" altLang="en-US" sz="3800" smtClean="0">
                <a:latin typeface="굴림체" pitchFamily="49" charset="-127"/>
                <a:ea typeface="굴림체" pitchFamily="49" charset="-127"/>
              </a:rPr>
              <a:t> 작성하기</a:t>
            </a:r>
          </a:p>
        </p:txBody>
      </p:sp>
      <p:sp>
        <p:nvSpPr>
          <p:cNvPr id="28675" name="내용 개체 틀 2"/>
          <p:cNvSpPr>
            <a:spLocks noGrp="1"/>
          </p:cNvSpPr>
          <p:nvPr>
            <p:ph idx="1"/>
          </p:nvPr>
        </p:nvSpPr>
        <p:spPr>
          <a:xfrm>
            <a:off x="720090" y="1440235"/>
            <a:ext cx="12961620" cy="7128392"/>
          </a:xfrm>
        </p:spPr>
        <p:txBody>
          <a:bodyPr lIns="144018" tIns="72009" rIns="144018" bIns="72009"/>
          <a:lstStyle/>
          <a:p>
            <a:pPr>
              <a:lnSpc>
                <a:spcPct val="150000"/>
              </a:lnSpc>
              <a:buFontTx/>
              <a:buNone/>
            </a:pPr>
            <a:r>
              <a:rPr lang="ko-KR" altLang="en-US" sz="2800" smtClean="0">
                <a:latin typeface="굴림체" pitchFamily="49" charset="-127"/>
                <a:ea typeface="굴림체" pitchFamily="49" charset="-127"/>
              </a:rPr>
              <a:t>사원이 삭제되면 그 사원의 급여 정보도 자동 삭제되는 </a:t>
            </a:r>
            <a:r>
              <a:rPr lang="ko-KR" altLang="en-US" sz="2800" err="1" smtClean="0">
                <a:latin typeface="굴림체" pitchFamily="49" charset="-127"/>
                <a:ea typeface="굴림체" pitchFamily="49" charset="-127"/>
              </a:rPr>
              <a:t>트리거를</a:t>
            </a:r>
            <a:r>
              <a:rPr lang="ko-KR" altLang="en-US" sz="2800" smtClean="0">
                <a:latin typeface="굴림체" pitchFamily="49" charset="-127"/>
                <a:ea typeface="굴림체" pitchFamily="49" charset="-127"/>
              </a:rPr>
              <a:t> 작성해 보도록 합시다</a:t>
            </a:r>
            <a:r>
              <a:rPr lang="en-US" altLang="ko-KR" sz="2800" smtClean="0">
                <a:latin typeface="굴림체" pitchFamily="49" charset="-127"/>
                <a:ea typeface="굴림체" pitchFamily="49" charset="-127"/>
              </a:rPr>
              <a:t>.</a:t>
            </a:r>
          </a:p>
          <a:p>
            <a:pPr>
              <a:lnSpc>
                <a:spcPct val="150000"/>
              </a:lnSpc>
              <a:buFontTx/>
              <a:buNone/>
            </a:pPr>
            <a:r>
              <a:rPr lang="en-US" altLang="ko-KR" sz="2800" smtClean="0">
                <a:latin typeface="굴림체" pitchFamily="49" charset="-127"/>
                <a:ea typeface="굴림체" pitchFamily="49" charset="-127"/>
              </a:rPr>
              <a:t>1. </a:t>
            </a:r>
            <a:r>
              <a:rPr lang="ko-KR" altLang="en-US" sz="2800" smtClean="0">
                <a:latin typeface="굴림체" pitchFamily="49" charset="-127"/>
                <a:ea typeface="굴림체" pitchFamily="49" charset="-127"/>
              </a:rPr>
              <a:t>이번에는 사원 테이블의 </a:t>
            </a:r>
            <a:r>
              <a:rPr lang="ko-KR" altLang="en-US" sz="2800" err="1" smtClean="0">
                <a:latin typeface="굴림체" pitchFamily="49" charset="-127"/>
                <a:ea typeface="굴림체" pitchFamily="49" charset="-127"/>
              </a:rPr>
              <a:t>로우를</a:t>
            </a:r>
            <a:r>
              <a:rPr lang="ko-KR" altLang="en-US" sz="2800" smtClean="0">
                <a:latin typeface="굴림체" pitchFamily="49" charset="-127"/>
                <a:ea typeface="굴림체" pitchFamily="49" charset="-127"/>
              </a:rPr>
              <a:t> 삭제해보자</a:t>
            </a:r>
            <a:r>
              <a:rPr lang="en-US" altLang="ko-KR" sz="2800" smtClean="0">
                <a:latin typeface="굴림체" pitchFamily="49" charset="-127"/>
                <a:ea typeface="굴림체" pitchFamily="49" charset="-127"/>
              </a:rPr>
              <a:t>.</a:t>
            </a:r>
            <a:endParaRPr lang="ko-KR" altLang="en-US" sz="2800" smtClean="0"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28676" name="AutoShape 21"/>
          <p:cNvSpPr>
            <a:spLocks noChangeArrowheads="1"/>
          </p:cNvSpPr>
          <p:nvPr/>
        </p:nvSpPr>
        <p:spPr bwMode="auto">
          <a:xfrm>
            <a:off x="960120" y="3528457"/>
            <a:ext cx="12241530" cy="720090"/>
          </a:xfrm>
          <a:prstGeom prst="roundRect">
            <a:avLst>
              <a:gd name="adj" fmla="val 16667"/>
            </a:avLst>
          </a:prstGeom>
          <a:solidFill>
            <a:srgbClr val="FF99CC">
              <a:alpha val="39999"/>
            </a:srgbClr>
          </a:solidFill>
          <a:ln w="9525" algn="ctr">
            <a:noFill/>
            <a:round/>
            <a:headEnd/>
            <a:tailEnd/>
          </a:ln>
        </p:spPr>
        <p:txBody>
          <a:bodyPr wrap="none" lIns="144018" tIns="72009" rIns="144018" bIns="72009" anchor="ctr"/>
          <a:lstStyle/>
          <a:p>
            <a:pPr algn="l"/>
            <a:r>
              <a:rPr lang="en-US" altLang="ko-KR" sz="2800">
                <a:latin typeface="굴림체" pitchFamily="49" charset="-127"/>
                <a:ea typeface="굴림체" pitchFamily="49" charset="-127"/>
              </a:rPr>
              <a:t>DELETE FROM EMP01 WHERE EMPNO=2;</a:t>
            </a:r>
          </a:p>
        </p:txBody>
      </p:sp>
      <p:sp>
        <p:nvSpPr>
          <p:cNvPr id="28677" name="Rectangle 6"/>
          <p:cNvSpPr>
            <a:spLocks noChangeArrowheads="1"/>
          </p:cNvSpPr>
          <p:nvPr/>
        </p:nvSpPr>
        <p:spPr bwMode="blackWhite">
          <a:xfrm>
            <a:off x="0" y="0"/>
            <a:ext cx="290913" cy="422423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  <p:txBody>
          <a:bodyPr wrap="none" lIns="144018" tIns="72009" rIns="144018" bIns="72009" anchor="ctr">
            <a:spAutoFit/>
          </a:bodyPr>
          <a:lstStyle/>
          <a:p>
            <a:endParaRPr lang="ko-KR" altLang="en-US"/>
          </a:p>
        </p:txBody>
      </p:sp>
      <p:pic>
        <p:nvPicPr>
          <p:cNvPr id="28678" name="_x285036648" descr="EMB000014d426b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80136" y="4440555"/>
            <a:ext cx="11198900" cy="34804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4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제목 1"/>
          <p:cNvSpPr>
            <a:spLocks noGrp="1"/>
          </p:cNvSpPr>
          <p:nvPr>
            <p:ph type="title"/>
          </p:nvPr>
        </p:nvSpPr>
        <p:spPr>
          <a:xfrm>
            <a:off x="720090" y="432556"/>
            <a:ext cx="12961620" cy="863664"/>
          </a:xfrm>
        </p:spPr>
        <p:txBody>
          <a:bodyPr lIns="144018" tIns="72009" rIns="144018" bIns="72009"/>
          <a:lstStyle/>
          <a:p>
            <a:r>
              <a:rPr lang="en-US" altLang="ko-KR" sz="3800" smtClean="0">
                <a:latin typeface="굴림체" pitchFamily="49" charset="-127"/>
                <a:ea typeface="굴림체" pitchFamily="49" charset="-127"/>
              </a:rPr>
              <a:t>&lt;</a:t>
            </a:r>
            <a:r>
              <a:rPr lang="ko-KR" altLang="en-US" sz="3800" smtClean="0">
                <a:latin typeface="굴림체" pitchFamily="49" charset="-127"/>
                <a:ea typeface="굴림체" pitchFamily="49" charset="-127"/>
              </a:rPr>
              <a:t>실습하기</a:t>
            </a:r>
            <a:r>
              <a:rPr lang="en-US" altLang="ko-KR" sz="3800" smtClean="0">
                <a:latin typeface="굴림체" pitchFamily="49" charset="-127"/>
                <a:ea typeface="굴림체" pitchFamily="49" charset="-127"/>
              </a:rPr>
              <a:t>&gt; </a:t>
            </a:r>
            <a:r>
              <a:rPr lang="ko-KR" altLang="en-US" sz="3800" smtClean="0">
                <a:latin typeface="굴림체" pitchFamily="49" charset="-127"/>
                <a:ea typeface="굴림체" pitchFamily="49" charset="-127"/>
              </a:rPr>
              <a:t>급여 정보를 자동 삭제하는 </a:t>
            </a:r>
            <a:r>
              <a:rPr lang="ko-KR" altLang="en-US" sz="3800" err="1" smtClean="0">
                <a:latin typeface="굴림체" pitchFamily="49" charset="-127"/>
                <a:ea typeface="굴림체" pitchFamily="49" charset="-127"/>
              </a:rPr>
              <a:t>트리거</a:t>
            </a:r>
            <a:r>
              <a:rPr lang="ko-KR" altLang="en-US" sz="3800" smtClean="0">
                <a:latin typeface="굴림체" pitchFamily="49" charset="-127"/>
                <a:ea typeface="굴림체" pitchFamily="49" charset="-127"/>
              </a:rPr>
              <a:t> 작성하기</a:t>
            </a:r>
          </a:p>
        </p:txBody>
      </p:sp>
      <p:sp>
        <p:nvSpPr>
          <p:cNvPr id="29699" name="내용 개체 틀 2"/>
          <p:cNvSpPr>
            <a:spLocks noGrp="1"/>
          </p:cNvSpPr>
          <p:nvPr>
            <p:ph idx="1"/>
          </p:nvPr>
        </p:nvSpPr>
        <p:spPr>
          <a:xfrm>
            <a:off x="720090" y="1368227"/>
            <a:ext cx="12961620" cy="3312368"/>
          </a:xfrm>
        </p:spPr>
        <p:txBody>
          <a:bodyPr lIns="144018" tIns="72009" rIns="144018" bIns="72009"/>
          <a:lstStyle/>
          <a:p>
            <a:pPr>
              <a:lnSpc>
                <a:spcPct val="150000"/>
              </a:lnSpc>
              <a:buFontTx/>
              <a:buNone/>
            </a:pPr>
            <a:r>
              <a:rPr lang="en-US" altLang="ko-KR" sz="2800" smtClean="0">
                <a:latin typeface="굴림체" pitchFamily="49" charset="-127"/>
                <a:ea typeface="굴림체" pitchFamily="49" charset="-127"/>
              </a:rPr>
              <a:t>2. </a:t>
            </a:r>
            <a:r>
              <a:rPr lang="ko-KR" altLang="en-US" sz="2800" smtClean="0">
                <a:latin typeface="굴림체" pitchFamily="49" charset="-127"/>
                <a:ea typeface="굴림체" pitchFamily="49" charset="-127"/>
              </a:rPr>
              <a:t>사원번호 </a:t>
            </a:r>
            <a:r>
              <a:rPr lang="en-US" altLang="ko-KR" sz="2800" smtClean="0">
                <a:latin typeface="굴림체" pitchFamily="49" charset="-127"/>
                <a:ea typeface="굴림체" pitchFamily="49" charset="-127"/>
              </a:rPr>
              <a:t>2</a:t>
            </a:r>
            <a:r>
              <a:rPr lang="ko-KR" altLang="en-US" sz="2800" smtClean="0">
                <a:latin typeface="굴림체" pitchFamily="49" charset="-127"/>
                <a:ea typeface="굴림체" pitchFamily="49" charset="-127"/>
              </a:rPr>
              <a:t>를 급여 테이블에서 참조하고 있기 때문에 삭제가 불가능하다</a:t>
            </a:r>
            <a:r>
              <a:rPr lang="en-US" altLang="ko-KR" sz="2800" smtClean="0">
                <a:latin typeface="굴림체" pitchFamily="49" charset="-127"/>
                <a:ea typeface="굴림체" pitchFamily="49" charset="-127"/>
              </a:rPr>
              <a:t>. </a:t>
            </a:r>
            <a:r>
              <a:rPr lang="ko-KR" altLang="en-US" sz="2800" smtClean="0">
                <a:latin typeface="굴림체" pitchFamily="49" charset="-127"/>
                <a:ea typeface="굴림체" pitchFamily="49" charset="-127"/>
              </a:rPr>
              <a:t>사원이 삭제되려면 그 사원의 급여 정보도 급여 테이블에서 삭제되어야 합니다</a:t>
            </a:r>
            <a:r>
              <a:rPr lang="en-US" altLang="ko-KR" sz="2800" smtClean="0">
                <a:latin typeface="굴림체" pitchFamily="49" charset="-127"/>
                <a:ea typeface="굴림체" pitchFamily="49" charset="-127"/>
              </a:rPr>
              <a:t>. </a:t>
            </a:r>
            <a:r>
              <a:rPr lang="ko-KR" altLang="en-US" sz="2800" smtClean="0">
                <a:latin typeface="굴림체" pitchFamily="49" charset="-127"/>
                <a:ea typeface="굴림체" pitchFamily="49" charset="-127"/>
              </a:rPr>
              <a:t>사원의 정보가 제거 될 때 그 사원의 급여 정보도 함께 삭제하는 내용을 </a:t>
            </a:r>
            <a:r>
              <a:rPr lang="ko-KR" altLang="en-US" sz="2800" err="1" smtClean="0">
                <a:latin typeface="굴림체" pitchFamily="49" charset="-127"/>
                <a:ea typeface="굴림체" pitchFamily="49" charset="-127"/>
              </a:rPr>
              <a:t>트리거로</a:t>
            </a:r>
            <a:r>
              <a:rPr lang="ko-KR" altLang="en-US" sz="2800" smtClean="0">
                <a:latin typeface="굴림체" pitchFamily="49" charset="-127"/>
                <a:ea typeface="굴림체" pitchFamily="49" charset="-127"/>
              </a:rPr>
              <a:t> 작성하도록 합시다</a:t>
            </a:r>
            <a:r>
              <a:rPr lang="en-US" altLang="ko-KR" sz="2800" smtClean="0">
                <a:latin typeface="굴림체" pitchFamily="49" charset="-127"/>
                <a:ea typeface="굴림체" pitchFamily="49" charset="-127"/>
              </a:rPr>
              <a:t>. </a:t>
            </a:r>
            <a:endParaRPr lang="ko-KR" altLang="en-US" sz="2800" smtClean="0"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29700" name="AutoShape 21"/>
          <p:cNvSpPr>
            <a:spLocks noChangeArrowheads="1"/>
          </p:cNvSpPr>
          <p:nvPr/>
        </p:nvSpPr>
        <p:spPr bwMode="auto">
          <a:xfrm>
            <a:off x="960120" y="4680595"/>
            <a:ext cx="12241530" cy="4968552"/>
          </a:xfrm>
          <a:prstGeom prst="roundRect">
            <a:avLst>
              <a:gd name="adj" fmla="val 16667"/>
            </a:avLst>
          </a:prstGeom>
          <a:solidFill>
            <a:srgbClr val="FF99CC">
              <a:alpha val="39999"/>
            </a:srgbClr>
          </a:solidFill>
          <a:ln w="9525" algn="ctr">
            <a:noFill/>
            <a:round/>
            <a:headEnd/>
            <a:tailEnd/>
          </a:ln>
        </p:spPr>
        <p:txBody>
          <a:bodyPr wrap="none" lIns="144018" tIns="72009" rIns="144018" bIns="72009" anchor="ctr"/>
          <a:lstStyle/>
          <a:p>
            <a:pPr algn="l">
              <a:lnSpc>
                <a:spcPct val="150000"/>
              </a:lnSpc>
            </a:pPr>
            <a:r>
              <a:rPr lang="en-US" altLang="ko-KR" sz="2800">
                <a:latin typeface="굴림체" pitchFamily="49" charset="-127"/>
                <a:ea typeface="굴림체" pitchFamily="49" charset="-127"/>
              </a:rPr>
              <a:t>CREATE OR REPLACE TRIGGER TRG_03</a:t>
            </a:r>
          </a:p>
          <a:p>
            <a:pPr algn="l">
              <a:lnSpc>
                <a:spcPct val="150000"/>
              </a:lnSpc>
            </a:pPr>
            <a:r>
              <a:rPr lang="en-US" altLang="ko-KR" sz="2800">
                <a:latin typeface="굴림체" pitchFamily="49" charset="-127"/>
                <a:ea typeface="굴림체" pitchFamily="49" charset="-127"/>
              </a:rPr>
              <a:t>AFTER DELETE ON EMP01</a:t>
            </a:r>
          </a:p>
          <a:p>
            <a:pPr algn="l">
              <a:lnSpc>
                <a:spcPct val="150000"/>
              </a:lnSpc>
            </a:pPr>
            <a:r>
              <a:rPr lang="en-US" altLang="ko-KR" sz="2800">
                <a:latin typeface="굴림체" pitchFamily="49" charset="-127"/>
                <a:ea typeface="굴림체" pitchFamily="49" charset="-127"/>
              </a:rPr>
              <a:t>FOR EACH ROW</a:t>
            </a:r>
          </a:p>
          <a:p>
            <a:pPr algn="l">
              <a:lnSpc>
                <a:spcPct val="150000"/>
              </a:lnSpc>
            </a:pPr>
            <a:r>
              <a:rPr lang="en-US" altLang="ko-KR" sz="2800">
                <a:latin typeface="굴림체" pitchFamily="49" charset="-127"/>
                <a:ea typeface="굴림체" pitchFamily="49" charset="-127"/>
              </a:rPr>
              <a:t>BEGIN</a:t>
            </a:r>
          </a:p>
          <a:p>
            <a:pPr algn="l">
              <a:lnSpc>
                <a:spcPct val="150000"/>
              </a:lnSpc>
            </a:pPr>
            <a:r>
              <a:rPr lang="en-US" altLang="ko-KR" sz="2800">
                <a:latin typeface="굴림체" pitchFamily="49" charset="-127"/>
                <a:ea typeface="굴림체" pitchFamily="49" charset="-127"/>
              </a:rPr>
              <a:t>DELETE FROM SAL01 WHERE EMPNO=:</a:t>
            </a:r>
            <a:r>
              <a:rPr lang="en-US" altLang="ko-KR" sz="2800" err="1">
                <a:latin typeface="굴림체" pitchFamily="49" charset="-127"/>
                <a:ea typeface="굴림체" pitchFamily="49" charset="-127"/>
              </a:rPr>
              <a:t>old.EMPNO</a:t>
            </a:r>
            <a:r>
              <a:rPr lang="en-US" altLang="ko-KR" sz="2800">
                <a:latin typeface="굴림체" pitchFamily="49" charset="-127"/>
                <a:ea typeface="굴림체" pitchFamily="49" charset="-127"/>
              </a:rPr>
              <a:t>;</a:t>
            </a:r>
          </a:p>
          <a:p>
            <a:pPr algn="l">
              <a:lnSpc>
                <a:spcPct val="150000"/>
              </a:lnSpc>
            </a:pPr>
            <a:r>
              <a:rPr lang="en-US" altLang="ko-KR" sz="2800">
                <a:latin typeface="굴림체" pitchFamily="49" charset="-127"/>
                <a:ea typeface="굴림체" pitchFamily="49" charset="-127"/>
              </a:rPr>
              <a:t>END;</a:t>
            </a:r>
          </a:p>
          <a:p>
            <a:pPr algn="l">
              <a:lnSpc>
                <a:spcPct val="150000"/>
              </a:lnSpc>
            </a:pPr>
            <a:r>
              <a:rPr lang="en-US" altLang="ko-KR" sz="2800">
                <a:latin typeface="굴림체" pitchFamily="49" charset="-127"/>
                <a:ea typeface="굴림체" pitchFamily="49" charset="-127"/>
              </a:rPr>
              <a:t>/</a:t>
            </a:r>
          </a:p>
        </p:txBody>
      </p:sp>
      <p:sp>
        <p:nvSpPr>
          <p:cNvPr id="29701" name="Rectangle 6"/>
          <p:cNvSpPr>
            <a:spLocks noChangeArrowheads="1"/>
          </p:cNvSpPr>
          <p:nvPr/>
        </p:nvSpPr>
        <p:spPr bwMode="blackWhite">
          <a:xfrm>
            <a:off x="0" y="0"/>
            <a:ext cx="290913" cy="422423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  <p:txBody>
          <a:bodyPr wrap="none" lIns="144018" tIns="72009" rIns="144018" bIns="72009" anchor="ctr">
            <a:spAutoFit/>
          </a:bodyPr>
          <a:lstStyle/>
          <a:p>
            <a:endParaRPr lang="ko-KR" altLang="en-US"/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4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제목 1"/>
          <p:cNvSpPr>
            <a:spLocks noGrp="1"/>
          </p:cNvSpPr>
          <p:nvPr>
            <p:ph type="title"/>
          </p:nvPr>
        </p:nvSpPr>
        <p:spPr/>
        <p:txBody>
          <a:bodyPr lIns="144018" tIns="72009" rIns="144018" bIns="72009"/>
          <a:lstStyle/>
          <a:p>
            <a:r>
              <a:rPr lang="en-US" altLang="ko-KR" sz="3800" smtClean="0">
                <a:latin typeface="굴림체" pitchFamily="49" charset="-127"/>
                <a:ea typeface="굴림체" pitchFamily="49" charset="-127"/>
              </a:rPr>
              <a:t>&lt;</a:t>
            </a:r>
            <a:r>
              <a:rPr lang="ko-KR" altLang="en-US" sz="3800" smtClean="0">
                <a:latin typeface="굴림체" pitchFamily="49" charset="-127"/>
                <a:ea typeface="굴림체" pitchFamily="49" charset="-127"/>
              </a:rPr>
              <a:t>실습하기</a:t>
            </a:r>
            <a:r>
              <a:rPr lang="en-US" altLang="ko-KR" sz="3800" smtClean="0">
                <a:latin typeface="굴림체" pitchFamily="49" charset="-127"/>
                <a:ea typeface="굴림체" pitchFamily="49" charset="-127"/>
              </a:rPr>
              <a:t>&gt; </a:t>
            </a:r>
            <a:r>
              <a:rPr lang="ko-KR" altLang="en-US" sz="3800" smtClean="0">
                <a:latin typeface="굴림체" pitchFamily="49" charset="-127"/>
                <a:ea typeface="굴림체" pitchFamily="49" charset="-127"/>
              </a:rPr>
              <a:t>급여 정보를 자동 삭제하는 </a:t>
            </a:r>
            <a:r>
              <a:rPr lang="ko-KR" altLang="en-US" sz="3800" err="1" smtClean="0">
                <a:latin typeface="굴림체" pitchFamily="49" charset="-127"/>
                <a:ea typeface="굴림체" pitchFamily="49" charset="-127"/>
              </a:rPr>
              <a:t>트리거</a:t>
            </a:r>
            <a:r>
              <a:rPr lang="ko-KR" altLang="en-US" sz="3800" smtClean="0">
                <a:latin typeface="굴림체" pitchFamily="49" charset="-127"/>
                <a:ea typeface="굴림체" pitchFamily="49" charset="-127"/>
              </a:rPr>
              <a:t> 작성하기</a:t>
            </a:r>
          </a:p>
        </p:txBody>
      </p:sp>
      <p:sp>
        <p:nvSpPr>
          <p:cNvPr id="30723" name="내용 개체 틀 2"/>
          <p:cNvSpPr>
            <a:spLocks noGrp="1"/>
          </p:cNvSpPr>
          <p:nvPr>
            <p:ph idx="1"/>
          </p:nvPr>
        </p:nvSpPr>
        <p:spPr>
          <a:xfrm>
            <a:off x="840105" y="1440235"/>
            <a:ext cx="12961620" cy="8881110"/>
          </a:xfrm>
        </p:spPr>
        <p:txBody>
          <a:bodyPr lIns="144018" tIns="72009" rIns="144018" bIns="72009"/>
          <a:lstStyle/>
          <a:p>
            <a:pPr>
              <a:buFontTx/>
              <a:buNone/>
            </a:pPr>
            <a:r>
              <a:rPr lang="en-US" altLang="ko-KR" sz="2800" smtClean="0">
                <a:latin typeface="굴림체" pitchFamily="49" charset="-127"/>
                <a:ea typeface="굴림체" pitchFamily="49" charset="-127"/>
              </a:rPr>
              <a:t>3. </a:t>
            </a:r>
            <a:r>
              <a:rPr lang="ko-KR" altLang="en-US" sz="2800" smtClean="0">
                <a:latin typeface="굴림체" pitchFamily="49" charset="-127"/>
                <a:ea typeface="굴림체" pitchFamily="49" charset="-127"/>
              </a:rPr>
              <a:t>사원 테이블에 </a:t>
            </a:r>
            <a:r>
              <a:rPr lang="ko-KR" altLang="en-US" sz="2800" err="1" smtClean="0">
                <a:latin typeface="굴림체" pitchFamily="49" charset="-127"/>
                <a:ea typeface="굴림체" pitchFamily="49" charset="-127"/>
              </a:rPr>
              <a:t>로우를</a:t>
            </a:r>
            <a:r>
              <a:rPr lang="ko-KR" altLang="en-US" sz="2800" smtClean="0">
                <a:latin typeface="굴림체" pitchFamily="49" charset="-127"/>
                <a:ea typeface="굴림체" pitchFamily="49" charset="-127"/>
              </a:rPr>
              <a:t> 삭제해 봅시다</a:t>
            </a:r>
            <a:r>
              <a:rPr lang="en-US" altLang="ko-KR" sz="2800" smtClean="0">
                <a:latin typeface="굴림체" pitchFamily="49" charset="-127"/>
                <a:ea typeface="굴림체" pitchFamily="49" charset="-127"/>
              </a:rPr>
              <a:t>. </a:t>
            </a:r>
          </a:p>
          <a:p>
            <a:pPr>
              <a:buFontTx/>
              <a:buNone/>
            </a:pPr>
            <a:endParaRPr lang="ko-KR" altLang="en-US" sz="2800" smtClean="0"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30724" name="AutoShape 21"/>
          <p:cNvSpPr>
            <a:spLocks noChangeArrowheads="1"/>
          </p:cNvSpPr>
          <p:nvPr/>
        </p:nvSpPr>
        <p:spPr bwMode="auto">
          <a:xfrm>
            <a:off x="960120" y="2088307"/>
            <a:ext cx="12241530" cy="2016224"/>
          </a:xfrm>
          <a:prstGeom prst="roundRect">
            <a:avLst>
              <a:gd name="adj" fmla="val 16667"/>
            </a:avLst>
          </a:prstGeom>
          <a:solidFill>
            <a:srgbClr val="FF99CC">
              <a:alpha val="39999"/>
            </a:srgbClr>
          </a:solidFill>
          <a:ln w="9525" algn="ctr">
            <a:noFill/>
            <a:round/>
            <a:headEnd/>
            <a:tailEnd/>
          </a:ln>
        </p:spPr>
        <p:txBody>
          <a:bodyPr wrap="none" lIns="144018" tIns="72009" rIns="144018" bIns="72009" anchor="ctr"/>
          <a:lstStyle/>
          <a:p>
            <a:pPr algn="l">
              <a:lnSpc>
                <a:spcPct val="150000"/>
              </a:lnSpc>
            </a:pPr>
            <a:r>
              <a:rPr lang="en-US" altLang="ko-KR" sz="2800">
                <a:latin typeface="굴림체" pitchFamily="49" charset="-127"/>
                <a:ea typeface="굴림체" pitchFamily="49" charset="-127"/>
              </a:rPr>
              <a:t>DELETE FROM EMP01 WHERE EMPNO=2;</a:t>
            </a:r>
          </a:p>
          <a:p>
            <a:pPr algn="l">
              <a:lnSpc>
                <a:spcPct val="150000"/>
              </a:lnSpc>
            </a:pPr>
            <a:r>
              <a:rPr lang="en-US" altLang="ko-KR" sz="2800">
                <a:latin typeface="굴림체" pitchFamily="49" charset="-127"/>
                <a:ea typeface="굴림체" pitchFamily="49" charset="-127"/>
              </a:rPr>
              <a:t>SELECT * FROM EMP01;</a:t>
            </a:r>
          </a:p>
          <a:p>
            <a:pPr algn="l">
              <a:lnSpc>
                <a:spcPct val="150000"/>
              </a:lnSpc>
            </a:pPr>
            <a:r>
              <a:rPr lang="en-US" altLang="ko-KR" sz="2800">
                <a:latin typeface="굴림체" pitchFamily="49" charset="-127"/>
                <a:ea typeface="굴림체" pitchFamily="49" charset="-127"/>
              </a:rPr>
              <a:t>SELECT * FROM SAL01;</a:t>
            </a:r>
          </a:p>
        </p:txBody>
      </p:sp>
      <p:sp>
        <p:nvSpPr>
          <p:cNvPr id="30725" name="Rectangle 6"/>
          <p:cNvSpPr>
            <a:spLocks noChangeArrowheads="1"/>
          </p:cNvSpPr>
          <p:nvPr/>
        </p:nvSpPr>
        <p:spPr bwMode="blackWhite">
          <a:xfrm>
            <a:off x="0" y="0"/>
            <a:ext cx="290913" cy="422423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  <p:txBody>
          <a:bodyPr wrap="none" lIns="144018" tIns="72009" rIns="144018" bIns="72009" anchor="ctr">
            <a:spAutoFit/>
          </a:bodyPr>
          <a:lstStyle/>
          <a:p>
            <a:endParaRPr lang="ko-KR" altLang="en-US"/>
          </a:p>
        </p:txBody>
      </p:sp>
      <p:sp>
        <p:nvSpPr>
          <p:cNvPr id="30726" name="Rectangle 2"/>
          <p:cNvSpPr>
            <a:spLocks noChangeArrowheads="1"/>
          </p:cNvSpPr>
          <p:nvPr/>
        </p:nvSpPr>
        <p:spPr bwMode="blackWhite">
          <a:xfrm>
            <a:off x="0" y="0"/>
            <a:ext cx="290913" cy="422423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  <p:txBody>
          <a:bodyPr wrap="none" lIns="144018" tIns="72009" rIns="144018" bIns="72009" anchor="ctr">
            <a:spAutoFit/>
          </a:bodyPr>
          <a:lstStyle/>
          <a:p>
            <a:endParaRPr lang="ko-KR" altLang="en-US"/>
          </a:p>
        </p:txBody>
      </p:sp>
      <p:pic>
        <p:nvPicPr>
          <p:cNvPr id="30727" name="_x285036088" descr="EMB000014d426b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80135" y="4320540"/>
            <a:ext cx="11521440" cy="61207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4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제목 1"/>
          <p:cNvSpPr>
            <a:spLocks noGrp="1"/>
          </p:cNvSpPr>
          <p:nvPr>
            <p:ph type="title"/>
          </p:nvPr>
        </p:nvSpPr>
        <p:spPr/>
        <p:txBody>
          <a:bodyPr lIns="144018" tIns="72009" rIns="144018" bIns="72009"/>
          <a:lstStyle/>
          <a:p>
            <a:r>
              <a:rPr lang="en-US" altLang="ko-KR" smtClean="0"/>
              <a:t>3.1 </a:t>
            </a:r>
            <a:r>
              <a:rPr lang="ko-KR" altLang="en-US" smtClean="0"/>
              <a:t>트리거 삭제</a:t>
            </a:r>
          </a:p>
        </p:txBody>
      </p:sp>
      <p:sp>
        <p:nvSpPr>
          <p:cNvPr id="31747" name="내용 개체 틀 2"/>
          <p:cNvSpPr>
            <a:spLocks noGrp="1"/>
          </p:cNvSpPr>
          <p:nvPr>
            <p:ph idx="1"/>
          </p:nvPr>
        </p:nvSpPr>
        <p:spPr>
          <a:xfrm>
            <a:off x="720090" y="1800275"/>
            <a:ext cx="12961620" cy="7128392"/>
          </a:xfrm>
        </p:spPr>
        <p:txBody>
          <a:bodyPr lIns="144018" tIns="72009" rIns="144018" bIns="72009"/>
          <a:lstStyle/>
          <a:p>
            <a:r>
              <a:rPr lang="en-US" altLang="ko-KR" smtClean="0">
                <a:latin typeface="굴림체" pitchFamily="49" charset="-127"/>
                <a:ea typeface="굴림체" pitchFamily="49" charset="-127"/>
              </a:rPr>
              <a:t>DROP TIGGER </a:t>
            </a:r>
            <a:r>
              <a:rPr lang="ko-KR" altLang="en-US" smtClean="0">
                <a:latin typeface="굴림체" pitchFamily="49" charset="-127"/>
                <a:ea typeface="굴림체" pitchFamily="49" charset="-127"/>
              </a:rPr>
              <a:t>다음에 </a:t>
            </a:r>
            <a:r>
              <a:rPr lang="ko-KR" altLang="en-US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삭제</a:t>
            </a:r>
            <a:r>
              <a:rPr lang="ko-KR" altLang="en-US" smtClean="0">
                <a:latin typeface="굴림체" pitchFamily="49" charset="-127"/>
                <a:ea typeface="굴림체" pitchFamily="49" charset="-127"/>
              </a:rPr>
              <a:t>할 </a:t>
            </a:r>
            <a:r>
              <a:rPr lang="ko-KR" altLang="en-US" err="1" smtClean="0">
                <a:latin typeface="굴림체" pitchFamily="49" charset="-127"/>
                <a:ea typeface="굴림체" pitchFamily="49" charset="-127"/>
              </a:rPr>
              <a:t>트리거</a:t>
            </a:r>
            <a:r>
              <a:rPr lang="ko-KR" altLang="en-US" smtClean="0">
                <a:latin typeface="굴림체" pitchFamily="49" charset="-127"/>
                <a:ea typeface="굴림체" pitchFamily="49" charset="-127"/>
              </a:rPr>
              <a:t> 명을 기술합니다</a:t>
            </a:r>
            <a:r>
              <a:rPr lang="en-US" altLang="ko-KR" smtClean="0">
                <a:latin typeface="굴림체" pitchFamily="49" charset="-127"/>
                <a:ea typeface="굴림체" pitchFamily="49" charset="-127"/>
              </a:rPr>
              <a:t>. </a:t>
            </a:r>
            <a:endParaRPr lang="ko-KR" altLang="en-US" smtClean="0"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31748" name="AutoShape 21"/>
          <p:cNvSpPr>
            <a:spLocks noChangeArrowheads="1"/>
          </p:cNvSpPr>
          <p:nvPr/>
        </p:nvSpPr>
        <p:spPr bwMode="auto">
          <a:xfrm>
            <a:off x="960120" y="2760345"/>
            <a:ext cx="12241530" cy="840105"/>
          </a:xfrm>
          <a:prstGeom prst="roundRect">
            <a:avLst>
              <a:gd name="adj" fmla="val 16667"/>
            </a:avLst>
          </a:prstGeom>
          <a:solidFill>
            <a:srgbClr val="FF99CC">
              <a:alpha val="39999"/>
            </a:srgbClr>
          </a:solidFill>
          <a:ln w="9525" algn="ctr">
            <a:noFill/>
            <a:round/>
            <a:headEnd/>
            <a:tailEnd/>
          </a:ln>
        </p:spPr>
        <p:txBody>
          <a:bodyPr wrap="none" lIns="144018" tIns="72009" rIns="144018" bIns="72009" anchor="ctr"/>
          <a:lstStyle/>
          <a:p>
            <a:pPr algn="l"/>
            <a:r>
              <a:rPr lang="en-US" altLang="ko-KR" sz="28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DROP TRIGGER TRG_02;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4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제목 1"/>
          <p:cNvSpPr>
            <a:spLocks noGrp="1"/>
          </p:cNvSpPr>
          <p:nvPr>
            <p:ph type="title"/>
          </p:nvPr>
        </p:nvSpPr>
        <p:spPr>
          <a:xfrm>
            <a:off x="720090" y="432556"/>
            <a:ext cx="12961620" cy="1007680"/>
          </a:xfrm>
        </p:spPr>
        <p:txBody>
          <a:bodyPr lIns="144018" tIns="72009" rIns="144018" bIns="72009"/>
          <a:lstStyle/>
          <a:p>
            <a:r>
              <a:rPr lang="en-US" altLang="ko-KR" b="1" smtClean="0">
                <a:solidFill>
                  <a:schemeClr val="tx1"/>
                </a:solidFill>
                <a:latin typeface="굴림체" pitchFamily="49" charset="-127"/>
                <a:ea typeface="굴림체" pitchFamily="49" charset="-127"/>
              </a:rPr>
              <a:t>&lt;</a:t>
            </a:r>
            <a:r>
              <a:rPr lang="ko-KR" altLang="en-US" b="1" smtClean="0">
                <a:solidFill>
                  <a:schemeClr val="tx1"/>
                </a:solidFill>
                <a:latin typeface="굴림체" pitchFamily="49" charset="-127"/>
                <a:ea typeface="굴림체" pitchFamily="49" charset="-127"/>
              </a:rPr>
              <a:t>예제를 통한 </a:t>
            </a:r>
            <a:r>
              <a:rPr lang="ko-KR" altLang="en-US" b="1" err="1" smtClean="0">
                <a:solidFill>
                  <a:schemeClr val="tx1"/>
                </a:solidFill>
                <a:latin typeface="굴림체" pitchFamily="49" charset="-127"/>
                <a:ea typeface="굴림체" pitchFamily="49" charset="-127"/>
              </a:rPr>
              <a:t>트리거의</a:t>
            </a:r>
            <a:r>
              <a:rPr lang="ko-KR" altLang="en-US" b="1" smtClean="0">
                <a:solidFill>
                  <a:schemeClr val="tx1"/>
                </a:solidFill>
                <a:latin typeface="굴림체" pitchFamily="49" charset="-127"/>
                <a:ea typeface="굴림체" pitchFamily="49" charset="-127"/>
              </a:rPr>
              <a:t> 적용</a:t>
            </a:r>
            <a:r>
              <a:rPr lang="en-US" altLang="ko-KR" b="1" smtClean="0">
                <a:solidFill>
                  <a:schemeClr val="tx1"/>
                </a:solidFill>
                <a:latin typeface="굴림체" pitchFamily="49" charset="-127"/>
                <a:ea typeface="굴림체" pitchFamily="49" charset="-127"/>
              </a:rPr>
              <a:t>&gt;</a:t>
            </a:r>
            <a:endParaRPr lang="ko-KR" altLang="en-US" b="1" smtClean="0">
              <a:solidFill>
                <a:schemeClr val="tx1"/>
              </a:solidFill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32771" name="내용 개체 틀 2"/>
          <p:cNvSpPr>
            <a:spLocks noGrp="1"/>
          </p:cNvSpPr>
          <p:nvPr>
            <p:ph idx="1"/>
          </p:nvPr>
        </p:nvSpPr>
        <p:spPr>
          <a:xfrm>
            <a:off x="720090" y="2160315"/>
            <a:ext cx="12961620" cy="7128392"/>
          </a:xfrm>
        </p:spPr>
        <p:txBody>
          <a:bodyPr lIns="144018" tIns="72009" rIns="144018" bIns="72009"/>
          <a:lstStyle/>
          <a:p>
            <a:r>
              <a:rPr lang="ko-KR" altLang="en-US" smtClean="0">
                <a:latin typeface="굴림체" pitchFamily="49" charset="-127"/>
                <a:ea typeface="굴림체" pitchFamily="49" charset="-127"/>
              </a:rPr>
              <a:t>상품 테이블의 예제를 통해서 실질적인 </a:t>
            </a:r>
            <a:r>
              <a:rPr lang="ko-KR" altLang="en-US" err="1" smtClean="0">
                <a:latin typeface="굴림체" pitchFamily="49" charset="-127"/>
                <a:ea typeface="굴림체" pitchFamily="49" charset="-127"/>
              </a:rPr>
              <a:t>트리거의</a:t>
            </a:r>
            <a:r>
              <a:rPr lang="ko-KR" altLang="en-US" smtClean="0">
                <a:latin typeface="굴림체" pitchFamily="49" charset="-127"/>
                <a:ea typeface="굴림체" pitchFamily="49" charset="-127"/>
              </a:rPr>
              <a:t> 적용 예를 살펴보도록 합시다</a:t>
            </a:r>
            <a:r>
              <a:rPr lang="en-US" altLang="ko-KR" smtClean="0">
                <a:latin typeface="굴림체" pitchFamily="49" charset="-127"/>
                <a:ea typeface="굴림체" pitchFamily="49" charset="-127"/>
              </a:rPr>
              <a:t>.</a:t>
            </a:r>
          </a:p>
          <a:p>
            <a:endParaRPr lang="ko-KR" altLang="en-US" smtClean="0"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32772" name="Rectangle 6"/>
          <p:cNvSpPr>
            <a:spLocks noChangeArrowheads="1"/>
          </p:cNvSpPr>
          <p:nvPr/>
        </p:nvSpPr>
        <p:spPr bwMode="blackWhite">
          <a:xfrm>
            <a:off x="0" y="0"/>
            <a:ext cx="290913" cy="422423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  <p:txBody>
          <a:bodyPr wrap="none" lIns="144018" tIns="72009" rIns="144018" bIns="72009" anchor="ctr">
            <a:spAutoFit/>
          </a:bodyPr>
          <a:lstStyle/>
          <a:p>
            <a:endParaRPr lang="ko-KR" altLang="en-US">
              <a:latin typeface="굴림체" pitchFamily="49" charset="-127"/>
              <a:ea typeface="굴림체" pitchFamily="49" charset="-127"/>
            </a:endParaRPr>
          </a:p>
        </p:txBody>
      </p:sp>
      <p:pic>
        <p:nvPicPr>
          <p:cNvPr id="32773" name="_x285034088" descr="EMB000014d426b9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48372" y="3744491"/>
            <a:ext cx="8161020" cy="40330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4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제목 1"/>
          <p:cNvSpPr>
            <a:spLocks noGrp="1"/>
          </p:cNvSpPr>
          <p:nvPr>
            <p:ph type="title"/>
          </p:nvPr>
        </p:nvSpPr>
        <p:spPr>
          <a:xfrm>
            <a:off x="720090" y="432556"/>
            <a:ext cx="12961620" cy="1007680"/>
          </a:xfrm>
        </p:spPr>
        <p:txBody>
          <a:bodyPr lIns="144018" tIns="72009" rIns="144018" bIns="72009"/>
          <a:lstStyle/>
          <a:p>
            <a:r>
              <a:rPr lang="en-US" altLang="ko-KR" smtClean="0">
                <a:latin typeface="굴림체" pitchFamily="49" charset="-127"/>
                <a:ea typeface="굴림체" pitchFamily="49" charset="-127"/>
              </a:rPr>
              <a:t>&lt;</a:t>
            </a:r>
            <a:r>
              <a:rPr lang="ko-KR" altLang="en-US" smtClean="0">
                <a:latin typeface="굴림체" pitchFamily="49" charset="-127"/>
                <a:ea typeface="굴림체" pitchFamily="49" charset="-127"/>
              </a:rPr>
              <a:t>실습하기</a:t>
            </a:r>
            <a:r>
              <a:rPr lang="en-US" altLang="ko-KR" smtClean="0">
                <a:latin typeface="굴림체" pitchFamily="49" charset="-127"/>
                <a:ea typeface="굴림체" pitchFamily="49" charset="-127"/>
              </a:rPr>
              <a:t>&gt; </a:t>
            </a:r>
            <a:r>
              <a:rPr lang="ko-KR" altLang="en-US" smtClean="0">
                <a:latin typeface="굴림체" pitchFamily="49" charset="-127"/>
                <a:ea typeface="굴림체" pitchFamily="49" charset="-127"/>
              </a:rPr>
              <a:t>입고 </a:t>
            </a:r>
            <a:r>
              <a:rPr lang="ko-KR" altLang="en-US" err="1" smtClean="0">
                <a:latin typeface="굴림체" pitchFamily="49" charset="-127"/>
                <a:ea typeface="굴림체" pitchFamily="49" charset="-127"/>
              </a:rPr>
              <a:t>트리거</a:t>
            </a:r>
            <a:r>
              <a:rPr lang="ko-KR" altLang="en-US" smtClean="0">
                <a:latin typeface="굴림체" pitchFamily="49" charset="-127"/>
                <a:ea typeface="굴림체" pitchFamily="49" charset="-127"/>
              </a:rPr>
              <a:t> 작성하기</a:t>
            </a:r>
          </a:p>
        </p:txBody>
      </p:sp>
      <p:sp>
        <p:nvSpPr>
          <p:cNvPr id="33795" name="내용 개체 틀 2"/>
          <p:cNvSpPr>
            <a:spLocks noGrp="1"/>
          </p:cNvSpPr>
          <p:nvPr>
            <p:ph idx="1"/>
          </p:nvPr>
        </p:nvSpPr>
        <p:spPr>
          <a:xfrm>
            <a:off x="600075" y="1560196"/>
            <a:ext cx="12961620" cy="8266033"/>
          </a:xfrm>
        </p:spPr>
        <p:txBody>
          <a:bodyPr lIns="144018" tIns="72009" rIns="144018" bIns="72009"/>
          <a:lstStyle/>
          <a:p>
            <a:pPr>
              <a:lnSpc>
                <a:spcPct val="150000"/>
              </a:lnSpc>
              <a:buFontTx/>
              <a:buNone/>
            </a:pPr>
            <a:r>
              <a:rPr lang="ko-KR" altLang="en-US" sz="2800" smtClean="0">
                <a:latin typeface="굴림체" pitchFamily="49" charset="-127"/>
                <a:ea typeface="굴림체" pitchFamily="49" charset="-127"/>
              </a:rPr>
              <a:t>입고 테이블에 상품이 입력되면 입고 수량을 상품 테이블의 재고 수량에 추가하는 </a:t>
            </a:r>
            <a:r>
              <a:rPr lang="ko-KR" altLang="en-US" sz="2800" err="1" smtClean="0">
                <a:latin typeface="굴림체" pitchFamily="49" charset="-127"/>
                <a:ea typeface="굴림체" pitchFamily="49" charset="-127"/>
              </a:rPr>
              <a:t>트리거를</a:t>
            </a:r>
            <a:r>
              <a:rPr lang="ko-KR" altLang="en-US" sz="2800" smtClean="0">
                <a:latin typeface="굴림체" pitchFamily="49" charset="-127"/>
                <a:ea typeface="굴림체" pitchFamily="49" charset="-127"/>
              </a:rPr>
              <a:t> 작성해 봅시다</a:t>
            </a:r>
            <a:r>
              <a:rPr lang="en-US" altLang="ko-KR" sz="2800" smtClean="0">
                <a:latin typeface="굴림체" pitchFamily="49" charset="-127"/>
                <a:ea typeface="굴림체" pitchFamily="49" charset="-127"/>
              </a:rPr>
              <a:t>. </a:t>
            </a:r>
          </a:p>
          <a:p>
            <a:pPr>
              <a:lnSpc>
                <a:spcPct val="150000"/>
              </a:lnSpc>
              <a:buFontTx/>
              <a:buNone/>
            </a:pPr>
            <a:r>
              <a:rPr lang="en-US" altLang="ko-KR" sz="2800" smtClean="0">
                <a:latin typeface="굴림체" pitchFamily="49" charset="-127"/>
                <a:ea typeface="굴림체" pitchFamily="49" charset="-127"/>
              </a:rPr>
              <a:t>1. </a:t>
            </a:r>
            <a:r>
              <a:rPr lang="ko-KR" altLang="en-US" sz="2800" smtClean="0">
                <a:latin typeface="굴림체" pitchFamily="49" charset="-127"/>
                <a:ea typeface="굴림체" pitchFamily="49" charset="-127"/>
              </a:rPr>
              <a:t>상품 테이블을 생성합시다</a:t>
            </a:r>
            <a:r>
              <a:rPr lang="en-US" altLang="ko-KR" sz="2800" smtClean="0">
                <a:latin typeface="굴림체" pitchFamily="49" charset="-127"/>
                <a:ea typeface="굴림체" pitchFamily="49" charset="-127"/>
              </a:rPr>
              <a:t>. </a:t>
            </a:r>
            <a:endParaRPr lang="ko-KR" altLang="en-US" sz="2800" smtClean="0">
              <a:latin typeface="굴림체" pitchFamily="49" charset="-127"/>
              <a:ea typeface="굴림체" pitchFamily="49" charset="-127"/>
            </a:endParaRPr>
          </a:p>
          <a:p>
            <a:pPr>
              <a:lnSpc>
                <a:spcPct val="150000"/>
              </a:lnSpc>
              <a:buFontTx/>
              <a:buNone/>
            </a:pPr>
            <a:endParaRPr lang="ko-KR" altLang="en-US" sz="2800" smtClean="0"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33796" name="AutoShape 21"/>
          <p:cNvSpPr>
            <a:spLocks noChangeArrowheads="1"/>
          </p:cNvSpPr>
          <p:nvPr/>
        </p:nvSpPr>
        <p:spPr bwMode="auto">
          <a:xfrm>
            <a:off x="720090" y="3744491"/>
            <a:ext cx="12841605" cy="4824536"/>
          </a:xfrm>
          <a:prstGeom prst="roundRect">
            <a:avLst>
              <a:gd name="adj" fmla="val 16667"/>
            </a:avLst>
          </a:prstGeom>
          <a:solidFill>
            <a:srgbClr val="FF99CC">
              <a:alpha val="39999"/>
            </a:srgbClr>
          </a:solidFill>
          <a:ln w="9525" algn="ctr">
            <a:noFill/>
            <a:round/>
            <a:headEnd/>
            <a:tailEnd/>
          </a:ln>
        </p:spPr>
        <p:txBody>
          <a:bodyPr wrap="none" lIns="144018" tIns="72009" rIns="144018" bIns="72009" anchor="ctr"/>
          <a:lstStyle/>
          <a:p>
            <a:pPr algn="l">
              <a:lnSpc>
                <a:spcPct val="150000"/>
              </a:lnSpc>
            </a:pPr>
            <a:r>
              <a:rPr lang="en-US" altLang="ko-KR" sz="2800">
                <a:latin typeface="굴림체" pitchFamily="49" charset="-127"/>
                <a:ea typeface="굴림체" pitchFamily="49" charset="-127"/>
              </a:rPr>
              <a:t>CREATE TABLE </a:t>
            </a:r>
            <a:r>
              <a:rPr lang="en-US" altLang="ko-KR" sz="2800" smtClean="0">
                <a:latin typeface="굴림체" pitchFamily="49" charset="-127"/>
                <a:ea typeface="굴림체" pitchFamily="49" charset="-127"/>
              </a:rPr>
              <a:t>PRODUCT(</a:t>
            </a:r>
            <a:endParaRPr lang="ko-KR" altLang="en-US" sz="2800">
              <a:latin typeface="굴림체" pitchFamily="49" charset="-127"/>
              <a:ea typeface="굴림체" pitchFamily="49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800" smtClean="0">
                <a:latin typeface="굴림체" pitchFamily="49" charset="-127"/>
                <a:ea typeface="굴림체" pitchFamily="49" charset="-127"/>
              </a:rPr>
              <a:t>	PROD_ID</a:t>
            </a:r>
            <a:r>
              <a:rPr lang="ko-KR" altLang="en-US" sz="2800" smtClean="0">
                <a:latin typeface="굴림체" pitchFamily="49" charset="-127"/>
                <a:ea typeface="굴림체" pitchFamily="49" charset="-127"/>
              </a:rPr>
              <a:t>   </a:t>
            </a:r>
            <a:r>
              <a:rPr lang="en-US" altLang="ko-KR" sz="2800" smtClean="0">
                <a:latin typeface="굴림체" pitchFamily="49" charset="-127"/>
                <a:ea typeface="굴림체" pitchFamily="49" charset="-127"/>
              </a:rPr>
              <a:t>VARCHAR2(6</a:t>
            </a:r>
            <a:r>
              <a:rPr lang="en-US" altLang="ko-KR" sz="2800">
                <a:latin typeface="굴림체" pitchFamily="49" charset="-127"/>
                <a:ea typeface="굴림체" pitchFamily="49" charset="-127"/>
              </a:rPr>
              <a:t>) PRIMARY KEY</a:t>
            </a:r>
            <a:r>
              <a:rPr lang="en-US" altLang="ko-KR" sz="2800" smtClean="0">
                <a:latin typeface="굴림체" pitchFamily="49" charset="-127"/>
                <a:ea typeface="굴림체" pitchFamily="49" charset="-127"/>
              </a:rPr>
              <a:t>,	--</a:t>
            </a:r>
            <a:r>
              <a:rPr lang="ko-KR" altLang="en-US" sz="2800" smtClean="0">
                <a:latin typeface="굴림체" pitchFamily="49" charset="-127"/>
                <a:ea typeface="굴림체" pitchFamily="49" charset="-127"/>
              </a:rPr>
              <a:t>상품코드</a:t>
            </a:r>
            <a:endParaRPr lang="en-US" altLang="ko-KR" sz="2800">
              <a:latin typeface="굴림체" pitchFamily="49" charset="-127"/>
              <a:ea typeface="굴림체" pitchFamily="49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800" smtClean="0">
                <a:latin typeface="굴림체" pitchFamily="49" charset="-127"/>
                <a:ea typeface="굴림체" pitchFamily="49" charset="-127"/>
              </a:rPr>
              <a:t>	PROD_NAME</a:t>
            </a:r>
            <a:r>
              <a:rPr lang="ko-KR" altLang="en-US" sz="2800" smtClean="0"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z="2800">
                <a:latin typeface="굴림체" pitchFamily="49" charset="-127"/>
                <a:ea typeface="굴림체" pitchFamily="49" charset="-127"/>
              </a:rPr>
              <a:t>VARCHAR2(12) NOT NULL</a:t>
            </a:r>
            <a:r>
              <a:rPr lang="en-US" altLang="ko-KR" sz="2800" smtClean="0">
                <a:latin typeface="굴림체" pitchFamily="49" charset="-127"/>
                <a:ea typeface="굴림체" pitchFamily="49" charset="-127"/>
              </a:rPr>
              <a:t>,     --</a:t>
            </a:r>
            <a:r>
              <a:rPr lang="ko-KR" altLang="en-US" sz="2800" smtClean="0">
                <a:latin typeface="굴림체" pitchFamily="49" charset="-127"/>
                <a:ea typeface="굴림체" pitchFamily="49" charset="-127"/>
              </a:rPr>
              <a:t>상품명</a:t>
            </a:r>
            <a:endParaRPr lang="en-US" altLang="ko-KR" sz="2800">
              <a:latin typeface="굴림체" pitchFamily="49" charset="-127"/>
              <a:ea typeface="굴림체" pitchFamily="49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2800" smtClean="0">
                <a:latin typeface="굴림체" pitchFamily="49" charset="-127"/>
                <a:ea typeface="굴림체" pitchFamily="49" charset="-127"/>
              </a:rPr>
              <a:t>	PROD_JEJO</a:t>
            </a:r>
            <a:r>
              <a:rPr lang="ko-KR" altLang="en-US" sz="2800" smtClean="0"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z="2800">
                <a:latin typeface="굴림체" pitchFamily="49" charset="-127"/>
                <a:ea typeface="굴림체" pitchFamily="49" charset="-127"/>
              </a:rPr>
              <a:t>VARCHAR(12</a:t>
            </a:r>
            <a:r>
              <a:rPr lang="en-US" altLang="ko-KR" sz="2800" smtClean="0">
                <a:latin typeface="굴림체" pitchFamily="49" charset="-127"/>
                <a:ea typeface="굴림체" pitchFamily="49" charset="-127"/>
              </a:rPr>
              <a:t>),               --</a:t>
            </a:r>
            <a:r>
              <a:rPr lang="ko-KR" altLang="en-US" sz="2800" smtClean="0">
                <a:latin typeface="굴림체" pitchFamily="49" charset="-127"/>
                <a:ea typeface="굴림체" pitchFamily="49" charset="-127"/>
              </a:rPr>
              <a:t>제조사</a:t>
            </a:r>
            <a:endParaRPr lang="en-US" altLang="ko-KR" sz="2800">
              <a:latin typeface="굴림체" pitchFamily="49" charset="-127"/>
              <a:ea typeface="굴림체" pitchFamily="49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2800" smtClean="0">
                <a:latin typeface="굴림체" pitchFamily="49" charset="-127"/>
                <a:ea typeface="굴림체" pitchFamily="49" charset="-127"/>
              </a:rPr>
              <a:t>	PROD_SALE</a:t>
            </a:r>
            <a:r>
              <a:rPr lang="ko-KR" altLang="en-US" sz="2800" smtClean="0"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z="2800">
                <a:latin typeface="굴림체" pitchFamily="49" charset="-127"/>
                <a:ea typeface="굴림체" pitchFamily="49" charset="-127"/>
              </a:rPr>
              <a:t>NUMBER(8</a:t>
            </a:r>
            <a:r>
              <a:rPr lang="en-US" altLang="ko-KR" sz="2800" smtClean="0">
                <a:latin typeface="굴림체" pitchFamily="49" charset="-127"/>
                <a:ea typeface="굴림체" pitchFamily="49" charset="-127"/>
              </a:rPr>
              <a:t>),				--</a:t>
            </a:r>
            <a:r>
              <a:rPr lang="ko-KR" altLang="en-US" sz="2800" smtClean="0">
                <a:latin typeface="굴림체" pitchFamily="49" charset="-127"/>
                <a:ea typeface="굴림체" pitchFamily="49" charset="-127"/>
              </a:rPr>
              <a:t>소비자가격</a:t>
            </a:r>
            <a:endParaRPr lang="en-US" altLang="ko-KR" sz="2800">
              <a:latin typeface="굴림체" pitchFamily="49" charset="-127"/>
              <a:ea typeface="굴림체" pitchFamily="49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2800" smtClean="0">
                <a:latin typeface="굴림체" pitchFamily="49" charset="-127"/>
                <a:ea typeface="굴림체" pitchFamily="49" charset="-127"/>
              </a:rPr>
              <a:t>	PROD_JAEGO</a:t>
            </a:r>
            <a:r>
              <a:rPr lang="ko-KR" altLang="en-US" sz="2800" smtClean="0"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z="2800">
                <a:latin typeface="굴림체" pitchFamily="49" charset="-127"/>
                <a:ea typeface="굴림체" pitchFamily="49" charset="-127"/>
              </a:rPr>
              <a:t>NUMBER DEFAULT </a:t>
            </a:r>
            <a:r>
              <a:rPr lang="en-US" altLang="ko-KR" sz="2800" smtClean="0">
                <a:latin typeface="굴림체" pitchFamily="49" charset="-127"/>
                <a:ea typeface="굴림체" pitchFamily="49" charset="-127"/>
              </a:rPr>
              <a:t>0		--</a:t>
            </a:r>
            <a:r>
              <a:rPr lang="ko-KR" altLang="en-US" sz="2800" smtClean="0">
                <a:latin typeface="굴림체" pitchFamily="49" charset="-127"/>
                <a:ea typeface="굴림체" pitchFamily="49" charset="-127"/>
              </a:rPr>
              <a:t>재고수량</a:t>
            </a:r>
            <a:endParaRPr lang="en-US" altLang="ko-KR" sz="2800">
              <a:latin typeface="굴림체" pitchFamily="49" charset="-127"/>
              <a:ea typeface="굴림체" pitchFamily="49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2800">
                <a:latin typeface="굴림체" pitchFamily="49" charset="-127"/>
                <a:ea typeface="굴림체" pitchFamily="49" charset="-127"/>
              </a:rPr>
              <a:t>);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4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제목 1"/>
          <p:cNvSpPr>
            <a:spLocks noGrp="1"/>
          </p:cNvSpPr>
          <p:nvPr>
            <p:ph type="title"/>
          </p:nvPr>
        </p:nvSpPr>
        <p:spPr/>
        <p:txBody>
          <a:bodyPr lIns="144018" tIns="72009" rIns="144018" bIns="72009"/>
          <a:lstStyle/>
          <a:p>
            <a:r>
              <a:rPr lang="en-US" altLang="ko-KR" smtClean="0">
                <a:latin typeface="굴림체" pitchFamily="49" charset="-127"/>
                <a:ea typeface="굴림체" pitchFamily="49" charset="-127"/>
              </a:rPr>
              <a:t>&lt;</a:t>
            </a:r>
            <a:r>
              <a:rPr lang="ko-KR" altLang="en-US" smtClean="0">
                <a:latin typeface="굴림체" pitchFamily="49" charset="-127"/>
                <a:ea typeface="굴림체" pitchFamily="49" charset="-127"/>
              </a:rPr>
              <a:t>실습하기</a:t>
            </a:r>
            <a:r>
              <a:rPr lang="en-US" altLang="ko-KR" smtClean="0">
                <a:latin typeface="굴림체" pitchFamily="49" charset="-127"/>
                <a:ea typeface="굴림체" pitchFamily="49" charset="-127"/>
              </a:rPr>
              <a:t>&gt; </a:t>
            </a:r>
            <a:r>
              <a:rPr lang="ko-KR" altLang="en-US" smtClean="0">
                <a:latin typeface="굴림체" pitchFamily="49" charset="-127"/>
                <a:ea typeface="굴림체" pitchFamily="49" charset="-127"/>
              </a:rPr>
              <a:t>입고 </a:t>
            </a:r>
            <a:r>
              <a:rPr lang="ko-KR" altLang="en-US" err="1" smtClean="0">
                <a:latin typeface="굴림체" pitchFamily="49" charset="-127"/>
                <a:ea typeface="굴림체" pitchFamily="49" charset="-127"/>
              </a:rPr>
              <a:t>트리거</a:t>
            </a:r>
            <a:r>
              <a:rPr lang="ko-KR" altLang="en-US" smtClean="0">
                <a:latin typeface="굴림체" pitchFamily="49" charset="-127"/>
                <a:ea typeface="굴림체" pitchFamily="49" charset="-127"/>
              </a:rPr>
              <a:t> 작성하기</a:t>
            </a:r>
          </a:p>
        </p:txBody>
      </p:sp>
      <p:sp>
        <p:nvSpPr>
          <p:cNvPr id="34819" name="내용 개체 틀 2"/>
          <p:cNvSpPr>
            <a:spLocks noGrp="1"/>
          </p:cNvSpPr>
          <p:nvPr>
            <p:ph idx="1"/>
          </p:nvPr>
        </p:nvSpPr>
        <p:spPr>
          <a:xfrm>
            <a:off x="600075" y="1560196"/>
            <a:ext cx="13441680" cy="8266033"/>
          </a:xfrm>
        </p:spPr>
        <p:txBody>
          <a:bodyPr lIns="144018" tIns="72009" rIns="144018" bIns="72009"/>
          <a:lstStyle/>
          <a:p>
            <a:pPr>
              <a:buFontTx/>
              <a:buNone/>
            </a:pPr>
            <a:r>
              <a:rPr lang="en-US" altLang="ko-KR" sz="2800" smtClean="0">
                <a:latin typeface="굴림체" pitchFamily="49" charset="-127"/>
                <a:ea typeface="굴림체" pitchFamily="49" charset="-127"/>
              </a:rPr>
              <a:t>2. </a:t>
            </a:r>
            <a:r>
              <a:rPr lang="ko-KR" altLang="en-US" sz="2800" smtClean="0">
                <a:latin typeface="굴림체" pitchFamily="49" charset="-127"/>
                <a:ea typeface="굴림체" pitchFamily="49" charset="-127"/>
              </a:rPr>
              <a:t>입고 테이블을 생성합시다</a:t>
            </a:r>
            <a:r>
              <a:rPr lang="en-US" altLang="ko-KR" sz="2800" smtClean="0">
                <a:latin typeface="굴림체" pitchFamily="49" charset="-127"/>
                <a:ea typeface="굴림체" pitchFamily="49" charset="-127"/>
              </a:rPr>
              <a:t>. </a:t>
            </a:r>
          </a:p>
          <a:p>
            <a:pPr>
              <a:buFontTx/>
              <a:buNone/>
            </a:pPr>
            <a:endParaRPr lang="en-US" altLang="ko-KR" sz="2800" smtClean="0">
              <a:latin typeface="굴림체" pitchFamily="49" charset="-127"/>
              <a:ea typeface="굴림체" pitchFamily="49" charset="-127"/>
            </a:endParaRPr>
          </a:p>
          <a:p>
            <a:pPr>
              <a:buFontTx/>
              <a:buNone/>
            </a:pPr>
            <a:endParaRPr lang="en-US" altLang="ko-KR" sz="2800" smtClean="0">
              <a:latin typeface="굴림체" pitchFamily="49" charset="-127"/>
              <a:ea typeface="굴림체" pitchFamily="49" charset="-127"/>
            </a:endParaRPr>
          </a:p>
          <a:p>
            <a:pPr>
              <a:buFontTx/>
              <a:buNone/>
            </a:pPr>
            <a:endParaRPr lang="en-US" altLang="ko-KR" sz="2800" smtClean="0">
              <a:latin typeface="굴림체" pitchFamily="49" charset="-127"/>
              <a:ea typeface="굴림체" pitchFamily="49" charset="-127"/>
            </a:endParaRPr>
          </a:p>
          <a:p>
            <a:pPr>
              <a:buFontTx/>
              <a:buNone/>
            </a:pPr>
            <a:endParaRPr lang="en-US" altLang="ko-KR" sz="2800" smtClean="0">
              <a:latin typeface="굴림체" pitchFamily="49" charset="-127"/>
              <a:ea typeface="굴림체" pitchFamily="49" charset="-127"/>
            </a:endParaRPr>
          </a:p>
          <a:p>
            <a:pPr>
              <a:buFontTx/>
              <a:buNone/>
            </a:pPr>
            <a:endParaRPr lang="en-US" altLang="ko-KR" sz="2800" smtClean="0">
              <a:latin typeface="굴림체" pitchFamily="49" charset="-127"/>
              <a:ea typeface="굴림체" pitchFamily="49" charset="-127"/>
            </a:endParaRPr>
          </a:p>
          <a:p>
            <a:pPr>
              <a:buFontTx/>
              <a:buNone/>
            </a:pPr>
            <a:endParaRPr lang="en-US" altLang="ko-KR" sz="2800" smtClean="0">
              <a:latin typeface="굴림체" pitchFamily="49" charset="-127"/>
              <a:ea typeface="굴림체" pitchFamily="49" charset="-127"/>
            </a:endParaRPr>
          </a:p>
          <a:p>
            <a:pPr>
              <a:buFontTx/>
              <a:buNone/>
            </a:pPr>
            <a:endParaRPr lang="en-US" altLang="ko-KR" sz="2800" smtClean="0">
              <a:latin typeface="굴림체" pitchFamily="49" charset="-127"/>
              <a:ea typeface="굴림체" pitchFamily="49" charset="-127"/>
            </a:endParaRPr>
          </a:p>
          <a:p>
            <a:pPr>
              <a:buFontTx/>
              <a:buNone/>
            </a:pPr>
            <a:r>
              <a:rPr lang="en-US" altLang="ko-KR" sz="2800" smtClean="0">
                <a:latin typeface="굴림체" pitchFamily="49" charset="-127"/>
                <a:ea typeface="굴림체" pitchFamily="49" charset="-127"/>
              </a:rPr>
              <a:t>3. </a:t>
            </a:r>
            <a:r>
              <a:rPr lang="ko-KR" altLang="en-US" sz="2800" smtClean="0">
                <a:latin typeface="굴림체" pitchFamily="49" charset="-127"/>
                <a:ea typeface="굴림체" pitchFamily="49" charset="-127"/>
              </a:rPr>
              <a:t>상품테이블의 재고수량 </a:t>
            </a:r>
            <a:r>
              <a:rPr lang="ko-KR" altLang="en-US" sz="2800" err="1" smtClean="0">
                <a:latin typeface="굴림체" pitchFamily="49" charset="-127"/>
                <a:ea typeface="굴림체" pitchFamily="49" charset="-127"/>
              </a:rPr>
              <a:t>컬럼을</a:t>
            </a:r>
            <a:r>
              <a:rPr lang="ko-KR" altLang="en-US" sz="2800" smtClean="0">
                <a:latin typeface="굴림체" pitchFamily="49" charset="-127"/>
                <a:ea typeface="굴림체" pitchFamily="49" charset="-127"/>
              </a:rPr>
              <a:t> 통해서 실질적인 </a:t>
            </a:r>
            <a:r>
              <a:rPr lang="ko-KR" altLang="en-US" sz="2800" err="1" smtClean="0">
                <a:latin typeface="굴림체" pitchFamily="49" charset="-127"/>
                <a:ea typeface="굴림체" pitchFamily="49" charset="-127"/>
              </a:rPr>
              <a:t>트리거의</a:t>
            </a:r>
            <a:r>
              <a:rPr lang="ko-KR" altLang="en-US" sz="2800" smtClean="0">
                <a:latin typeface="굴림체" pitchFamily="49" charset="-127"/>
                <a:ea typeface="굴림체" pitchFamily="49" charset="-127"/>
              </a:rPr>
              <a:t> 적용 예를 살펴보도록 하겠습니다</a:t>
            </a:r>
            <a:r>
              <a:rPr lang="en-US" altLang="ko-KR" sz="2800" smtClean="0">
                <a:latin typeface="굴림체" pitchFamily="49" charset="-127"/>
                <a:ea typeface="굴림체" pitchFamily="49" charset="-127"/>
              </a:rPr>
              <a:t>. </a:t>
            </a:r>
            <a:r>
              <a:rPr lang="ko-KR" altLang="en-US" sz="2800" smtClean="0">
                <a:latin typeface="굴림체" pitchFamily="49" charset="-127"/>
                <a:ea typeface="굴림체" pitchFamily="49" charset="-127"/>
              </a:rPr>
              <a:t>우선 상품 테이블에 다음과 같은 샘플 데이터를 입력해봅시다</a:t>
            </a:r>
            <a:r>
              <a:rPr lang="en-US" altLang="ko-KR" sz="2800" smtClean="0">
                <a:latin typeface="굴림체" pitchFamily="49" charset="-127"/>
                <a:ea typeface="굴림체" pitchFamily="49" charset="-127"/>
              </a:rPr>
              <a:t>.</a:t>
            </a:r>
            <a:endParaRPr lang="ko-KR" altLang="en-US" sz="2800" smtClean="0">
              <a:latin typeface="굴림체" pitchFamily="49" charset="-127"/>
              <a:ea typeface="굴림체" pitchFamily="49" charset="-127"/>
            </a:endParaRPr>
          </a:p>
          <a:p>
            <a:pPr>
              <a:buFontTx/>
              <a:buNone/>
            </a:pPr>
            <a:endParaRPr lang="ko-KR" altLang="en-US" sz="2800" smtClean="0">
              <a:latin typeface="굴림체" pitchFamily="49" charset="-127"/>
              <a:ea typeface="굴림체" pitchFamily="49" charset="-127"/>
            </a:endParaRPr>
          </a:p>
          <a:p>
            <a:pPr>
              <a:buFontTx/>
              <a:buNone/>
            </a:pPr>
            <a:endParaRPr lang="ko-KR" altLang="en-US" sz="2800" smtClean="0"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34820" name="AutoShape 21"/>
          <p:cNvSpPr>
            <a:spLocks noChangeArrowheads="1"/>
          </p:cNvSpPr>
          <p:nvPr/>
        </p:nvSpPr>
        <p:spPr bwMode="auto">
          <a:xfrm>
            <a:off x="720090" y="2160269"/>
            <a:ext cx="12841605" cy="3600445"/>
          </a:xfrm>
          <a:prstGeom prst="roundRect">
            <a:avLst>
              <a:gd name="adj" fmla="val 16667"/>
            </a:avLst>
          </a:prstGeom>
          <a:solidFill>
            <a:srgbClr val="FF99CC">
              <a:alpha val="39999"/>
            </a:srgbClr>
          </a:solidFill>
          <a:ln w="9525" algn="ctr">
            <a:noFill/>
            <a:round/>
            <a:headEnd/>
            <a:tailEnd/>
          </a:ln>
        </p:spPr>
        <p:txBody>
          <a:bodyPr wrap="none" lIns="144018" tIns="72009" rIns="144018" bIns="72009" anchor="ctr"/>
          <a:lstStyle/>
          <a:p>
            <a:pPr algn="l"/>
            <a:r>
              <a:rPr lang="en-US" altLang="ko-KR" sz="2800">
                <a:latin typeface="굴림체" pitchFamily="49" charset="-127"/>
                <a:ea typeface="굴림체" pitchFamily="49" charset="-127"/>
              </a:rPr>
              <a:t>CREATE TABLE </a:t>
            </a:r>
            <a:r>
              <a:rPr lang="en-US" altLang="ko-KR" sz="2800" smtClean="0">
                <a:latin typeface="굴림체" pitchFamily="49" charset="-127"/>
                <a:ea typeface="굴림체" pitchFamily="49" charset="-127"/>
              </a:rPr>
              <a:t>IPGO(</a:t>
            </a:r>
            <a:endParaRPr lang="ko-KR" altLang="en-US" sz="2800">
              <a:latin typeface="굴림체" pitchFamily="49" charset="-127"/>
              <a:ea typeface="굴림체" pitchFamily="49" charset="-127"/>
            </a:endParaRPr>
          </a:p>
          <a:p>
            <a:pPr algn="l"/>
            <a:r>
              <a:rPr lang="en-US" altLang="ko-KR" sz="2800" smtClean="0">
                <a:latin typeface="굴림체" pitchFamily="49" charset="-127"/>
                <a:ea typeface="굴림체" pitchFamily="49" charset="-127"/>
              </a:rPr>
              <a:t>	IPGO_ID</a:t>
            </a:r>
            <a:r>
              <a:rPr lang="ko-KR" altLang="en-US" sz="2800" smtClean="0"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z="2800">
                <a:latin typeface="굴림체" pitchFamily="49" charset="-127"/>
                <a:ea typeface="굴림체" pitchFamily="49" charset="-127"/>
              </a:rPr>
              <a:t>NUMBER(6) PRIMARY KEY</a:t>
            </a:r>
            <a:r>
              <a:rPr lang="en-US" altLang="ko-KR" sz="2800" smtClean="0">
                <a:latin typeface="굴림체" pitchFamily="49" charset="-127"/>
                <a:ea typeface="굴림체" pitchFamily="49" charset="-127"/>
              </a:rPr>
              <a:t>,				  --</a:t>
            </a:r>
            <a:r>
              <a:rPr lang="ko-KR" altLang="en-US" sz="2800" smtClean="0">
                <a:latin typeface="굴림체" pitchFamily="49" charset="-127"/>
                <a:ea typeface="굴림체" pitchFamily="49" charset="-127"/>
              </a:rPr>
              <a:t>입고번호</a:t>
            </a:r>
            <a:endParaRPr lang="en-US" altLang="ko-KR" sz="2800">
              <a:latin typeface="굴림체" pitchFamily="49" charset="-127"/>
              <a:ea typeface="굴림체" pitchFamily="49" charset="-127"/>
            </a:endParaRPr>
          </a:p>
          <a:p>
            <a:pPr algn="l"/>
            <a:r>
              <a:rPr lang="en-US" altLang="ko-KR" sz="2800" smtClean="0">
                <a:latin typeface="굴림체" pitchFamily="49" charset="-127"/>
                <a:ea typeface="굴림체" pitchFamily="49" charset="-127"/>
              </a:rPr>
              <a:t>	PROD_ID</a:t>
            </a:r>
            <a:r>
              <a:rPr lang="ko-KR" altLang="en-US" sz="2800" smtClean="0"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z="2800" smtClean="0">
                <a:latin typeface="굴림체" pitchFamily="49" charset="-127"/>
                <a:ea typeface="굴림체" pitchFamily="49" charset="-127"/>
              </a:rPr>
              <a:t>VARCHAR2(6</a:t>
            </a:r>
            <a:r>
              <a:rPr lang="en-US" altLang="ko-KR" sz="2800">
                <a:latin typeface="굴림체" pitchFamily="49" charset="-127"/>
                <a:ea typeface="굴림체" pitchFamily="49" charset="-127"/>
              </a:rPr>
              <a:t>) REFERENCES </a:t>
            </a:r>
            <a:r>
              <a:rPr lang="en-US" altLang="ko-KR" sz="2800" smtClean="0">
                <a:latin typeface="굴림체" pitchFamily="49" charset="-127"/>
                <a:ea typeface="굴림체" pitchFamily="49" charset="-127"/>
              </a:rPr>
              <a:t>PRODUCT(PROD_ID), --</a:t>
            </a:r>
            <a:r>
              <a:rPr lang="ko-KR" altLang="en-US" sz="2800" smtClean="0">
                <a:latin typeface="굴림체" pitchFamily="49" charset="-127"/>
                <a:ea typeface="굴림체" pitchFamily="49" charset="-127"/>
              </a:rPr>
              <a:t>상품코드</a:t>
            </a:r>
            <a:endParaRPr lang="en-US" altLang="ko-KR" sz="2800">
              <a:latin typeface="굴림체" pitchFamily="49" charset="-127"/>
              <a:ea typeface="굴림체" pitchFamily="49" charset="-127"/>
            </a:endParaRPr>
          </a:p>
          <a:p>
            <a:pPr algn="l"/>
            <a:r>
              <a:rPr lang="en-US" altLang="ko-KR" sz="2800" smtClean="0">
                <a:latin typeface="굴림체" pitchFamily="49" charset="-127"/>
                <a:ea typeface="굴림체" pitchFamily="49" charset="-127"/>
              </a:rPr>
              <a:t>	IPGO_DAY</a:t>
            </a:r>
            <a:r>
              <a:rPr lang="ko-KR" altLang="en-US" sz="2800" smtClean="0"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z="2800">
                <a:latin typeface="굴림체" pitchFamily="49" charset="-127"/>
                <a:ea typeface="굴림체" pitchFamily="49" charset="-127"/>
              </a:rPr>
              <a:t>DATE DEFAULT SYSDATE</a:t>
            </a:r>
            <a:r>
              <a:rPr lang="en-US" altLang="ko-KR" sz="2800" smtClean="0">
                <a:latin typeface="굴림체" pitchFamily="49" charset="-127"/>
                <a:ea typeface="굴림체" pitchFamily="49" charset="-127"/>
              </a:rPr>
              <a:t>,				  --</a:t>
            </a:r>
            <a:r>
              <a:rPr lang="ko-KR" altLang="en-US" sz="2800" smtClean="0">
                <a:latin typeface="굴림체" pitchFamily="49" charset="-127"/>
                <a:ea typeface="굴림체" pitchFamily="49" charset="-127"/>
              </a:rPr>
              <a:t>입고일자</a:t>
            </a:r>
            <a:endParaRPr lang="en-US" altLang="ko-KR" sz="2800">
              <a:latin typeface="굴림체" pitchFamily="49" charset="-127"/>
              <a:ea typeface="굴림체" pitchFamily="49" charset="-127"/>
            </a:endParaRPr>
          </a:p>
          <a:p>
            <a:pPr algn="l"/>
            <a:r>
              <a:rPr lang="en-US" altLang="ko-KR" sz="2800" smtClean="0">
                <a:latin typeface="굴림체" pitchFamily="49" charset="-127"/>
                <a:ea typeface="굴림체" pitchFamily="49" charset="-127"/>
              </a:rPr>
              <a:t>	IPGO_QTY</a:t>
            </a:r>
            <a:r>
              <a:rPr lang="ko-KR" altLang="en-US" sz="2800" smtClean="0"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z="2800">
                <a:latin typeface="굴림체" pitchFamily="49" charset="-127"/>
                <a:ea typeface="굴림체" pitchFamily="49" charset="-127"/>
              </a:rPr>
              <a:t>NUMBER(6</a:t>
            </a:r>
            <a:r>
              <a:rPr lang="en-US" altLang="ko-KR" sz="2800" smtClean="0">
                <a:latin typeface="굴림체" pitchFamily="49" charset="-127"/>
                <a:ea typeface="굴림체" pitchFamily="49" charset="-127"/>
              </a:rPr>
              <a:t>),						  --</a:t>
            </a:r>
            <a:r>
              <a:rPr lang="ko-KR" altLang="en-US" sz="2800" smtClean="0">
                <a:latin typeface="굴림체" pitchFamily="49" charset="-127"/>
                <a:ea typeface="굴림체" pitchFamily="49" charset="-127"/>
              </a:rPr>
              <a:t>입고수량</a:t>
            </a:r>
            <a:endParaRPr lang="en-US" altLang="ko-KR" sz="2800">
              <a:latin typeface="굴림체" pitchFamily="49" charset="-127"/>
              <a:ea typeface="굴림체" pitchFamily="49" charset="-127"/>
            </a:endParaRPr>
          </a:p>
          <a:p>
            <a:pPr algn="l"/>
            <a:r>
              <a:rPr lang="en-US" altLang="ko-KR" sz="2800" smtClean="0">
                <a:latin typeface="굴림체" pitchFamily="49" charset="-127"/>
                <a:ea typeface="굴림체" pitchFamily="49" charset="-127"/>
              </a:rPr>
              <a:t>	IPGO_COST</a:t>
            </a:r>
            <a:r>
              <a:rPr lang="ko-KR" altLang="en-US" sz="2800" smtClean="0"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z="2800">
                <a:latin typeface="굴림체" pitchFamily="49" charset="-127"/>
                <a:ea typeface="굴림체" pitchFamily="49" charset="-127"/>
              </a:rPr>
              <a:t>NUMBER(8</a:t>
            </a:r>
            <a:r>
              <a:rPr lang="en-US" altLang="ko-KR" sz="2800" smtClean="0">
                <a:latin typeface="굴림체" pitchFamily="49" charset="-127"/>
                <a:ea typeface="굴림체" pitchFamily="49" charset="-127"/>
              </a:rPr>
              <a:t>),						  --</a:t>
            </a:r>
            <a:r>
              <a:rPr lang="ko-KR" altLang="en-US" sz="2800" smtClean="0">
                <a:latin typeface="굴림체" pitchFamily="49" charset="-127"/>
                <a:ea typeface="굴림체" pitchFamily="49" charset="-127"/>
              </a:rPr>
              <a:t>입고단가</a:t>
            </a:r>
            <a:endParaRPr lang="en-US" altLang="ko-KR" sz="2800">
              <a:latin typeface="굴림체" pitchFamily="49" charset="-127"/>
              <a:ea typeface="굴림체" pitchFamily="49" charset="-127"/>
            </a:endParaRPr>
          </a:p>
          <a:p>
            <a:pPr algn="l"/>
            <a:r>
              <a:rPr lang="en-US" altLang="ko-KR" sz="2800" smtClean="0">
                <a:latin typeface="굴림체" pitchFamily="49" charset="-127"/>
                <a:ea typeface="굴림체" pitchFamily="49" charset="-127"/>
              </a:rPr>
              <a:t>	IPGO_AMOUNT</a:t>
            </a:r>
            <a:r>
              <a:rPr lang="ko-KR" altLang="en-US" sz="2800" smtClean="0"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z="2800">
                <a:latin typeface="굴림체" pitchFamily="49" charset="-127"/>
                <a:ea typeface="굴림체" pitchFamily="49" charset="-127"/>
              </a:rPr>
              <a:t>NUMBER(8</a:t>
            </a:r>
            <a:r>
              <a:rPr lang="en-US" altLang="ko-KR" sz="2800" smtClean="0">
                <a:latin typeface="굴림체" pitchFamily="49" charset="-127"/>
                <a:ea typeface="굴림체" pitchFamily="49" charset="-127"/>
              </a:rPr>
              <a:t>)					  --</a:t>
            </a:r>
            <a:r>
              <a:rPr lang="ko-KR" altLang="en-US" sz="2800" smtClean="0">
                <a:latin typeface="굴림체" pitchFamily="49" charset="-127"/>
                <a:ea typeface="굴림체" pitchFamily="49" charset="-127"/>
              </a:rPr>
              <a:t>입고금액</a:t>
            </a:r>
            <a:endParaRPr lang="en-US" altLang="ko-KR" sz="2800">
              <a:latin typeface="굴림체" pitchFamily="49" charset="-127"/>
              <a:ea typeface="굴림체" pitchFamily="49" charset="-127"/>
            </a:endParaRPr>
          </a:p>
          <a:p>
            <a:pPr algn="l"/>
            <a:r>
              <a:rPr lang="en-US" altLang="ko-KR" sz="2800">
                <a:latin typeface="굴림체" pitchFamily="49" charset="-127"/>
                <a:ea typeface="굴림체" pitchFamily="49" charset="-127"/>
              </a:rPr>
              <a:t>);</a:t>
            </a:r>
          </a:p>
        </p:txBody>
      </p:sp>
      <p:sp>
        <p:nvSpPr>
          <p:cNvPr id="34821" name="AutoShape 21"/>
          <p:cNvSpPr>
            <a:spLocks noChangeArrowheads="1"/>
          </p:cNvSpPr>
          <p:nvPr/>
        </p:nvSpPr>
        <p:spPr bwMode="auto">
          <a:xfrm>
            <a:off x="960120" y="7272883"/>
            <a:ext cx="12841605" cy="2736304"/>
          </a:xfrm>
          <a:prstGeom prst="roundRect">
            <a:avLst>
              <a:gd name="adj" fmla="val 16667"/>
            </a:avLst>
          </a:prstGeom>
          <a:solidFill>
            <a:srgbClr val="FF99CC">
              <a:alpha val="39999"/>
            </a:srgbClr>
          </a:solidFill>
          <a:ln w="9525" algn="ctr">
            <a:noFill/>
            <a:round/>
            <a:headEnd/>
            <a:tailEnd/>
          </a:ln>
        </p:spPr>
        <p:txBody>
          <a:bodyPr wrap="none" lIns="144018" tIns="72009" rIns="144018" bIns="72009" anchor="ctr"/>
          <a:lstStyle/>
          <a:p>
            <a:pPr algn="l"/>
            <a:r>
              <a:rPr lang="en-US" altLang="ko-KR" sz="2800">
                <a:latin typeface="굴림체" pitchFamily="49" charset="-127"/>
                <a:ea typeface="굴림체" pitchFamily="49" charset="-127"/>
              </a:rPr>
              <a:t>INSERT INTO </a:t>
            </a:r>
            <a:r>
              <a:rPr lang="en-US" altLang="ko-KR" sz="2800" smtClean="0">
                <a:latin typeface="굴림체" pitchFamily="49" charset="-127"/>
                <a:ea typeface="굴림체" pitchFamily="49" charset="-127"/>
              </a:rPr>
              <a:t>PRODUCT(PROD_ID, PROD_NAME, PROD_JEJO, PROD_SALE)</a:t>
            </a:r>
            <a:endParaRPr lang="ko-KR" altLang="en-US" sz="2800">
              <a:latin typeface="굴림체" pitchFamily="49" charset="-127"/>
              <a:ea typeface="굴림체" pitchFamily="49" charset="-127"/>
            </a:endParaRPr>
          </a:p>
          <a:p>
            <a:pPr algn="l"/>
            <a:r>
              <a:rPr lang="en-US" altLang="ko-KR" sz="2800" smtClean="0">
                <a:latin typeface="굴림체" pitchFamily="49" charset="-127"/>
                <a:ea typeface="굴림체" pitchFamily="49" charset="-127"/>
              </a:rPr>
              <a:t>	VALUES</a:t>
            </a:r>
            <a:r>
              <a:rPr lang="en-US" altLang="ko-KR" sz="2800">
                <a:latin typeface="굴림체" pitchFamily="49" charset="-127"/>
                <a:ea typeface="굴림체" pitchFamily="49" charset="-127"/>
              </a:rPr>
              <a:t>('A00001','</a:t>
            </a:r>
            <a:r>
              <a:rPr lang="ko-KR" altLang="en-US" sz="2800">
                <a:latin typeface="굴림체" pitchFamily="49" charset="-127"/>
                <a:ea typeface="굴림체" pitchFamily="49" charset="-127"/>
              </a:rPr>
              <a:t>세탁기</a:t>
            </a:r>
            <a:r>
              <a:rPr lang="en-US" altLang="ko-KR" sz="2800">
                <a:latin typeface="굴림체" pitchFamily="49" charset="-127"/>
                <a:ea typeface="굴림체" pitchFamily="49" charset="-127"/>
              </a:rPr>
              <a:t>', 'LG', 500);</a:t>
            </a:r>
            <a:r>
              <a:rPr lang="ko-KR" altLang="en-US" sz="2800">
                <a:latin typeface="굴림체" pitchFamily="49" charset="-127"/>
                <a:ea typeface="굴림체" pitchFamily="49" charset="-127"/>
              </a:rPr>
              <a:t> </a:t>
            </a:r>
            <a:endParaRPr lang="en-US" altLang="ko-KR" sz="280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800">
                <a:latin typeface="굴림체" pitchFamily="49" charset="-127"/>
                <a:ea typeface="굴림체" pitchFamily="49" charset="-127"/>
              </a:rPr>
              <a:t>INSERT INTO PRODUCT(PROD_ID, PROD_NAME, PROD_JEJO, PROD_SALE)</a:t>
            </a:r>
            <a:endParaRPr lang="ko-KR" altLang="en-US" sz="2800">
              <a:latin typeface="굴림체" pitchFamily="49" charset="-127"/>
              <a:ea typeface="굴림체" pitchFamily="49" charset="-127"/>
            </a:endParaRPr>
          </a:p>
          <a:p>
            <a:pPr algn="l"/>
            <a:r>
              <a:rPr lang="en-US" altLang="ko-KR" sz="2800" smtClean="0">
                <a:latin typeface="굴림체" pitchFamily="49" charset="-127"/>
                <a:ea typeface="굴림체" pitchFamily="49" charset="-127"/>
              </a:rPr>
              <a:t>	VALUES</a:t>
            </a:r>
            <a:r>
              <a:rPr lang="en-US" altLang="ko-KR" sz="2800">
                <a:latin typeface="굴림체" pitchFamily="49" charset="-127"/>
                <a:ea typeface="굴림체" pitchFamily="49" charset="-127"/>
              </a:rPr>
              <a:t>('A00002','</a:t>
            </a:r>
            <a:r>
              <a:rPr lang="ko-KR" altLang="en-US" sz="2800">
                <a:latin typeface="굴림체" pitchFamily="49" charset="-127"/>
                <a:ea typeface="굴림체" pitchFamily="49" charset="-127"/>
              </a:rPr>
              <a:t>컴퓨터</a:t>
            </a:r>
            <a:r>
              <a:rPr lang="en-US" altLang="ko-KR" sz="2800">
                <a:latin typeface="굴림체" pitchFamily="49" charset="-127"/>
                <a:ea typeface="굴림체" pitchFamily="49" charset="-127"/>
              </a:rPr>
              <a:t>', 'LG', 700);</a:t>
            </a:r>
            <a:endParaRPr lang="ko-KR" altLang="en-US" sz="280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800">
                <a:latin typeface="굴림체" pitchFamily="49" charset="-127"/>
                <a:ea typeface="굴림체" pitchFamily="49" charset="-127"/>
              </a:rPr>
              <a:t>INSERT INTO PRODUCT(PROD_ID, PROD_NAME, PROD_JEJO, PROD_SALE)</a:t>
            </a:r>
            <a:endParaRPr lang="ko-KR" altLang="en-US" sz="2800">
              <a:latin typeface="굴림체" pitchFamily="49" charset="-127"/>
              <a:ea typeface="굴림체" pitchFamily="49" charset="-127"/>
            </a:endParaRPr>
          </a:p>
          <a:p>
            <a:pPr algn="l"/>
            <a:r>
              <a:rPr lang="en-US" altLang="ko-KR" sz="2800" smtClean="0">
                <a:latin typeface="굴림체" pitchFamily="49" charset="-127"/>
                <a:ea typeface="굴림체" pitchFamily="49" charset="-127"/>
              </a:rPr>
              <a:t>	VALUES</a:t>
            </a:r>
            <a:r>
              <a:rPr lang="en-US" altLang="ko-KR" sz="2800">
                <a:latin typeface="굴림체" pitchFamily="49" charset="-127"/>
                <a:ea typeface="굴림체" pitchFamily="49" charset="-127"/>
              </a:rPr>
              <a:t>('A00003','</a:t>
            </a:r>
            <a:r>
              <a:rPr lang="ko-KR" altLang="en-US" sz="2800">
                <a:latin typeface="굴림체" pitchFamily="49" charset="-127"/>
                <a:ea typeface="굴림체" pitchFamily="49" charset="-127"/>
              </a:rPr>
              <a:t>냉장고</a:t>
            </a:r>
            <a:r>
              <a:rPr lang="en-US" altLang="ko-KR" sz="2800">
                <a:latin typeface="굴림체" pitchFamily="49" charset="-127"/>
                <a:ea typeface="굴림체" pitchFamily="49" charset="-127"/>
              </a:rPr>
              <a:t>', '</a:t>
            </a:r>
            <a:r>
              <a:rPr lang="ko-KR" altLang="en-US" sz="2800">
                <a:latin typeface="굴림체" pitchFamily="49" charset="-127"/>
                <a:ea typeface="굴림체" pitchFamily="49" charset="-127"/>
              </a:rPr>
              <a:t>삼성</a:t>
            </a:r>
            <a:r>
              <a:rPr lang="en-US" altLang="ko-KR" sz="2800">
                <a:latin typeface="굴림체" pitchFamily="49" charset="-127"/>
                <a:ea typeface="굴림체" pitchFamily="49" charset="-127"/>
              </a:rPr>
              <a:t>', 600);</a:t>
            </a:r>
            <a:endParaRPr lang="ko-KR" altLang="en-US" sz="2800">
              <a:latin typeface="굴림체" pitchFamily="49" charset="-127"/>
              <a:ea typeface="굴림체" pitchFamily="49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4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제목 1"/>
          <p:cNvSpPr>
            <a:spLocks noGrp="1"/>
          </p:cNvSpPr>
          <p:nvPr>
            <p:ph type="title"/>
          </p:nvPr>
        </p:nvSpPr>
        <p:spPr>
          <a:xfrm>
            <a:off x="720090" y="432556"/>
            <a:ext cx="12961620" cy="1007680"/>
          </a:xfrm>
        </p:spPr>
        <p:txBody>
          <a:bodyPr lIns="144018" tIns="72009" rIns="144018" bIns="72009"/>
          <a:lstStyle/>
          <a:p>
            <a:r>
              <a:rPr lang="en-US" altLang="ko-KR" smtClean="0">
                <a:latin typeface="굴림체" pitchFamily="49" charset="-127"/>
                <a:ea typeface="굴림체" pitchFamily="49" charset="-127"/>
              </a:rPr>
              <a:t>&lt;</a:t>
            </a:r>
            <a:r>
              <a:rPr lang="ko-KR" altLang="en-US" smtClean="0">
                <a:latin typeface="굴림체" pitchFamily="49" charset="-127"/>
                <a:ea typeface="굴림체" pitchFamily="49" charset="-127"/>
              </a:rPr>
              <a:t>실습하기</a:t>
            </a:r>
            <a:r>
              <a:rPr lang="en-US" altLang="ko-KR" smtClean="0">
                <a:latin typeface="굴림체" pitchFamily="49" charset="-127"/>
                <a:ea typeface="굴림체" pitchFamily="49" charset="-127"/>
              </a:rPr>
              <a:t>&gt; </a:t>
            </a:r>
            <a:r>
              <a:rPr lang="ko-KR" altLang="en-US" smtClean="0">
                <a:latin typeface="굴림체" pitchFamily="49" charset="-127"/>
                <a:ea typeface="굴림체" pitchFamily="49" charset="-127"/>
              </a:rPr>
              <a:t>입고 </a:t>
            </a:r>
            <a:r>
              <a:rPr lang="ko-KR" altLang="en-US" err="1" smtClean="0">
                <a:latin typeface="굴림체" pitchFamily="49" charset="-127"/>
                <a:ea typeface="굴림체" pitchFamily="49" charset="-127"/>
              </a:rPr>
              <a:t>트리거</a:t>
            </a:r>
            <a:r>
              <a:rPr lang="ko-KR" altLang="en-US" smtClean="0">
                <a:latin typeface="굴림체" pitchFamily="49" charset="-127"/>
                <a:ea typeface="굴림체" pitchFamily="49" charset="-127"/>
              </a:rPr>
              <a:t> 작성하기</a:t>
            </a:r>
          </a:p>
        </p:txBody>
      </p:sp>
      <p:sp>
        <p:nvSpPr>
          <p:cNvPr id="35843" name="내용 개체 틀 2"/>
          <p:cNvSpPr>
            <a:spLocks noGrp="1"/>
          </p:cNvSpPr>
          <p:nvPr>
            <p:ph idx="1"/>
          </p:nvPr>
        </p:nvSpPr>
        <p:spPr>
          <a:xfrm>
            <a:off x="600075" y="1560196"/>
            <a:ext cx="13441680" cy="8266033"/>
          </a:xfrm>
        </p:spPr>
        <p:txBody>
          <a:bodyPr lIns="144018" tIns="72009" rIns="144018" bIns="72009"/>
          <a:lstStyle/>
          <a:p>
            <a:pPr>
              <a:lnSpc>
                <a:spcPct val="150000"/>
              </a:lnSpc>
              <a:buFontTx/>
              <a:buNone/>
            </a:pPr>
            <a:r>
              <a:rPr lang="en-US" altLang="ko-KR" sz="2800" smtClean="0">
                <a:latin typeface="굴림체" pitchFamily="49" charset="-127"/>
                <a:ea typeface="굴림체" pitchFamily="49" charset="-127"/>
              </a:rPr>
              <a:t>4. </a:t>
            </a:r>
            <a:r>
              <a:rPr lang="ko-KR" altLang="en-US" sz="2800" smtClean="0">
                <a:latin typeface="굴림체" pitchFamily="49" charset="-127"/>
                <a:ea typeface="굴림체" pitchFamily="49" charset="-127"/>
              </a:rPr>
              <a:t>입고 테이블에 상품이 입력되면 입고 수량을 상품 테이블의 재고 수량에 추가하는 </a:t>
            </a:r>
            <a:r>
              <a:rPr lang="ko-KR" altLang="en-US" sz="2800" err="1" smtClean="0">
                <a:latin typeface="굴림체" pitchFamily="49" charset="-127"/>
                <a:ea typeface="굴림체" pitchFamily="49" charset="-127"/>
              </a:rPr>
              <a:t>트리거</a:t>
            </a:r>
            <a:r>
              <a:rPr lang="ko-KR" altLang="en-US" sz="2800" smtClean="0">
                <a:latin typeface="굴림체" pitchFamily="49" charset="-127"/>
                <a:ea typeface="굴림체" pitchFamily="49" charset="-127"/>
              </a:rPr>
              <a:t> 작성</a:t>
            </a:r>
          </a:p>
        </p:txBody>
      </p:sp>
      <p:sp>
        <p:nvSpPr>
          <p:cNvPr id="35844" name="AutoShape 21"/>
          <p:cNvSpPr>
            <a:spLocks noChangeArrowheads="1"/>
          </p:cNvSpPr>
          <p:nvPr/>
        </p:nvSpPr>
        <p:spPr bwMode="auto">
          <a:xfrm>
            <a:off x="600075" y="3024411"/>
            <a:ext cx="12841605" cy="7056784"/>
          </a:xfrm>
          <a:prstGeom prst="roundRect">
            <a:avLst>
              <a:gd name="adj" fmla="val 16667"/>
            </a:avLst>
          </a:prstGeom>
          <a:solidFill>
            <a:srgbClr val="FF99CC">
              <a:alpha val="39999"/>
            </a:srgbClr>
          </a:solidFill>
          <a:ln w="9525" algn="ctr">
            <a:noFill/>
            <a:round/>
            <a:headEnd/>
            <a:tailEnd/>
          </a:ln>
        </p:spPr>
        <p:txBody>
          <a:bodyPr wrap="none" lIns="144018" tIns="72009" rIns="144018" bIns="72009" anchor="ctr"/>
          <a:lstStyle/>
          <a:p>
            <a:pPr algn="l">
              <a:lnSpc>
                <a:spcPct val="150000"/>
              </a:lnSpc>
            </a:pPr>
            <a:r>
              <a:rPr lang="en-US" altLang="ko-KR" sz="2800">
                <a:latin typeface="굴림체" pitchFamily="49" charset="-127"/>
                <a:ea typeface="굴림체" pitchFamily="49" charset="-127"/>
              </a:rPr>
              <a:t>-- </a:t>
            </a:r>
            <a:r>
              <a:rPr lang="ko-KR" altLang="en-US" sz="2800">
                <a:latin typeface="굴림체" pitchFamily="49" charset="-127"/>
                <a:ea typeface="굴림체" pitchFamily="49" charset="-127"/>
              </a:rPr>
              <a:t>입고 </a:t>
            </a:r>
            <a:r>
              <a:rPr lang="ko-KR" altLang="en-US" sz="2800" err="1">
                <a:latin typeface="굴림체" pitchFamily="49" charset="-127"/>
                <a:ea typeface="굴림체" pitchFamily="49" charset="-127"/>
              </a:rPr>
              <a:t>트리거</a:t>
            </a:r>
            <a:endParaRPr lang="ko-KR" altLang="en-US" sz="2800">
              <a:latin typeface="굴림체" pitchFamily="49" charset="-127"/>
              <a:ea typeface="굴림체" pitchFamily="49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2800">
                <a:latin typeface="굴림체" pitchFamily="49" charset="-127"/>
                <a:ea typeface="굴림체" pitchFamily="49" charset="-127"/>
              </a:rPr>
              <a:t>CREATE OR REPLACE TRIGGER TRG_04</a:t>
            </a:r>
          </a:p>
          <a:p>
            <a:pPr algn="l">
              <a:lnSpc>
                <a:spcPct val="150000"/>
              </a:lnSpc>
            </a:pPr>
            <a:r>
              <a:rPr lang="en-US" altLang="ko-KR" sz="2800">
                <a:latin typeface="굴림체" pitchFamily="49" charset="-127"/>
                <a:ea typeface="굴림체" pitchFamily="49" charset="-127"/>
              </a:rPr>
              <a:t>AFTER INSERT </a:t>
            </a:r>
            <a:endParaRPr lang="en-US" altLang="ko-KR" sz="2800" smtClean="0">
              <a:latin typeface="굴림체" pitchFamily="49" charset="-127"/>
              <a:ea typeface="굴림체" pitchFamily="49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2800" smtClean="0">
                <a:latin typeface="굴림체" pitchFamily="49" charset="-127"/>
                <a:ea typeface="굴림체" pitchFamily="49" charset="-127"/>
              </a:rPr>
              <a:t>ON IPGO</a:t>
            </a:r>
            <a:endParaRPr lang="ko-KR" altLang="en-US" sz="2800">
              <a:latin typeface="굴림체" pitchFamily="49" charset="-127"/>
              <a:ea typeface="굴림체" pitchFamily="49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2800">
                <a:latin typeface="굴림체" pitchFamily="49" charset="-127"/>
                <a:ea typeface="굴림체" pitchFamily="49" charset="-127"/>
              </a:rPr>
              <a:t>FOR EACH ROW</a:t>
            </a:r>
          </a:p>
          <a:p>
            <a:pPr algn="l">
              <a:lnSpc>
                <a:spcPct val="150000"/>
              </a:lnSpc>
            </a:pPr>
            <a:r>
              <a:rPr lang="en-US" altLang="ko-KR" sz="2800">
                <a:latin typeface="굴림체" pitchFamily="49" charset="-127"/>
                <a:ea typeface="굴림체" pitchFamily="49" charset="-127"/>
              </a:rPr>
              <a:t>BEGIN</a:t>
            </a:r>
          </a:p>
          <a:p>
            <a:pPr algn="l">
              <a:lnSpc>
                <a:spcPct val="150000"/>
              </a:lnSpc>
            </a:pPr>
            <a:r>
              <a:rPr lang="en-US" altLang="ko-KR" sz="2800">
                <a:latin typeface="굴림체" pitchFamily="49" charset="-127"/>
                <a:ea typeface="굴림체" pitchFamily="49" charset="-127"/>
              </a:rPr>
              <a:t>UPDATE </a:t>
            </a:r>
            <a:r>
              <a:rPr lang="en-US" altLang="ko-KR" sz="2800" smtClean="0">
                <a:latin typeface="굴림체" pitchFamily="49" charset="-127"/>
                <a:ea typeface="굴림체" pitchFamily="49" charset="-127"/>
              </a:rPr>
              <a:t>PRODUCT</a:t>
            </a:r>
            <a:endParaRPr lang="ko-KR" altLang="en-US" sz="2800">
              <a:latin typeface="굴림체" pitchFamily="49" charset="-127"/>
              <a:ea typeface="굴림체" pitchFamily="49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800">
                <a:latin typeface="굴림체" pitchFamily="49" charset="-127"/>
                <a:ea typeface="굴림체" pitchFamily="49" charset="-127"/>
              </a:rPr>
              <a:t>SET </a:t>
            </a:r>
            <a:r>
              <a:rPr lang="en-US" altLang="ko-KR" sz="2800" smtClean="0">
                <a:latin typeface="굴림체" pitchFamily="49" charset="-127"/>
                <a:ea typeface="굴림체" pitchFamily="49" charset="-127"/>
              </a:rPr>
              <a:t>PROD_JAEGO</a:t>
            </a:r>
            <a:r>
              <a:rPr lang="ko-KR" altLang="en-US" sz="2800" smtClean="0"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z="2800">
                <a:latin typeface="굴림체" pitchFamily="49" charset="-127"/>
                <a:ea typeface="굴림체" pitchFamily="49" charset="-127"/>
              </a:rPr>
              <a:t>= PROD_JAEGO</a:t>
            </a:r>
            <a:r>
              <a:rPr lang="ko-KR" altLang="en-US" sz="2800" smtClean="0"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z="2800">
                <a:latin typeface="굴림체" pitchFamily="49" charset="-127"/>
                <a:ea typeface="굴림체" pitchFamily="49" charset="-127"/>
              </a:rPr>
              <a:t>+ :</a:t>
            </a:r>
            <a:r>
              <a:rPr lang="en-US" altLang="ko-KR" sz="2800" smtClean="0">
                <a:latin typeface="굴림체" pitchFamily="49" charset="-127"/>
                <a:ea typeface="굴림체" pitchFamily="49" charset="-127"/>
              </a:rPr>
              <a:t>NEW.IPGO_QTY</a:t>
            </a:r>
            <a:endParaRPr lang="ko-KR" altLang="en-US" sz="2800">
              <a:latin typeface="굴림체" pitchFamily="49" charset="-127"/>
              <a:ea typeface="굴림체" pitchFamily="49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2800">
                <a:latin typeface="굴림체" pitchFamily="49" charset="-127"/>
                <a:ea typeface="굴림체" pitchFamily="49" charset="-127"/>
              </a:rPr>
              <a:t>WHERE </a:t>
            </a:r>
            <a:r>
              <a:rPr lang="en-US" altLang="ko-KR" sz="2800" smtClean="0">
                <a:latin typeface="굴림체" pitchFamily="49" charset="-127"/>
                <a:ea typeface="굴림체" pitchFamily="49" charset="-127"/>
              </a:rPr>
              <a:t>PROD_ID</a:t>
            </a:r>
            <a:r>
              <a:rPr lang="ko-KR" altLang="en-US" sz="2800" smtClean="0"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z="2800">
                <a:latin typeface="굴림체" pitchFamily="49" charset="-127"/>
                <a:ea typeface="굴림체" pitchFamily="49" charset="-127"/>
              </a:rPr>
              <a:t>= :</a:t>
            </a:r>
            <a:r>
              <a:rPr lang="en-US" altLang="ko-KR" sz="2800" smtClean="0">
                <a:latin typeface="굴림체" pitchFamily="49" charset="-127"/>
                <a:ea typeface="굴림체" pitchFamily="49" charset="-127"/>
              </a:rPr>
              <a:t>NEW.PROD_ID;</a:t>
            </a:r>
            <a:endParaRPr lang="ko-KR" altLang="en-US" sz="2800">
              <a:latin typeface="굴림체" pitchFamily="49" charset="-127"/>
              <a:ea typeface="굴림체" pitchFamily="49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2800">
                <a:latin typeface="굴림체" pitchFamily="49" charset="-127"/>
                <a:ea typeface="굴림체" pitchFamily="49" charset="-127"/>
              </a:rPr>
              <a:t>END;</a:t>
            </a:r>
          </a:p>
          <a:p>
            <a:pPr algn="l">
              <a:lnSpc>
                <a:spcPct val="150000"/>
              </a:lnSpc>
            </a:pPr>
            <a:r>
              <a:rPr lang="en-US" altLang="ko-KR" sz="2800">
                <a:latin typeface="굴림체" pitchFamily="49" charset="-127"/>
                <a:ea typeface="굴림체" pitchFamily="49" charset="-127"/>
              </a:rPr>
              <a:t>/ 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3"/>
          <p:cNvSpPr>
            <a:spLocks noChangeArrowheads="1"/>
          </p:cNvSpPr>
          <p:nvPr/>
        </p:nvSpPr>
        <p:spPr bwMode="auto">
          <a:xfrm>
            <a:off x="479425" y="1204913"/>
            <a:ext cx="13374688" cy="8232775"/>
          </a:xfrm>
          <a:prstGeom prst="rect">
            <a:avLst/>
          </a:prstGeom>
          <a:noFill/>
          <a:ln w="38100" cmpd="dbl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marL="720725" lvl="1" indent="-263525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뷰를 사용하는 경우</a:t>
            </a:r>
          </a:p>
          <a:p>
            <a:pPr marL="1160463" lvl="2" indent="-173038">
              <a:lnSpc>
                <a:spcPct val="150000"/>
              </a:lnSpc>
              <a:buFont typeface="Wingdings" pitchFamily="2" charset="2"/>
              <a:buNone/>
            </a:pP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	⇒ </a:t>
            </a: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&lt;</a:t>
            </a: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그림</a:t>
            </a: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1.17&gt;</a:t>
            </a: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의 경우와 같이 하나의 테이블에 대하여 여러 부서에서 서로 다른 관점으로 보기를 원할 때</a:t>
            </a:r>
          </a:p>
          <a:p>
            <a:pPr marL="1160463" lvl="2" indent="-173038">
              <a:lnSpc>
                <a:spcPct val="150000"/>
              </a:lnSpc>
              <a:buFont typeface="Wingdings" pitchFamily="2" charset="2"/>
              <a:buNone/>
            </a:pP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	⇒ 테이블에 급여와 같이 일반사용자에게는 감추어야 할 컬럼이 있을 때 그것을 제외하고 뷰를 만들어 제공함으로써 보안을 유지</a:t>
            </a: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.</a:t>
            </a:r>
          </a:p>
          <a:p>
            <a:pPr marL="1160463" lvl="2" indent="-173038">
              <a:lnSpc>
                <a:spcPct val="150000"/>
              </a:lnSpc>
              <a:buFont typeface="Wingdings" pitchFamily="2" charset="2"/>
              <a:buNone/>
            </a:pP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	⇒ </a:t>
            </a: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자주 사용하는 복잡한 질의문을 미리 뷰로 정의하여 두고 간편하게 쓰고자 할 때</a:t>
            </a:r>
          </a:p>
        </p:txBody>
      </p:sp>
      <p:pic>
        <p:nvPicPr>
          <p:cNvPr id="48131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71663" y="6264275"/>
            <a:ext cx="11080750" cy="1878013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4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제목 1"/>
          <p:cNvSpPr>
            <a:spLocks noGrp="1"/>
          </p:cNvSpPr>
          <p:nvPr>
            <p:ph type="title"/>
          </p:nvPr>
        </p:nvSpPr>
        <p:spPr/>
        <p:txBody>
          <a:bodyPr lIns="144018" tIns="72009" rIns="144018" bIns="72009"/>
          <a:lstStyle/>
          <a:p>
            <a:r>
              <a:rPr lang="en-US" altLang="ko-KR" smtClean="0">
                <a:latin typeface="굴림체" pitchFamily="49" charset="-127"/>
                <a:ea typeface="굴림체" pitchFamily="49" charset="-127"/>
              </a:rPr>
              <a:t>&lt;</a:t>
            </a:r>
            <a:r>
              <a:rPr lang="ko-KR" altLang="en-US" smtClean="0">
                <a:latin typeface="굴림체" pitchFamily="49" charset="-127"/>
                <a:ea typeface="굴림체" pitchFamily="49" charset="-127"/>
              </a:rPr>
              <a:t>실습하기</a:t>
            </a:r>
            <a:r>
              <a:rPr lang="en-US" altLang="ko-KR" smtClean="0">
                <a:latin typeface="굴림체" pitchFamily="49" charset="-127"/>
                <a:ea typeface="굴림체" pitchFamily="49" charset="-127"/>
              </a:rPr>
              <a:t>&gt; </a:t>
            </a:r>
            <a:r>
              <a:rPr lang="ko-KR" altLang="en-US" smtClean="0">
                <a:latin typeface="굴림체" pitchFamily="49" charset="-127"/>
                <a:ea typeface="굴림체" pitchFamily="49" charset="-127"/>
              </a:rPr>
              <a:t>입고 </a:t>
            </a:r>
            <a:r>
              <a:rPr lang="ko-KR" altLang="en-US" err="1" smtClean="0">
                <a:latin typeface="굴림체" pitchFamily="49" charset="-127"/>
                <a:ea typeface="굴림체" pitchFamily="49" charset="-127"/>
              </a:rPr>
              <a:t>트리거</a:t>
            </a:r>
            <a:r>
              <a:rPr lang="ko-KR" altLang="en-US" smtClean="0">
                <a:latin typeface="굴림체" pitchFamily="49" charset="-127"/>
                <a:ea typeface="굴림체" pitchFamily="49" charset="-127"/>
              </a:rPr>
              <a:t> 작성하기</a:t>
            </a:r>
          </a:p>
        </p:txBody>
      </p:sp>
      <p:sp>
        <p:nvSpPr>
          <p:cNvPr id="36867" name="내용 개체 틀 2"/>
          <p:cNvSpPr>
            <a:spLocks noGrp="1"/>
          </p:cNvSpPr>
          <p:nvPr>
            <p:ph idx="1"/>
          </p:nvPr>
        </p:nvSpPr>
        <p:spPr>
          <a:xfrm>
            <a:off x="600075" y="1276591"/>
            <a:ext cx="13441680" cy="9092636"/>
          </a:xfrm>
        </p:spPr>
        <p:txBody>
          <a:bodyPr lIns="144018" tIns="72009" rIns="144018" bIns="72009"/>
          <a:lstStyle/>
          <a:p>
            <a:pPr>
              <a:lnSpc>
                <a:spcPct val="150000"/>
              </a:lnSpc>
              <a:buFontTx/>
              <a:buNone/>
            </a:pPr>
            <a:r>
              <a:rPr lang="en-US" altLang="ko-KR" sz="2800" smtClean="0">
                <a:latin typeface="굴림체" pitchFamily="49" charset="-127"/>
                <a:ea typeface="굴림체" pitchFamily="49" charset="-127"/>
              </a:rPr>
              <a:t>5. </a:t>
            </a:r>
            <a:r>
              <a:rPr lang="ko-KR" altLang="en-US" sz="2800" err="1" smtClean="0">
                <a:latin typeface="굴림체" pitchFamily="49" charset="-127"/>
                <a:ea typeface="굴림체" pitchFamily="49" charset="-127"/>
              </a:rPr>
              <a:t>트리거를</a:t>
            </a:r>
            <a:r>
              <a:rPr lang="ko-KR" altLang="en-US" sz="2800" smtClean="0">
                <a:latin typeface="굴림체" pitchFamily="49" charset="-127"/>
                <a:ea typeface="굴림체" pitchFamily="49" charset="-127"/>
              </a:rPr>
              <a:t> 실행시킨 후 입고 테이블에 행을 추가합니다</a:t>
            </a:r>
            <a:r>
              <a:rPr lang="en-US" altLang="ko-KR" sz="2800" smtClean="0">
                <a:latin typeface="굴림체" pitchFamily="49" charset="-127"/>
                <a:ea typeface="굴림체" pitchFamily="49" charset="-127"/>
              </a:rPr>
              <a:t>. </a:t>
            </a:r>
            <a:r>
              <a:rPr lang="ko-KR" altLang="en-US" sz="2800" smtClean="0">
                <a:latin typeface="굴림체" pitchFamily="49" charset="-127"/>
                <a:ea typeface="굴림체" pitchFamily="49" charset="-127"/>
              </a:rPr>
              <a:t>입고 테이블에는 물론 상품 테이블의 재고 수량이 변경됨을 확인할 수 있습니다</a:t>
            </a:r>
            <a:r>
              <a:rPr lang="en-US" altLang="ko-KR" sz="2800" smtClean="0">
                <a:latin typeface="굴림체" pitchFamily="49" charset="-127"/>
                <a:ea typeface="굴림체" pitchFamily="49" charset="-127"/>
              </a:rPr>
              <a:t>. </a:t>
            </a:r>
          </a:p>
        </p:txBody>
      </p:sp>
      <p:sp>
        <p:nvSpPr>
          <p:cNvPr id="36868" name="AutoShape 21"/>
          <p:cNvSpPr>
            <a:spLocks noChangeArrowheads="1"/>
          </p:cNvSpPr>
          <p:nvPr/>
        </p:nvSpPr>
        <p:spPr bwMode="auto">
          <a:xfrm>
            <a:off x="600075" y="2640330"/>
            <a:ext cx="13321665" cy="2520542"/>
          </a:xfrm>
          <a:prstGeom prst="roundRect">
            <a:avLst>
              <a:gd name="adj" fmla="val 16667"/>
            </a:avLst>
          </a:prstGeom>
          <a:solidFill>
            <a:srgbClr val="FF99CC">
              <a:alpha val="39999"/>
            </a:srgbClr>
          </a:solidFill>
          <a:ln w="9525" algn="ctr">
            <a:noFill/>
            <a:round/>
            <a:headEnd/>
            <a:tailEnd/>
          </a:ln>
        </p:spPr>
        <p:txBody>
          <a:bodyPr wrap="none" lIns="144018" tIns="72009" rIns="144018" bIns="72009" anchor="ctr"/>
          <a:lstStyle/>
          <a:p>
            <a:pPr algn="l">
              <a:lnSpc>
                <a:spcPct val="150000"/>
              </a:lnSpc>
            </a:pPr>
            <a:r>
              <a:rPr lang="en-US" altLang="ko-KR" sz="2800">
                <a:latin typeface="굴림체" pitchFamily="49" charset="-127"/>
                <a:ea typeface="굴림체" pitchFamily="49" charset="-127"/>
              </a:rPr>
              <a:t>INSERT INTO </a:t>
            </a:r>
            <a:r>
              <a:rPr lang="en-US" altLang="ko-KR" sz="2800" smtClean="0">
                <a:latin typeface="굴림체" pitchFamily="49" charset="-127"/>
                <a:ea typeface="굴림체" pitchFamily="49" charset="-127"/>
              </a:rPr>
              <a:t>IPGO(IPGO_ID, PROD_ID, IPGO_QTY, IPGO_COST, IPGO_AMOUNT) </a:t>
            </a:r>
            <a:endParaRPr lang="ko-KR" altLang="en-US" sz="2800">
              <a:latin typeface="굴림체" pitchFamily="49" charset="-127"/>
              <a:ea typeface="굴림체" pitchFamily="49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2800">
                <a:latin typeface="굴림체" pitchFamily="49" charset="-127"/>
                <a:ea typeface="굴림체" pitchFamily="49" charset="-127"/>
              </a:rPr>
              <a:t>VALUES(1, 'A00001', 5, 320, 1600);</a:t>
            </a:r>
          </a:p>
          <a:p>
            <a:pPr algn="l">
              <a:lnSpc>
                <a:spcPct val="150000"/>
              </a:lnSpc>
            </a:pPr>
            <a:r>
              <a:rPr lang="en-US" altLang="ko-KR" sz="2800">
                <a:latin typeface="굴림체" pitchFamily="49" charset="-127"/>
                <a:ea typeface="굴림체" pitchFamily="49" charset="-127"/>
              </a:rPr>
              <a:t>SELECT * FROM </a:t>
            </a:r>
            <a:r>
              <a:rPr lang="en-US" altLang="ko-KR" sz="2800" smtClean="0">
                <a:latin typeface="굴림체" pitchFamily="49" charset="-127"/>
                <a:ea typeface="굴림체" pitchFamily="49" charset="-127"/>
              </a:rPr>
              <a:t>IPGO;</a:t>
            </a:r>
            <a:endParaRPr lang="ko-KR" altLang="en-US" sz="2800">
              <a:latin typeface="굴림체" pitchFamily="49" charset="-127"/>
              <a:ea typeface="굴림체" pitchFamily="49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2800">
                <a:latin typeface="굴림체" pitchFamily="49" charset="-127"/>
                <a:ea typeface="굴림체" pitchFamily="49" charset="-127"/>
              </a:rPr>
              <a:t>SELECT * FROM </a:t>
            </a:r>
            <a:r>
              <a:rPr lang="en-US" altLang="ko-KR" sz="2800" smtClean="0">
                <a:latin typeface="굴림체" pitchFamily="49" charset="-127"/>
                <a:ea typeface="굴림체" pitchFamily="49" charset="-127"/>
              </a:rPr>
              <a:t>PRODUCT;</a:t>
            </a:r>
            <a:endParaRPr lang="ko-KR" altLang="en-US" sz="2800"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36869" name="Rectangle 2"/>
          <p:cNvSpPr>
            <a:spLocks noChangeArrowheads="1"/>
          </p:cNvSpPr>
          <p:nvPr/>
        </p:nvSpPr>
        <p:spPr bwMode="blackWhite">
          <a:xfrm>
            <a:off x="0" y="0"/>
            <a:ext cx="290913" cy="422423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  <p:txBody>
          <a:bodyPr wrap="none" lIns="144018" tIns="72009" rIns="144018" bIns="72009" anchor="ctr">
            <a:spAutoFit/>
          </a:bodyPr>
          <a:lstStyle/>
          <a:p>
            <a:endParaRPr lang="ko-KR" altLang="en-US"/>
          </a:p>
        </p:txBody>
      </p:sp>
      <p:pic>
        <p:nvPicPr>
          <p:cNvPr id="36870" name="_x285033608" descr="EMB000014d426b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40460" y="5290557"/>
            <a:ext cx="8379996" cy="50307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4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제목 1"/>
          <p:cNvSpPr>
            <a:spLocks noGrp="1"/>
          </p:cNvSpPr>
          <p:nvPr>
            <p:ph type="title"/>
          </p:nvPr>
        </p:nvSpPr>
        <p:spPr/>
        <p:txBody>
          <a:bodyPr lIns="144018" tIns="72009" rIns="144018" bIns="72009"/>
          <a:lstStyle/>
          <a:p>
            <a:r>
              <a:rPr lang="en-US" altLang="ko-KR" smtClean="0"/>
              <a:t>&lt;</a:t>
            </a:r>
            <a:r>
              <a:rPr lang="ko-KR" altLang="en-US" smtClean="0"/>
              <a:t>실습하기</a:t>
            </a:r>
            <a:r>
              <a:rPr lang="en-US" altLang="ko-KR" smtClean="0"/>
              <a:t>&gt; </a:t>
            </a:r>
            <a:r>
              <a:rPr lang="ko-KR" altLang="en-US" smtClean="0"/>
              <a:t>입고 트리거 작성하기</a:t>
            </a:r>
          </a:p>
        </p:txBody>
      </p:sp>
      <p:sp>
        <p:nvSpPr>
          <p:cNvPr id="37891" name="내용 개체 틀 2"/>
          <p:cNvSpPr>
            <a:spLocks noGrp="1"/>
          </p:cNvSpPr>
          <p:nvPr>
            <p:ph idx="1"/>
          </p:nvPr>
        </p:nvSpPr>
        <p:spPr>
          <a:xfrm>
            <a:off x="600075" y="1560196"/>
            <a:ext cx="13441680" cy="8266033"/>
          </a:xfrm>
        </p:spPr>
        <p:txBody>
          <a:bodyPr lIns="144018" tIns="72009" rIns="144018" bIns="72009"/>
          <a:lstStyle/>
          <a:p>
            <a:pPr>
              <a:buFontTx/>
              <a:buNone/>
            </a:pPr>
            <a:r>
              <a:rPr lang="en-US" altLang="ko-KR" sz="2800" smtClean="0"/>
              <a:t>6. </a:t>
            </a:r>
            <a:r>
              <a:rPr lang="ko-KR" altLang="en-US" sz="2800" smtClean="0"/>
              <a:t>입고 테이블에 상품이 입력되면 자동으로 상품 테이블의 재고 수량이 증가하게 됩니다</a:t>
            </a:r>
            <a:r>
              <a:rPr lang="en-US" altLang="ko-KR" sz="2800" smtClean="0"/>
              <a:t>. </a:t>
            </a:r>
            <a:r>
              <a:rPr lang="ko-KR" altLang="en-US" sz="2800" smtClean="0"/>
              <a:t>입고 테이블에 또 다른 상품을 입력합니다</a:t>
            </a:r>
            <a:r>
              <a:rPr lang="en-US" altLang="ko-KR" sz="2800" smtClean="0"/>
              <a:t>. </a:t>
            </a:r>
            <a:endParaRPr lang="ko-KR" altLang="en-US" sz="2800" smtClean="0"/>
          </a:p>
        </p:txBody>
      </p:sp>
      <p:sp>
        <p:nvSpPr>
          <p:cNvPr id="37892" name="AutoShape 21"/>
          <p:cNvSpPr>
            <a:spLocks noChangeArrowheads="1"/>
          </p:cNvSpPr>
          <p:nvPr/>
        </p:nvSpPr>
        <p:spPr bwMode="auto">
          <a:xfrm>
            <a:off x="600075" y="2880360"/>
            <a:ext cx="13201650" cy="1800225"/>
          </a:xfrm>
          <a:prstGeom prst="roundRect">
            <a:avLst>
              <a:gd name="adj" fmla="val 16667"/>
            </a:avLst>
          </a:prstGeom>
          <a:solidFill>
            <a:srgbClr val="FF99CC">
              <a:alpha val="39999"/>
            </a:srgbClr>
          </a:solidFill>
          <a:ln w="9525" algn="ctr">
            <a:noFill/>
            <a:round/>
            <a:headEnd/>
            <a:tailEnd/>
          </a:ln>
        </p:spPr>
        <p:txBody>
          <a:bodyPr wrap="none" lIns="144018" tIns="72009" rIns="144018" bIns="72009" anchor="ctr"/>
          <a:lstStyle/>
          <a:p>
            <a:r>
              <a:rPr lang="en-US" altLang="ko-KR" sz="2600"/>
              <a:t>INSERT INTO </a:t>
            </a:r>
            <a:r>
              <a:rPr lang="en-US" altLang="ko-KR" sz="2600" smtClean="0"/>
              <a:t>IPGO</a:t>
            </a:r>
            <a:r>
              <a:rPr lang="en-US" altLang="ko-KR" sz="2600"/>
              <a:t>(IPGO_ID, PROD_ID, IPGO_QTY, IPGO_COST, IPGO_MONEY) </a:t>
            </a:r>
            <a:endParaRPr lang="ko-KR" altLang="en-US" sz="2600"/>
          </a:p>
          <a:p>
            <a:pPr algn="l"/>
            <a:r>
              <a:rPr lang="en-US" altLang="ko-KR" sz="2600" smtClean="0"/>
              <a:t>		 VALUES(2</a:t>
            </a:r>
            <a:r>
              <a:rPr lang="en-US" altLang="ko-KR" sz="2600"/>
              <a:t>, 'A00002', 10, 680, 6800);</a:t>
            </a:r>
          </a:p>
          <a:p>
            <a:pPr algn="l"/>
            <a:r>
              <a:rPr lang="en-US" altLang="ko-KR" sz="2600"/>
              <a:t>SELECT * FROM </a:t>
            </a:r>
            <a:r>
              <a:rPr lang="en-US" altLang="ko-KR" sz="2600" smtClean="0"/>
              <a:t>IPGO;</a:t>
            </a:r>
            <a:endParaRPr lang="ko-KR" altLang="en-US" sz="2600"/>
          </a:p>
          <a:p>
            <a:pPr algn="l"/>
            <a:r>
              <a:rPr lang="en-US" altLang="ko-KR" sz="2600"/>
              <a:t>SELECT * FROM </a:t>
            </a:r>
            <a:r>
              <a:rPr lang="en-US" altLang="ko-KR" sz="2600" smtClean="0"/>
              <a:t>PRODUCT;</a:t>
            </a:r>
            <a:endParaRPr lang="ko-KR" altLang="en-US" sz="2600"/>
          </a:p>
        </p:txBody>
      </p:sp>
      <p:sp>
        <p:nvSpPr>
          <p:cNvPr id="37893" name="Rectangle 2"/>
          <p:cNvSpPr>
            <a:spLocks noChangeArrowheads="1"/>
          </p:cNvSpPr>
          <p:nvPr/>
        </p:nvSpPr>
        <p:spPr bwMode="blackWhite">
          <a:xfrm>
            <a:off x="0" y="0"/>
            <a:ext cx="290913" cy="422423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  <p:txBody>
          <a:bodyPr wrap="none" lIns="144018" tIns="72009" rIns="144018" bIns="72009" anchor="ctr">
            <a:spAutoFit/>
          </a:bodyPr>
          <a:lstStyle/>
          <a:p>
            <a:endParaRPr lang="ko-KR" altLang="en-US"/>
          </a:p>
        </p:txBody>
      </p:sp>
      <p:pic>
        <p:nvPicPr>
          <p:cNvPr id="37894" name="_x285034968" descr="EMB000014d426a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20390" y="4800600"/>
            <a:ext cx="8641080" cy="54106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4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제목 1"/>
          <p:cNvSpPr>
            <a:spLocks noGrp="1"/>
          </p:cNvSpPr>
          <p:nvPr>
            <p:ph type="title"/>
          </p:nvPr>
        </p:nvSpPr>
        <p:spPr/>
        <p:txBody>
          <a:bodyPr lIns="144018" tIns="72009" rIns="144018" bIns="72009"/>
          <a:lstStyle/>
          <a:p>
            <a:r>
              <a:rPr lang="en-US" altLang="ko-KR" smtClean="0"/>
              <a:t>&lt;</a:t>
            </a:r>
            <a:r>
              <a:rPr lang="ko-KR" altLang="en-US" smtClean="0"/>
              <a:t>실습하기</a:t>
            </a:r>
            <a:r>
              <a:rPr lang="en-US" altLang="ko-KR" smtClean="0"/>
              <a:t>&gt; </a:t>
            </a:r>
            <a:r>
              <a:rPr lang="ko-KR" altLang="en-US" smtClean="0"/>
              <a:t>갱신 트리거 작성하기</a:t>
            </a:r>
          </a:p>
        </p:txBody>
      </p:sp>
      <p:sp>
        <p:nvSpPr>
          <p:cNvPr id="38915" name="내용 개체 틀 2"/>
          <p:cNvSpPr>
            <a:spLocks noGrp="1"/>
          </p:cNvSpPr>
          <p:nvPr>
            <p:ph idx="1"/>
          </p:nvPr>
        </p:nvSpPr>
        <p:spPr>
          <a:xfrm>
            <a:off x="600075" y="1560196"/>
            <a:ext cx="13441680" cy="8266033"/>
          </a:xfrm>
        </p:spPr>
        <p:txBody>
          <a:bodyPr lIns="144018" tIns="72009" rIns="144018" bIns="72009"/>
          <a:lstStyle/>
          <a:p>
            <a:pPr>
              <a:buFontTx/>
              <a:buNone/>
            </a:pPr>
            <a:r>
              <a:rPr lang="ko-KR" altLang="en-US" sz="2800" smtClean="0"/>
              <a:t>이미 입고된 상품에 대해서 입고 수량이 변경되면 상품 테이블의 재고수량 역시 변경되어야 합니다</a:t>
            </a:r>
            <a:r>
              <a:rPr lang="en-US" altLang="ko-KR" sz="2800" smtClean="0"/>
              <a:t>. </a:t>
            </a:r>
            <a:r>
              <a:rPr lang="ko-KR" altLang="en-US" sz="2800" smtClean="0"/>
              <a:t>이를 위한 갱신 트리거 작성해 봅시다</a:t>
            </a:r>
            <a:r>
              <a:rPr lang="en-US" altLang="ko-KR" sz="2800" smtClean="0"/>
              <a:t>. </a:t>
            </a:r>
          </a:p>
          <a:p>
            <a:pPr>
              <a:buFontTx/>
              <a:buNone/>
            </a:pPr>
            <a:r>
              <a:rPr lang="en-US" altLang="ko-KR" sz="2800" smtClean="0"/>
              <a:t>1. ED </a:t>
            </a:r>
            <a:r>
              <a:rPr lang="ko-KR" altLang="en-US" sz="2800" smtClean="0"/>
              <a:t>다음에 파일이름을 입력하여 새로 생긴 </a:t>
            </a:r>
            <a:r>
              <a:rPr lang="en-US" altLang="ko-KR" sz="2800" smtClean="0"/>
              <a:t>SQL </a:t>
            </a:r>
            <a:r>
              <a:rPr lang="ko-KR" altLang="en-US" sz="2800" smtClean="0"/>
              <a:t>파일에 다음과 같이 입력하시오</a:t>
            </a:r>
            <a:r>
              <a:rPr lang="en-US" altLang="ko-KR" sz="2800" smtClean="0"/>
              <a:t>.(</a:t>
            </a:r>
            <a:r>
              <a:rPr lang="ko-KR" altLang="en-US" sz="2800" smtClean="0"/>
              <a:t>파일이름</a:t>
            </a:r>
            <a:r>
              <a:rPr lang="en-US" altLang="ko-KR" sz="2800" smtClean="0"/>
              <a:t>:TRIG05.SQL) </a:t>
            </a:r>
            <a:endParaRPr lang="ko-KR" altLang="en-US" sz="2800" smtClean="0"/>
          </a:p>
        </p:txBody>
      </p:sp>
      <p:sp>
        <p:nvSpPr>
          <p:cNvPr id="38916" name="AutoShape 21"/>
          <p:cNvSpPr>
            <a:spLocks noChangeArrowheads="1"/>
          </p:cNvSpPr>
          <p:nvPr/>
        </p:nvSpPr>
        <p:spPr bwMode="auto">
          <a:xfrm>
            <a:off x="600075" y="3720465"/>
            <a:ext cx="13201650" cy="5280660"/>
          </a:xfrm>
          <a:prstGeom prst="roundRect">
            <a:avLst>
              <a:gd name="adj" fmla="val 16667"/>
            </a:avLst>
          </a:prstGeom>
          <a:solidFill>
            <a:srgbClr val="FF99CC">
              <a:alpha val="39999"/>
            </a:srgbClr>
          </a:solidFill>
          <a:ln w="9525" algn="ctr">
            <a:noFill/>
            <a:round/>
            <a:headEnd/>
            <a:tailEnd/>
          </a:ln>
        </p:spPr>
        <p:txBody>
          <a:bodyPr wrap="none" lIns="144018" tIns="72009" rIns="144018" bIns="72009" anchor="ctr"/>
          <a:lstStyle/>
          <a:p>
            <a:pPr algn="l"/>
            <a:r>
              <a:rPr lang="en-US" altLang="ko-KR" sz="2800"/>
              <a:t>-- </a:t>
            </a:r>
            <a:r>
              <a:rPr lang="ko-KR" altLang="en-US" sz="2800"/>
              <a:t>갱신 </a:t>
            </a:r>
            <a:r>
              <a:rPr lang="ko-KR" altLang="en-US" sz="2800" err="1"/>
              <a:t>트리거</a:t>
            </a:r>
            <a:endParaRPr lang="ko-KR" altLang="en-US" sz="2800"/>
          </a:p>
          <a:p>
            <a:pPr algn="l"/>
            <a:r>
              <a:rPr lang="en-US" altLang="ko-KR" sz="2800"/>
              <a:t>CREATE OR REPLACE TRIGGER TRG03</a:t>
            </a:r>
          </a:p>
          <a:p>
            <a:pPr algn="l"/>
            <a:r>
              <a:rPr lang="en-US" altLang="ko-KR" sz="2800"/>
              <a:t>AFTER UPDATE ON </a:t>
            </a:r>
            <a:r>
              <a:rPr lang="ko-KR" altLang="en-US" sz="2800"/>
              <a:t>입고</a:t>
            </a:r>
          </a:p>
          <a:p>
            <a:pPr algn="l"/>
            <a:r>
              <a:rPr lang="en-US" altLang="ko-KR" sz="2800"/>
              <a:t>FOR EACH ROW</a:t>
            </a:r>
          </a:p>
          <a:p>
            <a:pPr algn="l"/>
            <a:r>
              <a:rPr lang="en-US" altLang="ko-KR" sz="2800"/>
              <a:t>BEGIN</a:t>
            </a:r>
          </a:p>
          <a:p>
            <a:pPr algn="l"/>
            <a:r>
              <a:rPr lang="en-US" altLang="ko-KR" sz="2800"/>
              <a:t>UPDATE </a:t>
            </a:r>
            <a:r>
              <a:rPr lang="ko-KR" altLang="en-US" sz="2800"/>
              <a:t>상품</a:t>
            </a:r>
          </a:p>
          <a:p>
            <a:pPr algn="l"/>
            <a:r>
              <a:rPr lang="en-US" altLang="ko-KR" sz="2800"/>
              <a:t>SET </a:t>
            </a:r>
            <a:r>
              <a:rPr lang="ko-KR" altLang="en-US" sz="2800"/>
              <a:t>재고수량 </a:t>
            </a:r>
            <a:r>
              <a:rPr lang="en-US" altLang="ko-KR" sz="2800"/>
              <a:t>= </a:t>
            </a:r>
            <a:r>
              <a:rPr lang="ko-KR" altLang="en-US" sz="2800"/>
              <a:t>재고수량 </a:t>
            </a:r>
            <a:r>
              <a:rPr lang="en-US" altLang="ko-KR" sz="2800"/>
              <a:t>+ (-:old.</a:t>
            </a:r>
            <a:r>
              <a:rPr lang="ko-KR" altLang="en-US" sz="2800"/>
              <a:t>입고수량</a:t>
            </a:r>
            <a:r>
              <a:rPr lang="en-US" altLang="ko-KR" sz="2800"/>
              <a:t>+:new.</a:t>
            </a:r>
            <a:r>
              <a:rPr lang="ko-KR" altLang="en-US" sz="2800"/>
              <a:t>입고수량</a:t>
            </a:r>
            <a:r>
              <a:rPr lang="en-US" altLang="ko-KR" sz="2800"/>
              <a:t>) </a:t>
            </a:r>
            <a:endParaRPr lang="ko-KR" altLang="en-US" sz="2800"/>
          </a:p>
          <a:p>
            <a:pPr algn="l"/>
            <a:r>
              <a:rPr lang="en-US" altLang="ko-KR" sz="2800"/>
              <a:t>WHERE </a:t>
            </a:r>
            <a:r>
              <a:rPr lang="ko-KR" altLang="en-US" sz="2800"/>
              <a:t>상품코드 </a:t>
            </a:r>
            <a:r>
              <a:rPr lang="en-US" altLang="ko-KR" sz="2800"/>
              <a:t>= :new.</a:t>
            </a:r>
            <a:r>
              <a:rPr lang="ko-KR" altLang="en-US" sz="2800"/>
              <a:t>상품코드</a:t>
            </a:r>
            <a:r>
              <a:rPr lang="en-US" altLang="ko-KR" sz="2800"/>
              <a:t>;</a:t>
            </a:r>
            <a:endParaRPr lang="ko-KR" altLang="en-US" sz="2800"/>
          </a:p>
          <a:p>
            <a:pPr algn="l"/>
            <a:r>
              <a:rPr lang="en-US" altLang="ko-KR" sz="2800"/>
              <a:t>END;</a:t>
            </a:r>
          </a:p>
          <a:p>
            <a:pPr algn="l"/>
            <a:r>
              <a:rPr lang="en-US" altLang="ko-KR" sz="2800"/>
              <a:t>/</a:t>
            </a:r>
          </a:p>
        </p:txBody>
      </p:sp>
      <p:sp>
        <p:nvSpPr>
          <p:cNvPr id="38917" name="Rectangle 2"/>
          <p:cNvSpPr>
            <a:spLocks noChangeArrowheads="1"/>
          </p:cNvSpPr>
          <p:nvPr/>
        </p:nvSpPr>
        <p:spPr bwMode="blackWhite">
          <a:xfrm>
            <a:off x="0" y="0"/>
            <a:ext cx="290913" cy="422423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  <p:txBody>
          <a:bodyPr wrap="none" lIns="144018" tIns="72009" rIns="144018" bIns="72009" anchor="ctr">
            <a:spAutoFit/>
          </a:bodyPr>
          <a:lstStyle/>
          <a:p>
            <a:endParaRPr lang="ko-KR" altLang="en-US"/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4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제목 1"/>
          <p:cNvSpPr>
            <a:spLocks noGrp="1"/>
          </p:cNvSpPr>
          <p:nvPr>
            <p:ph type="title"/>
          </p:nvPr>
        </p:nvSpPr>
        <p:spPr/>
        <p:txBody>
          <a:bodyPr lIns="144018" tIns="72009" rIns="144018" bIns="72009"/>
          <a:lstStyle/>
          <a:p>
            <a:r>
              <a:rPr lang="en-US" altLang="ko-KR" smtClean="0"/>
              <a:t>&lt;</a:t>
            </a:r>
            <a:r>
              <a:rPr lang="ko-KR" altLang="en-US" smtClean="0"/>
              <a:t>실습하기</a:t>
            </a:r>
            <a:r>
              <a:rPr lang="en-US" altLang="ko-KR" smtClean="0"/>
              <a:t>&gt; </a:t>
            </a:r>
            <a:r>
              <a:rPr lang="ko-KR" altLang="en-US" smtClean="0"/>
              <a:t>갱신 트리거 작성하기</a:t>
            </a:r>
          </a:p>
        </p:txBody>
      </p:sp>
      <p:sp>
        <p:nvSpPr>
          <p:cNvPr id="39939" name="내용 개체 틀 2"/>
          <p:cNvSpPr>
            <a:spLocks noGrp="1"/>
          </p:cNvSpPr>
          <p:nvPr>
            <p:ph idx="1"/>
          </p:nvPr>
        </p:nvSpPr>
        <p:spPr>
          <a:xfrm>
            <a:off x="600075" y="1560196"/>
            <a:ext cx="13801725" cy="8266033"/>
          </a:xfrm>
        </p:spPr>
        <p:txBody>
          <a:bodyPr lIns="144018" tIns="72009" rIns="144018" bIns="72009"/>
          <a:lstStyle/>
          <a:p>
            <a:pPr>
              <a:buFontTx/>
              <a:buNone/>
            </a:pPr>
            <a:r>
              <a:rPr lang="en-US" altLang="ko-KR" sz="2800" smtClean="0"/>
              <a:t>2. </a:t>
            </a:r>
            <a:r>
              <a:rPr lang="ko-KR" altLang="en-US" sz="2800" smtClean="0"/>
              <a:t>입고 번호 </a:t>
            </a:r>
            <a:r>
              <a:rPr lang="en-US" altLang="ko-KR" sz="2800" smtClean="0"/>
              <a:t>3</a:t>
            </a:r>
            <a:r>
              <a:rPr lang="ko-KR" altLang="en-US" sz="2800" smtClean="0"/>
              <a:t>번은 냉장고가 입고된 정보를 기록한 것으로서 입고 번호 </a:t>
            </a:r>
            <a:r>
              <a:rPr lang="en-US" altLang="ko-KR" sz="2800" smtClean="0"/>
              <a:t>3</a:t>
            </a:r>
            <a:r>
              <a:rPr lang="ko-KR" altLang="en-US" sz="2800" smtClean="0"/>
              <a:t>번의 입고수량을 </a:t>
            </a:r>
            <a:r>
              <a:rPr lang="en-US" altLang="ko-KR" sz="2800" smtClean="0"/>
              <a:t>10</a:t>
            </a:r>
            <a:r>
              <a:rPr lang="ko-KR" altLang="en-US" sz="2800" smtClean="0"/>
              <a:t>으로 변경하였더니 냉장고의 재고 수량 역시 </a:t>
            </a:r>
            <a:r>
              <a:rPr lang="en-US" altLang="ko-KR" sz="2800" smtClean="0"/>
              <a:t>15</a:t>
            </a:r>
            <a:r>
              <a:rPr lang="ko-KR" altLang="en-US" sz="2800" smtClean="0"/>
              <a:t>로 변경되었습니다</a:t>
            </a:r>
            <a:r>
              <a:rPr lang="en-US" altLang="ko-KR" sz="2800" smtClean="0"/>
              <a:t>.</a:t>
            </a:r>
            <a:endParaRPr lang="ko-KR" altLang="en-US" sz="2800" smtClean="0"/>
          </a:p>
        </p:txBody>
      </p:sp>
      <p:sp>
        <p:nvSpPr>
          <p:cNvPr id="39940" name="AutoShape 21"/>
          <p:cNvSpPr>
            <a:spLocks noChangeArrowheads="1"/>
          </p:cNvSpPr>
          <p:nvPr/>
        </p:nvSpPr>
        <p:spPr bwMode="auto">
          <a:xfrm>
            <a:off x="600075" y="2640330"/>
            <a:ext cx="13201650" cy="2160270"/>
          </a:xfrm>
          <a:prstGeom prst="roundRect">
            <a:avLst>
              <a:gd name="adj" fmla="val 16667"/>
            </a:avLst>
          </a:prstGeom>
          <a:solidFill>
            <a:srgbClr val="FF99CC">
              <a:alpha val="39999"/>
            </a:srgbClr>
          </a:solidFill>
          <a:ln w="9525" algn="ctr">
            <a:noFill/>
            <a:round/>
            <a:headEnd/>
            <a:tailEnd/>
          </a:ln>
        </p:spPr>
        <p:txBody>
          <a:bodyPr wrap="none" lIns="144018" tIns="72009" rIns="144018" bIns="72009" anchor="ctr"/>
          <a:lstStyle/>
          <a:p>
            <a:pPr algn="l"/>
            <a:r>
              <a:rPr lang="en-US" altLang="ko-KR" sz="2800"/>
              <a:t>UPDATE </a:t>
            </a:r>
            <a:r>
              <a:rPr lang="ko-KR" altLang="en-US" sz="2800"/>
              <a:t>입고 </a:t>
            </a:r>
            <a:r>
              <a:rPr lang="en-US" altLang="ko-KR" sz="2800"/>
              <a:t>SET </a:t>
            </a:r>
            <a:r>
              <a:rPr lang="ko-KR" altLang="en-US" sz="2800"/>
              <a:t>입고수량</a:t>
            </a:r>
            <a:r>
              <a:rPr lang="en-US" altLang="ko-KR" sz="2800"/>
              <a:t>=10, </a:t>
            </a:r>
            <a:r>
              <a:rPr lang="ko-KR" altLang="en-US" sz="2800"/>
              <a:t>입고금액</a:t>
            </a:r>
            <a:r>
              <a:rPr lang="en-US" altLang="ko-KR" sz="2800"/>
              <a:t>=2200</a:t>
            </a:r>
            <a:endParaRPr lang="ko-KR" altLang="en-US" sz="2800"/>
          </a:p>
          <a:p>
            <a:pPr algn="l"/>
            <a:r>
              <a:rPr lang="en-US" altLang="ko-KR" sz="2800"/>
              <a:t>WHERE </a:t>
            </a:r>
            <a:r>
              <a:rPr lang="ko-KR" altLang="en-US" sz="2800"/>
              <a:t>입고번호</a:t>
            </a:r>
            <a:r>
              <a:rPr lang="en-US" altLang="ko-KR" sz="2800"/>
              <a:t>=3;</a:t>
            </a:r>
            <a:endParaRPr lang="ko-KR" altLang="en-US" sz="2800"/>
          </a:p>
          <a:p>
            <a:pPr algn="l"/>
            <a:r>
              <a:rPr lang="en-US" altLang="ko-KR" sz="2800"/>
              <a:t>SELECT * FROM </a:t>
            </a:r>
            <a:r>
              <a:rPr lang="ko-KR" altLang="en-US" sz="2800"/>
              <a:t>입고 </a:t>
            </a:r>
            <a:r>
              <a:rPr lang="en-US" altLang="ko-KR" sz="2800"/>
              <a:t>ORDER BY </a:t>
            </a:r>
            <a:r>
              <a:rPr lang="ko-KR" altLang="en-US" sz="2800"/>
              <a:t>입고번호</a:t>
            </a:r>
            <a:r>
              <a:rPr lang="en-US" altLang="ko-KR" sz="2800"/>
              <a:t>;</a:t>
            </a:r>
            <a:endParaRPr lang="ko-KR" altLang="en-US" sz="2800"/>
          </a:p>
          <a:p>
            <a:pPr algn="l"/>
            <a:r>
              <a:rPr lang="en-US" altLang="ko-KR" sz="2800"/>
              <a:t>SELECT * FROM </a:t>
            </a:r>
            <a:r>
              <a:rPr lang="ko-KR" altLang="en-US" sz="2800"/>
              <a:t>상품</a:t>
            </a:r>
            <a:r>
              <a:rPr lang="en-US" altLang="ko-KR" sz="2800"/>
              <a:t>;</a:t>
            </a:r>
            <a:endParaRPr lang="ko-KR" altLang="en-US" sz="2800"/>
          </a:p>
        </p:txBody>
      </p:sp>
      <p:sp>
        <p:nvSpPr>
          <p:cNvPr id="39941" name="Rectangle 2"/>
          <p:cNvSpPr>
            <a:spLocks noChangeArrowheads="1"/>
          </p:cNvSpPr>
          <p:nvPr/>
        </p:nvSpPr>
        <p:spPr bwMode="blackWhite">
          <a:xfrm>
            <a:off x="0" y="0"/>
            <a:ext cx="290913" cy="422423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  <p:txBody>
          <a:bodyPr wrap="none" lIns="144018" tIns="72009" rIns="144018" bIns="72009" anchor="ctr">
            <a:spAutoFit/>
          </a:bodyPr>
          <a:lstStyle/>
          <a:p>
            <a:endParaRPr lang="ko-KR" altLang="en-US"/>
          </a:p>
        </p:txBody>
      </p:sp>
      <p:sp>
        <p:nvSpPr>
          <p:cNvPr id="39942" name="Rectangle 2"/>
          <p:cNvSpPr>
            <a:spLocks noChangeArrowheads="1"/>
          </p:cNvSpPr>
          <p:nvPr/>
        </p:nvSpPr>
        <p:spPr bwMode="blackWhite">
          <a:xfrm>
            <a:off x="0" y="0"/>
            <a:ext cx="290913" cy="422423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  <p:txBody>
          <a:bodyPr wrap="none" lIns="144018" tIns="72009" rIns="144018" bIns="72009" anchor="ctr">
            <a:spAutoFit/>
          </a:bodyPr>
          <a:lstStyle/>
          <a:p>
            <a:endParaRPr lang="ko-KR" altLang="en-US"/>
          </a:p>
        </p:txBody>
      </p:sp>
      <p:pic>
        <p:nvPicPr>
          <p:cNvPr id="39943" name="_x285034648" descr="EMB000014d4264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80360" y="4680586"/>
            <a:ext cx="8521065" cy="57857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4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제목 1"/>
          <p:cNvSpPr>
            <a:spLocks noGrp="1"/>
          </p:cNvSpPr>
          <p:nvPr>
            <p:ph type="title"/>
          </p:nvPr>
        </p:nvSpPr>
        <p:spPr/>
        <p:txBody>
          <a:bodyPr lIns="144018" tIns="72009" rIns="144018" bIns="72009"/>
          <a:lstStyle/>
          <a:p>
            <a:r>
              <a:rPr lang="en-US" altLang="ko-KR" smtClean="0"/>
              <a:t>&lt;</a:t>
            </a:r>
            <a:r>
              <a:rPr lang="ko-KR" altLang="en-US" smtClean="0"/>
              <a:t>실습하기</a:t>
            </a:r>
            <a:r>
              <a:rPr lang="en-US" altLang="ko-KR" smtClean="0"/>
              <a:t>&gt; </a:t>
            </a:r>
            <a:r>
              <a:rPr lang="ko-KR" altLang="en-US" smtClean="0"/>
              <a:t>삭제 트리거 작성하기</a:t>
            </a:r>
          </a:p>
        </p:txBody>
      </p:sp>
      <p:sp>
        <p:nvSpPr>
          <p:cNvPr id="40963" name="내용 개체 틀 2"/>
          <p:cNvSpPr>
            <a:spLocks noGrp="1"/>
          </p:cNvSpPr>
          <p:nvPr>
            <p:ph idx="1"/>
          </p:nvPr>
        </p:nvSpPr>
        <p:spPr>
          <a:xfrm>
            <a:off x="600075" y="1560196"/>
            <a:ext cx="13801725" cy="8266033"/>
          </a:xfrm>
        </p:spPr>
        <p:txBody>
          <a:bodyPr lIns="144018" tIns="72009" rIns="144018" bIns="72009"/>
          <a:lstStyle/>
          <a:p>
            <a:pPr>
              <a:buFontTx/>
              <a:buNone/>
            </a:pPr>
            <a:r>
              <a:rPr lang="ko-KR" altLang="en-US" sz="2800" smtClean="0"/>
              <a:t>입고 테이블에서 입고되었던 상황이 삭제되면 상품 테이블에 재고수량에서 삭제된 입고수량 만큼을 빼는 삭제 </a:t>
            </a:r>
            <a:r>
              <a:rPr lang="ko-KR" altLang="en-US" sz="2800" err="1" smtClean="0"/>
              <a:t>트리거</a:t>
            </a:r>
            <a:r>
              <a:rPr lang="ko-KR" altLang="en-US" sz="2800" smtClean="0"/>
              <a:t> 작성해 봅시다</a:t>
            </a:r>
            <a:r>
              <a:rPr lang="en-US" altLang="ko-KR" sz="2800" smtClean="0"/>
              <a:t>. </a:t>
            </a:r>
          </a:p>
          <a:p>
            <a:pPr>
              <a:buFontTx/>
              <a:buNone/>
            </a:pPr>
            <a:r>
              <a:rPr lang="en-US" altLang="ko-KR" sz="2800" smtClean="0"/>
              <a:t>1. ED </a:t>
            </a:r>
            <a:r>
              <a:rPr lang="ko-KR" altLang="en-US" sz="2800" smtClean="0"/>
              <a:t>다음에 파일이름을 입력하여 새로 생긴 </a:t>
            </a:r>
            <a:r>
              <a:rPr lang="en-US" altLang="ko-KR" sz="2800" smtClean="0"/>
              <a:t>SQL </a:t>
            </a:r>
            <a:r>
              <a:rPr lang="ko-KR" altLang="en-US" sz="2800" smtClean="0"/>
              <a:t>파일에 다음과 같이 입력하시오</a:t>
            </a:r>
            <a:r>
              <a:rPr lang="en-US" altLang="ko-KR" sz="2800" smtClean="0"/>
              <a:t>.(</a:t>
            </a:r>
            <a:r>
              <a:rPr lang="ko-KR" altLang="en-US" sz="2800" smtClean="0"/>
              <a:t>파일이름</a:t>
            </a:r>
            <a:r>
              <a:rPr lang="en-US" altLang="ko-KR" sz="2800" smtClean="0"/>
              <a:t>:TRIG06.SQL) </a:t>
            </a:r>
            <a:endParaRPr lang="ko-KR" altLang="en-US" sz="2800" smtClean="0"/>
          </a:p>
        </p:txBody>
      </p:sp>
      <p:sp>
        <p:nvSpPr>
          <p:cNvPr id="40964" name="AutoShape 21"/>
          <p:cNvSpPr>
            <a:spLocks noChangeArrowheads="1"/>
          </p:cNvSpPr>
          <p:nvPr/>
        </p:nvSpPr>
        <p:spPr bwMode="auto">
          <a:xfrm>
            <a:off x="600075" y="3720465"/>
            <a:ext cx="13201650" cy="4440555"/>
          </a:xfrm>
          <a:prstGeom prst="roundRect">
            <a:avLst>
              <a:gd name="adj" fmla="val 16667"/>
            </a:avLst>
          </a:prstGeom>
          <a:solidFill>
            <a:srgbClr val="FF99CC">
              <a:alpha val="39999"/>
            </a:srgbClr>
          </a:solidFill>
          <a:ln w="9525" algn="ctr">
            <a:noFill/>
            <a:round/>
            <a:headEnd/>
            <a:tailEnd/>
          </a:ln>
        </p:spPr>
        <p:txBody>
          <a:bodyPr wrap="none" lIns="144018" tIns="72009" rIns="144018" bIns="72009" anchor="ctr"/>
          <a:lstStyle/>
          <a:p>
            <a:pPr algn="l"/>
            <a:r>
              <a:rPr lang="en-US" altLang="ko-KR" sz="2800"/>
              <a:t>--</a:t>
            </a:r>
            <a:r>
              <a:rPr lang="ko-KR" altLang="en-US" sz="2800" err="1"/>
              <a:t>삭제트리거</a:t>
            </a:r>
            <a:endParaRPr lang="ko-KR" altLang="en-US" sz="2800"/>
          </a:p>
          <a:p>
            <a:pPr algn="l"/>
            <a:r>
              <a:rPr lang="en-US" altLang="ko-KR" sz="2800"/>
              <a:t>CREATE OR REPLACE TRIGGER TRG04</a:t>
            </a:r>
          </a:p>
          <a:p>
            <a:pPr algn="l"/>
            <a:r>
              <a:rPr lang="en-US" altLang="ko-KR" sz="2800"/>
              <a:t>AFTER DELETE ON </a:t>
            </a:r>
            <a:r>
              <a:rPr lang="ko-KR" altLang="en-US" sz="2800"/>
              <a:t>입고</a:t>
            </a:r>
          </a:p>
          <a:p>
            <a:pPr algn="l"/>
            <a:r>
              <a:rPr lang="en-US" altLang="ko-KR" sz="2800"/>
              <a:t>FOR EACH ROW</a:t>
            </a:r>
          </a:p>
          <a:p>
            <a:pPr algn="l"/>
            <a:r>
              <a:rPr lang="en-US" altLang="ko-KR" sz="2800"/>
              <a:t>BEGIN</a:t>
            </a:r>
          </a:p>
          <a:p>
            <a:pPr algn="l"/>
            <a:r>
              <a:rPr lang="en-US" altLang="ko-KR" sz="2800"/>
              <a:t>UPDATE </a:t>
            </a:r>
            <a:r>
              <a:rPr lang="ko-KR" altLang="en-US" sz="2800"/>
              <a:t>상품</a:t>
            </a:r>
          </a:p>
          <a:p>
            <a:pPr algn="l"/>
            <a:r>
              <a:rPr lang="en-US" altLang="ko-KR" sz="2800"/>
              <a:t>SET </a:t>
            </a:r>
            <a:r>
              <a:rPr lang="ko-KR" altLang="en-US" sz="2800"/>
              <a:t>재고수량 </a:t>
            </a:r>
            <a:r>
              <a:rPr lang="en-US" altLang="ko-KR" sz="2800"/>
              <a:t>= </a:t>
            </a:r>
            <a:r>
              <a:rPr lang="ko-KR" altLang="en-US" sz="2800"/>
              <a:t>재고수량 </a:t>
            </a:r>
            <a:r>
              <a:rPr lang="en-US" altLang="ko-KR" sz="2800"/>
              <a:t>- :old.</a:t>
            </a:r>
            <a:r>
              <a:rPr lang="ko-KR" altLang="en-US" sz="2800"/>
              <a:t>입고수량</a:t>
            </a:r>
          </a:p>
          <a:p>
            <a:pPr algn="l"/>
            <a:r>
              <a:rPr lang="en-US" altLang="ko-KR" sz="2800"/>
              <a:t>WHERE </a:t>
            </a:r>
            <a:r>
              <a:rPr lang="ko-KR" altLang="en-US" sz="2800"/>
              <a:t>상품코드 </a:t>
            </a:r>
            <a:r>
              <a:rPr lang="en-US" altLang="ko-KR" sz="2800"/>
              <a:t>= :old.</a:t>
            </a:r>
            <a:r>
              <a:rPr lang="ko-KR" altLang="en-US" sz="2800"/>
              <a:t>상품코드</a:t>
            </a:r>
            <a:r>
              <a:rPr lang="en-US" altLang="ko-KR" sz="2800"/>
              <a:t>;</a:t>
            </a:r>
            <a:endParaRPr lang="ko-KR" altLang="en-US" sz="2800"/>
          </a:p>
          <a:p>
            <a:pPr algn="l"/>
            <a:r>
              <a:rPr lang="en-US" altLang="ko-KR" sz="2800"/>
              <a:t>END;</a:t>
            </a:r>
          </a:p>
          <a:p>
            <a:pPr algn="l"/>
            <a:r>
              <a:rPr lang="en-US" altLang="ko-KR" sz="2800"/>
              <a:t>/</a:t>
            </a:r>
          </a:p>
        </p:txBody>
      </p:sp>
      <p:sp>
        <p:nvSpPr>
          <p:cNvPr id="40965" name="Rectangle 2"/>
          <p:cNvSpPr>
            <a:spLocks noChangeArrowheads="1"/>
          </p:cNvSpPr>
          <p:nvPr/>
        </p:nvSpPr>
        <p:spPr bwMode="blackWhite">
          <a:xfrm>
            <a:off x="0" y="0"/>
            <a:ext cx="290913" cy="422423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  <p:txBody>
          <a:bodyPr wrap="none" lIns="144018" tIns="72009" rIns="144018" bIns="72009" anchor="ctr">
            <a:spAutoFit/>
          </a:bodyPr>
          <a:lstStyle/>
          <a:p>
            <a:endParaRPr lang="ko-KR" altLang="en-US"/>
          </a:p>
        </p:txBody>
      </p:sp>
      <p:sp>
        <p:nvSpPr>
          <p:cNvPr id="40966" name="Rectangle 2"/>
          <p:cNvSpPr>
            <a:spLocks noChangeArrowheads="1"/>
          </p:cNvSpPr>
          <p:nvPr/>
        </p:nvSpPr>
        <p:spPr bwMode="blackWhite">
          <a:xfrm>
            <a:off x="0" y="0"/>
            <a:ext cx="290913" cy="422423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  <p:txBody>
          <a:bodyPr wrap="none" lIns="144018" tIns="72009" rIns="144018" bIns="72009" anchor="ctr">
            <a:spAutoFit/>
          </a:bodyPr>
          <a:lstStyle/>
          <a:p>
            <a:endParaRPr lang="ko-KR" altLang="en-US"/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4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제목 1"/>
          <p:cNvSpPr>
            <a:spLocks noGrp="1"/>
          </p:cNvSpPr>
          <p:nvPr>
            <p:ph type="title"/>
          </p:nvPr>
        </p:nvSpPr>
        <p:spPr/>
        <p:txBody>
          <a:bodyPr lIns="144018" tIns="72009" rIns="144018" bIns="72009"/>
          <a:lstStyle/>
          <a:p>
            <a:r>
              <a:rPr lang="en-US" altLang="ko-KR" smtClean="0"/>
              <a:t>&lt;</a:t>
            </a:r>
            <a:r>
              <a:rPr lang="ko-KR" altLang="en-US" smtClean="0"/>
              <a:t>실습하기</a:t>
            </a:r>
            <a:r>
              <a:rPr lang="en-US" altLang="ko-KR" smtClean="0"/>
              <a:t>&gt; </a:t>
            </a:r>
            <a:r>
              <a:rPr lang="ko-KR" altLang="en-US" smtClean="0"/>
              <a:t>삭제 트리거 작성하기</a:t>
            </a:r>
          </a:p>
        </p:txBody>
      </p:sp>
      <p:sp>
        <p:nvSpPr>
          <p:cNvPr id="41987" name="내용 개체 틀 2"/>
          <p:cNvSpPr>
            <a:spLocks noGrp="1"/>
          </p:cNvSpPr>
          <p:nvPr>
            <p:ph idx="1"/>
          </p:nvPr>
        </p:nvSpPr>
        <p:spPr>
          <a:xfrm>
            <a:off x="600075" y="1560196"/>
            <a:ext cx="13801725" cy="8266033"/>
          </a:xfrm>
        </p:spPr>
        <p:txBody>
          <a:bodyPr lIns="144018" tIns="72009" rIns="144018" bIns="72009"/>
          <a:lstStyle/>
          <a:p>
            <a:pPr>
              <a:buFontTx/>
              <a:buNone/>
            </a:pPr>
            <a:r>
              <a:rPr lang="en-US" altLang="ko-KR" sz="2800" smtClean="0"/>
              <a:t>2. </a:t>
            </a:r>
            <a:r>
              <a:rPr lang="ko-KR" altLang="en-US" sz="2800" smtClean="0"/>
              <a:t>입고 번호 </a:t>
            </a:r>
            <a:r>
              <a:rPr lang="en-US" altLang="ko-KR" sz="2800" smtClean="0"/>
              <a:t>3</a:t>
            </a:r>
            <a:r>
              <a:rPr lang="ko-KR" altLang="en-US" sz="2800" smtClean="0"/>
              <a:t>번은 냉장고가 입고된 정보를 기록한 것으로서 입고 번호가 </a:t>
            </a:r>
            <a:r>
              <a:rPr lang="en-US" altLang="ko-KR" sz="2800" smtClean="0"/>
              <a:t>3</a:t>
            </a:r>
            <a:r>
              <a:rPr lang="ko-KR" altLang="en-US" sz="2800" smtClean="0"/>
              <a:t>번인 행을 삭제하였더니 냉장고의 재고 수량 역시 </a:t>
            </a:r>
            <a:r>
              <a:rPr lang="en-US" altLang="ko-KR" sz="2800" smtClean="0"/>
              <a:t>5</a:t>
            </a:r>
            <a:r>
              <a:rPr lang="ko-KR" altLang="en-US" sz="2800" smtClean="0"/>
              <a:t>로 변경되었습니다</a:t>
            </a:r>
            <a:r>
              <a:rPr lang="en-US" altLang="ko-KR" sz="2800" smtClean="0"/>
              <a:t>. </a:t>
            </a:r>
            <a:endParaRPr lang="ko-KR" altLang="en-US" sz="2800" smtClean="0"/>
          </a:p>
        </p:txBody>
      </p:sp>
      <p:sp>
        <p:nvSpPr>
          <p:cNvPr id="41988" name="AutoShape 21"/>
          <p:cNvSpPr>
            <a:spLocks noChangeArrowheads="1"/>
          </p:cNvSpPr>
          <p:nvPr/>
        </p:nvSpPr>
        <p:spPr bwMode="auto">
          <a:xfrm>
            <a:off x="960120" y="2760345"/>
            <a:ext cx="13201650" cy="1800225"/>
          </a:xfrm>
          <a:prstGeom prst="roundRect">
            <a:avLst>
              <a:gd name="adj" fmla="val 16667"/>
            </a:avLst>
          </a:prstGeom>
          <a:solidFill>
            <a:srgbClr val="FF99CC">
              <a:alpha val="39999"/>
            </a:srgbClr>
          </a:solidFill>
          <a:ln w="9525" algn="ctr">
            <a:noFill/>
            <a:round/>
            <a:headEnd/>
            <a:tailEnd/>
          </a:ln>
        </p:spPr>
        <p:txBody>
          <a:bodyPr wrap="none" lIns="144018" tIns="72009" rIns="144018" bIns="72009" anchor="ctr"/>
          <a:lstStyle/>
          <a:p>
            <a:pPr algn="l"/>
            <a:r>
              <a:rPr lang="en-US" altLang="ko-KR" sz="2800"/>
              <a:t>DELETE </a:t>
            </a:r>
            <a:r>
              <a:rPr lang="ko-KR" altLang="en-US" sz="2800"/>
              <a:t>입고 </a:t>
            </a:r>
            <a:r>
              <a:rPr lang="en-US" altLang="ko-KR" sz="2800"/>
              <a:t>WHERE </a:t>
            </a:r>
            <a:r>
              <a:rPr lang="ko-KR" altLang="en-US" sz="2800"/>
              <a:t>입고번호</a:t>
            </a:r>
            <a:r>
              <a:rPr lang="en-US" altLang="ko-KR" sz="2800"/>
              <a:t>=3;</a:t>
            </a:r>
            <a:endParaRPr lang="ko-KR" altLang="en-US" sz="2800"/>
          </a:p>
          <a:p>
            <a:pPr algn="l"/>
            <a:r>
              <a:rPr lang="en-US" altLang="ko-KR" sz="2800"/>
              <a:t>SELECT * FROM </a:t>
            </a:r>
            <a:r>
              <a:rPr lang="ko-KR" altLang="en-US" sz="2800"/>
              <a:t>입고 </a:t>
            </a:r>
            <a:r>
              <a:rPr lang="en-US" altLang="ko-KR" sz="2800"/>
              <a:t>ORDER BY </a:t>
            </a:r>
            <a:r>
              <a:rPr lang="ko-KR" altLang="en-US" sz="2800"/>
              <a:t>입고번호</a:t>
            </a:r>
            <a:r>
              <a:rPr lang="en-US" altLang="ko-KR" sz="2800"/>
              <a:t>;</a:t>
            </a:r>
            <a:endParaRPr lang="ko-KR" altLang="en-US" sz="2800"/>
          </a:p>
          <a:p>
            <a:pPr algn="l"/>
            <a:r>
              <a:rPr lang="en-US" altLang="ko-KR" sz="2800"/>
              <a:t>SELECT * FROM </a:t>
            </a:r>
            <a:r>
              <a:rPr lang="ko-KR" altLang="en-US" sz="2800"/>
              <a:t>상품</a:t>
            </a:r>
            <a:r>
              <a:rPr lang="en-US" altLang="ko-KR" sz="2800"/>
              <a:t>;</a:t>
            </a:r>
            <a:endParaRPr lang="ko-KR" altLang="en-US" sz="2800"/>
          </a:p>
        </p:txBody>
      </p:sp>
      <p:sp>
        <p:nvSpPr>
          <p:cNvPr id="41989" name="Rectangle 2"/>
          <p:cNvSpPr>
            <a:spLocks noChangeArrowheads="1"/>
          </p:cNvSpPr>
          <p:nvPr/>
        </p:nvSpPr>
        <p:spPr bwMode="blackWhite">
          <a:xfrm>
            <a:off x="0" y="0"/>
            <a:ext cx="290913" cy="422423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  <p:txBody>
          <a:bodyPr wrap="none" lIns="144018" tIns="72009" rIns="144018" bIns="72009" anchor="ctr">
            <a:spAutoFit/>
          </a:bodyPr>
          <a:lstStyle/>
          <a:p>
            <a:endParaRPr lang="ko-KR" altLang="en-US"/>
          </a:p>
        </p:txBody>
      </p:sp>
      <p:sp>
        <p:nvSpPr>
          <p:cNvPr id="41990" name="Rectangle 2"/>
          <p:cNvSpPr>
            <a:spLocks noChangeArrowheads="1"/>
          </p:cNvSpPr>
          <p:nvPr/>
        </p:nvSpPr>
        <p:spPr bwMode="blackWhite">
          <a:xfrm>
            <a:off x="0" y="0"/>
            <a:ext cx="290913" cy="422423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  <p:txBody>
          <a:bodyPr wrap="none" lIns="144018" tIns="72009" rIns="144018" bIns="72009" anchor="ctr">
            <a:spAutoFit/>
          </a:bodyPr>
          <a:lstStyle/>
          <a:p>
            <a:endParaRPr lang="ko-KR" altLang="en-US"/>
          </a:p>
        </p:txBody>
      </p:sp>
      <p:sp>
        <p:nvSpPr>
          <p:cNvPr id="41991" name="Rectangle 2"/>
          <p:cNvSpPr>
            <a:spLocks noChangeArrowheads="1"/>
          </p:cNvSpPr>
          <p:nvPr/>
        </p:nvSpPr>
        <p:spPr bwMode="blackWhite">
          <a:xfrm>
            <a:off x="0" y="0"/>
            <a:ext cx="290913" cy="422423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  <p:txBody>
          <a:bodyPr wrap="none" lIns="144018" tIns="72009" rIns="144018" bIns="72009" anchor="ctr">
            <a:spAutoFit/>
          </a:bodyPr>
          <a:lstStyle/>
          <a:p>
            <a:endParaRPr lang="ko-KR" altLang="en-US"/>
          </a:p>
        </p:txBody>
      </p:sp>
      <p:pic>
        <p:nvPicPr>
          <p:cNvPr id="41992" name="_x285032648" descr="EMB000014d4264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40330" y="4560571"/>
            <a:ext cx="8281035" cy="51856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4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1187" name="Rectangle 3"/>
          <p:cNvSpPr>
            <a:spLocks noChangeArrowheads="1"/>
          </p:cNvSpPr>
          <p:nvPr/>
        </p:nvSpPr>
        <p:spPr bwMode="blackWhite">
          <a:xfrm>
            <a:off x="1119188" y="1317625"/>
            <a:ext cx="12153900" cy="4840288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2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Oracle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에서는 절차적 무결성 제약을 강화하는 </a:t>
            </a:r>
            <a:r>
              <a:rPr lang="ko-KR" altLang="en-US" sz="2000" err="1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트리거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(Trigger)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라는  </a:t>
            </a:r>
          </a:p>
          <a:p>
            <a:pPr defTabSz="282575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 메커니즘을 제공</a:t>
            </a:r>
          </a:p>
          <a:p>
            <a:pPr defTabSz="282575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- 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자기가 종속된 특정 테이블에서 데이터의 변화가 발생했을 때 </a:t>
            </a:r>
          </a:p>
          <a:p>
            <a:pPr defTabSz="282575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   자동으로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INSERT,UPDATE,DELETE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문이 자동으로 실행되는 </a:t>
            </a:r>
          </a:p>
          <a:p>
            <a:pPr defTabSz="282575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   아주 특별한 종류의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Stored Procedure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이며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하나의 테이블과 </a:t>
            </a:r>
          </a:p>
          <a:p>
            <a:pPr defTabSz="282575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   연관되어서 만들어 진다</a:t>
            </a:r>
            <a:endParaRPr lang="ko-KR" altLang="en-US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20000"/>
              </a:lnSpc>
              <a:defRPr/>
            </a:pP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주로 데이터 </a:t>
            </a:r>
            <a:r>
              <a:rPr lang="ko-KR" altLang="en-US" sz="2000" err="1">
                <a:latin typeface="HY중고딕" pitchFamily="18" charset="-127"/>
                <a:ea typeface="굴림체" pitchFamily="49" charset="-127"/>
              </a:rPr>
              <a:t>무결성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(Data integrity)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과 빠른 수행 성능을 보장하기 </a:t>
            </a:r>
          </a:p>
          <a:p>
            <a:pPr defTabSz="282575">
              <a:lnSpc>
                <a:spcPct val="120000"/>
              </a:lnSpc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   위해 사용되어 진다</a:t>
            </a:r>
          </a:p>
        </p:txBody>
      </p:sp>
      <p:sp>
        <p:nvSpPr>
          <p:cNvPr id="425987" name="Rectangle 53"/>
          <p:cNvSpPr>
            <a:spLocks noChangeArrowheads="1"/>
          </p:cNvSpPr>
          <p:nvPr/>
        </p:nvSpPr>
        <p:spPr bwMode="blackWhite">
          <a:xfrm>
            <a:off x="1117600" y="600075"/>
            <a:ext cx="6427788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Trigger</a:t>
            </a:r>
          </a:p>
        </p:txBody>
      </p:sp>
      <p:sp>
        <p:nvSpPr>
          <p:cNvPr id="1501238" name="Rectangle 54"/>
          <p:cNvSpPr>
            <a:spLocks noChangeArrowheads="1"/>
          </p:cNvSpPr>
          <p:nvPr/>
        </p:nvSpPr>
        <p:spPr bwMode="blackWhite">
          <a:xfrm>
            <a:off x="1119188" y="6308725"/>
            <a:ext cx="12153900" cy="3854450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/>
          <a:lstStyle/>
          <a:p>
            <a:pPr defTabSz="282575">
              <a:lnSpc>
                <a:spcPct val="12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주의 사항</a:t>
            </a:r>
          </a:p>
          <a:p>
            <a:pPr defTabSz="282575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-  Transaction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제어 문장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(COMMIT, ROLLBACK, SAVEPOINT)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을 </a:t>
            </a:r>
            <a:br>
              <a:rPr lang="ko-KR" altLang="en-US" sz="2000">
                <a:latin typeface="HY중고딕" pitchFamily="18" charset="-127"/>
                <a:ea typeface="굴림체" pitchFamily="49" charset="-127"/>
              </a:rPr>
            </a:b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    사용할 수 없다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. </a:t>
            </a:r>
          </a:p>
          <a:p>
            <a:pPr defTabSz="282575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- Trigger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에서 내부에서 사용되는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Procedure, Function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은 </a:t>
            </a:r>
            <a:br>
              <a:rPr lang="ko-KR" altLang="en-US" sz="2000">
                <a:latin typeface="HY중고딕" pitchFamily="18" charset="-127"/>
                <a:ea typeface="굴림체" pitchFamily="49" charset="-127"/>
              </a:rPr>
            </a:b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   트랜젝션  제어문장을 사용할 수 없다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.</a:t>
            </a:r>
          </a:p>
          <a:p>
            <a:pPr defTabSz="282575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- LONG, LONG RAW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변수를 선언할 수 없다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.</a:t>
            </a:r>
          </a:p>
        </p:txBody>
      </p:sp>
    </p:spTree>
  </p:cSld>
  <p:clrMapOvr>
    <a:masterClrMapping/>
  </p:clrMapOvr>
  <p:transition>
    <p:random/>
  </p:transition>
</p:sld>
</file>

<file path=ppt/slides/slide4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2210" name="Rectangle 2"/>
          <p:cNvSpPr>
            <a:spLocks noChangeArrowheads="1"/>
          </p:cNvSpPr>
          <p:nvPr/>
        </p:nvSpPr>
        <p:spPr bwMode="blackWhite">
          <a:xfrm>
            <a:off x="1119188" y="1317625"/>
            <a:ext cx="12153900" cy="4651375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2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Trigger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주요 구문 </a:t>
            </a:r>
          </a:p>
          <a:p>
            <a:pPr defTabSz="282575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CREATE </a:t>
            </a:r>
            <a:r>
              <a:rPr lang="en-US" altLang="ko-KR">
                <a:latin typeface="HY중고딕" pitchFamily="18" charset="-127"/>
                <a:ea typeface="굴림체" pitchFamily="49" charset="-127"/>
              </a:rPr>
              <a:t>[ or REPLACE ]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TRIGGER </a:t>
            </a:r>
            <a:r>
              <a:rPr lang="en-US" altLang="ko-KR" sz="2000" i="1"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 i="1" err="1">
                <a:latin typeface="HY중고딕" pitchFamily="18" charset="-127"/>
                <a:ea typeface="굴림체" pitchFamily="49" charset="-127"/>
              </a:rPr>
              <a:t>trigger_name</a:t>
            </a:r>
            <a:endParaRPr lang="en-US" altLang="ko-KR" sz="2000" i="1"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en-US" altLang="ko-KR">
                <a:latin typeface="HY중고딕" pitchFamily="18" charset="-127"/>
                <a:ea typeface="굴림체" pitchFamily="49" charset="-127"/>
              </a:rPr>
              <a:t>        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{BEFORE | AFTER }</a:t>
            </a:r>
            <a:r>
              <a:rPr lang="en-US" altLang="ko-KR">
                <a:latin typeface="HY중고딕" pitchFamily="18" charset="-127"/>
                <a:ea typeface="굴림체" pitchFamily="49" charset="-127"/>
              </a:rPr>
              <a:t>  </a:t>
            </a:r>
            <a:r>
              <a:rPr lang="en-US" altLang="ko-KR" sz="2000" i="1" err="1">
                <a:latin typeface="HY중고딕" pitchFamily="18" charset="-127"/>
                <a:ea typeface="굴림체" pitchFamily="49" charset="-127"/>
              </a:rPr>
              <a:t>trigger_event</a:t>
            </a:r>
            <a:r>
              <a:rPr lang="en-US" altLang="ko-KR" i="1"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>
                <a:latin typeface="HY중고딕" pitchFamily="18" charset="-127"/>
                <a:ea typeface="굴림체" pitchFamily="49" charset="-127"/>
              </a:rPr>
              <a:t> [OF </a:t>
            </a:r>
            <a:r>
              <a:rPr lang="en-US" altLang="ko-KR" i="1">
                <a:latin typeface="HY중고딕" pitchFamily="18" charset="-127"/>
                <a:ea typeface="굴림체" pitchFamily="49" charset="-127"/>
              </a:rPr>
              <a:t>column1</a:t>
            </a:r>
            <a:r>
              <a:rPr lang="en-US" altLang="ko-KR">
                <a:latin typeface="HY중고딕" pitchFamily="18" charset="-127"/>
                <a:ea typeface="굴림체" pitchFamily="49" charset="-127"/>
              </a:rPr>
              <a:t>,…]</a:t>
            </a:r>
          </a:p>
          <a:p>
            <a:pPr defTabSz="282575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en-US" altLang="ko-KR">
                <a:latin typeface="HY중고딕" pitchFamily="18" charset="-127"/>
                <a:ea typeface="굴림체" pitchFamily="49" charset="-127"/>
              </a:rPr>
              <a:t>         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ON</a:t>
            </a:r>
            <a:r>
              <a:rPr lang="en-US" altLang="ko-KR">
                <a:latin typeface="HY중고딕" pitchFamily="18" charset="-127"/>
                <a:ea typeface="굴림체" pitchFamily="49" charset="-127"/>
              </a:rPr>
              <a:t>  </a:t>
            </a:r>
            <a:r>
              <a:rPr lang="en-US" altLang="ko-KR" sz="2000" i="1" err="1">
                <a:latin typeface="HY중고딕" pitchFamily="18" charset="-127"/>
                <a:ea typeface="굴림체" pitchFamily="49" charset="-127"/>
              </a:rPr>
              <a:t>table_name</a:t>
            </a:r>
            <a:endParaRPr lang="en-US" altLang="ko-KR" sz="2000" i="1"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en-US" altLang="ko-KR">
                <a:latin typeface="HY중고딕" pitchFamily="18" charset="-127"/>
                <a:ea typeface="굴림체" pitchFamily="49" charset="-127"/>
              </a:rPr>
              <a:t>           [ FOR EACH ROW  ]  [ WHEN </a:t>
            </a:r>
            <a:r>
              <a:rPr lang="en-US" altLang="ko-KR" i="1" err="1">
                <a:latin typeface="HY중고딕" pitchFamily="18" charset="-127"/>
                <a:ea typeface="굴림체" pitchFamily="49" charset="-127"/>
              </a:rPr>
              <a:t>trigger_condition</a:t>
            </a:r>
            <a:r>
              <a:rPr lang="en-US" altLang="ko-KR" i="1"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>
                <a:latin typeface="HY중고딕" pitchFamily="18" charset="-127"/>
                <a:ea typeface="굴림체" pitchFamily="49" charset="-127"/>
              </a:rPr>
              <a:t>]    </a:t>
            </a:r>
          </a:p>
          <a:p>
            <a:pPr defTabSz="282575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BEGIN</a:t>
            </a:r>
          </a:p>
          <a:p>
            <a:pPr defTabSz="282575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   </a:t>
            </a:r>
            <a:r>
              <a:rPr lang="en-US" altLang="ko-KR" sz="2000" i="1">
                <a:latin typeface="HY중고딕" pitchFamily="18" charset="-127"/>
                <a:ea typeface="굴림체" pitchFamily="49" charset="-127"/>
              </a:rPr>
              <a:t>pl/</a:t>
            </a:r>
            <a:r>
              <a:rPr lang="en-US" altLang="ko-KR" sz="2000" i="1" err="1">
                <a:latin typeface="HY중고딕" pitchFamily="18" charset="-127"/>
                <a:ea typeface="굴림체" pitchFamily="49" charset="-127"/>
              </a:rPr>
              <a:t>sql_block</a:t>
            </a:r>
            <a:r>
              <a:rPr lang="en-US" altLang="ko-KR" sz="2000" i="1">
                <a:latin typeface="HY중고딕" pitchFamily="18" charset="-127"/>
                <a:ea typeface="굴림체" pitchFamily="49" charset="-127"/>
              </a:rPr>
              <a:t>;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</a:p>
          <a:p>
            <a:pPr defTabSz="282575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END;</a:t>
            </a:r>
          </a:p>
        </p:txBody>
      </p:sp>
      <p:graphicFrame>
        <p:nvGraphicFramePr>
          <p:cNvPr id="1502257" name="Group 49"/>
          <p:cNvGraphicFramePr>
            <a:graphicFrameLocks noGrp="1"/>
          </p:cNvGraphicFramePr>
          <p:nvPr/>
        </p:nvGraphicFramePr>
        <p:xfrm>
          <a:off x="1128713" y="6080125"/>
          <a:ext cx="12144594" cy="4190721"/>
        </p:xfrm>
        <a:graphic>
          <a:graphicData uri="http://schemas.openxmlformats.org/drawingml/2006/table">
            <a:tbl>
              <a:tblPr/>
              <a:tblGrid>
                <a:gridCol w="366507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847952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94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항  목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내  용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3423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BEFORE  |  AFTER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DML 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문장이 실행되기 전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, 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후에 실행여부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3423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1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trigger_event</a:t>
                      </a:r>
                      <a:endParaRPr kumimoji="1" lang="en-US" altLang="ko-KR" sz="2400" b="1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INSERT, UPDATE, DELETE 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이벤트 구분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, 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복수 가능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3423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OF column1,…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해당 </a:t>
                      </a:r>
                      <a:r>
                        <a:rPr kumimoji="1" lang="ko-KR" altLang="en-US" sz="2400" b="1" i="0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컬럼에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대한 이벤트 구분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(UPDATE 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에서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)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894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1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table_name</a:t>
                      </a:r>
                      <a:endParaRPr kumimoji="1" lang="en-US" altLang="ko-KR" sz="2400" b="1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트리거의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대상이 되는 테이블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3423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FOR EACH ROW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행 기반의 </a:t>
                      </a:r>
                      <a:r>
                        <a:rPr kumimoji="1" lang="ko-KR" altLang="en-US" sz="2400" b="1" i="0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트리거를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생성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63423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1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trigger_condition</a:t>
                      </a:r>
                      <a:endParaRPr kumimoji="1" lang="en-US" altLang="ko-KR" sz="2400" b="1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어떤 조건에 맞을 때 </a:t>
                      </a:r>
                      <a:r>
                        <a:rPr kumimoji="1" lang="ko-KR" altLang="en-US" sz="2400" b="1" i="0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트리거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동작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sp>
        <p:nvSpPr>
          <p:cNvPr id="427037" name="Rectangle 30"/>
          <p:cNvSpPr>
            <a:spLocks noChangeArrowheads="1"/>
          </p:cNvSpPr>
          <p:nvPr/>
        </p:nvSpPr>
        <p:spPr bwMode="blackWhite">
          <a:xfrm>
            <a:off x="1117600" y="600075"/>
            <a:ext cx="6427788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Trigger</a:t>
            </a:r>
          </a:p>
        </p:txBody>
      </p:sp>
    </p:spTree>
  </p:cSld>
  <p:clrMapOvr>
    <a:masterClrMapping/>
  </p:clrMapOvr>
  <p:transition>
    <p:random/>
  </p:transition>
</p:sld>
</file>

<file path=ppt/slides/slide4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95763" name="Group 51"/>
          <p:cNvGraphicFramePr>
            <a:graphicFrameLocks noGrp="1"/>
          </p:cNvGraphicFramePr>
          <p:nvPr/>
        </p:nvGraphicFramePr>
        <p:xfrm>
          <a:off x="1128713" y="1317626"/>
          <a:ext cx="12144595" cy="4443091"/>
        </p:xfrm>
        <a:graphic>
          <a:graphicData uri="http://schemas.openxmlformats.org/drawingml/2006/table">
            <a:tbl>
              <a:tblPr/>
              <a:tblGrid>
                <a:gridCol w="335118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879340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4315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의사 레코드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내  용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82969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:NEW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INSERT, UPDATE 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에서 사용되며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,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데이터가 삽입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(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갱신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)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될 때 들어온 새로운 값이다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.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DELETE 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시에는 모든 필드는 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NULL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이다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.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52707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:OLD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DELETE, UPDATE 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에서 사용되며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,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데이터가 삭제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(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갱신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)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될 때 이전의 값이다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.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INSERT 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시에는 모든 필드는 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NULL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이다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.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43159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:NEW, :OLD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는 행 단위 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TRIGGER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에서 사용가능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graphicFrame>
        <p:nvGraphicFramePr>
          <p:cNvPr id="1395764" name="Group 52"/>
          <p:cNvGraphicFramePr>
            <a:graphicFrameLocks noGrp="1"/>
          </p:cNvGraphicFramePr>
          <p:nvPr/>
        </p:nvGraphicFramePr>
        <p:xfrm>
          <a:off x="1128713" y="7327900"/>
          <a:ext cx="12144595" cy="2852976"/>
        </p:xfrm>
        <a:graphic>
          <a:graphicData uri="http://schemas.openxmlformats.org/drawingml/2006/table">
            <a:tbl>
              <a:tblPr/>
              <a:tblGrid>
                <a:gridCol w="335118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879340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48210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함 수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내  용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78106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INSERTING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트리거된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문장이 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INSERT 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이면  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TRUE 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리턴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78106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UPDATING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트리거된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문장이 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UPDATE 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이면  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TRUE 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리턴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78106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DELETING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트리거된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문장이 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DELETE 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이면  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TRUE 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리턴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428067" name="Rectangle 69"/>
          <p:cNvSpPr>
            <a:spLocks noChangeArrowheads="1"/>
          </p:cNvSpPr>
          <p:nvPr/>
        </p:nvSpPr>
        <p:spPr bwMode="blackWhite">
          <a:xfrm>
            <a:off x="1117600" y="600075"/>
            <a:ext cx="6427788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Trigger</a:t>
            </a:r>
          </a:p>
        </p:txBody>
      </p:sp>
      <p:sp>
        <p:nvSpPr>
          <p:cNvPr id="1395782" name="Rectangle 70"/>
          <p:cNvSpPr>
            <a:spLocks noChangeArrowheads="1"/>
          </p:cNvSpPr>
          <p:nvPr/>
        </p:nvSpPr>
        <p:spPr bwMode="blackWhite">
          <a:xfrm>
            <a:off x="1119188" y="6535738"/>
            <a:ext cx="12091987" cy="679450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 err="1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문장내에서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DML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을 구분하기 위한 함수</a:t>
            </a:r>
            <a:endParaRPr lang="ko-KR" altLang="en-US" sz="2000">
              <a:latin typeface="HY중고딕" pitchFamily="18" charset="-127"/>
              <a:ea typeface="굴림체" pitchFamily="49" charset="-127"/>
            </a:endParaRPr>
          </a:p>
        </p:txBody>
      </p:sp>
    </p:spTree>
  </p:cSld>
  <p:clrMapOvr>
    <a:masterClrMapping/>
  </p:clrMapOvr>
  <p:transition>
    <p:random/>
  </p:transition>
</p:sld>
</file>

<file path=ppt/slides/slide4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8786" name="Rectangle 2"/>
          <p:cNvSpPr>
            <a:spLocks noChangeArrowheads="1"/>
          </p:cNvSpPr>
          <p:nvPr/>
        </p:nvSpPr>
        <p:spPr bwMode="blackWhite">
          <a:xfrm>
            <a:off x="1119188" y="1244600"/>
            <a:ext cx="12091987" cy="5403850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분류테이블에 추가되거나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변경될 때 분류코드를 항상 대문자로 </a:t>
            </a:r>
            <a:b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</a:b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  처리하는 </a:t>
            </a:r>
            <a:r>
              <a:rPr lang="ko-KR" altLang="en-US" sz="2000" err="1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트리거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예제</a:t>
            </a:r>
          </a:p>
          <a:p>
            <a:pPr defTabSz="282575">
              <a:buFont typeface="Wingdings" pitchFamily="2" charset="2"/>
              <a:buChar char="l"/>
              <a:defRPr/>
            </a:pPr>
            <a:endParaRPr lang="ko-KR" altLang="en-US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CREATE or REPLACE TRIGGER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tg_lprod_upper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/>
            </a:r>
            <a:br>
              <a:rPr lang="en-US" altLang="ko-KR" sz="2000">
                <a:latin typeface="HY중고딕" pitchFamily="18" charset="-127"/>
                <a:ea typeface="굴림체" pitchFamily="49" charset="-127"/>
              </a:rPr>
            </a:b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  BEFORE    INSERT or UPDATE </a:t>
            </a: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  ON 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lprod</a:t>
            </a: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 FOR EACH ROW</a:t>
            </a: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BEGIN</a:t>
            </a: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		: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NEW.lprod_gu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:= UPPER(: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NEW.lprod_gu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);</a:t>
            </a: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END;</a:t>
            </a: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/</a:t>
            </a:r>
          </a:p>
        </p:txBody>
      </p:sp>
      <p:sp>
        <p:nvSpPr>
          <p:cNvPr id="429059" name="Rectangle 4"/>
          <p:cNvSpPr>
            <a:spLocks noChangeArrowheads="1"/>
          </p:cNvSpPr>
          <p:nvPr/>
        </p:nvSpPr>
        <p:spPr bwMode="blackWhite">
          <a:xfrm>
            <a:off x="1117600" y="600075"/>
            <a:ext cx="6427788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Trigger</a:t>
            </a:r>
          </a:p>
        </p:txBody>
      </p:sp>
      <p:sp>
        <p:nvSpPr>
          <p:cNvPr id="1398789" name="Rectangle 5"/>
          <p:cNvSpPr>
            <a:spLocks noChangeArrowheads="1"/>
          </p:cNvSpPr>
          <p:nvPr/>
        </p:nvSpPr>
        <p:spPr bwMode="blackWhite">
          <a:xfrm>
            <a:off x="1128713" y="6988175"/>
            <a:ext cx="12091987" cy="2720975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400">
                <a:latin typeface="굴림체" pitchFamily="49" charset="-127"/>
                <a:ea typeface="굴림체" pitchFamily="49" charset="-127"/>
              </a:rPr>
              <a:t> SELECT *  FROM  </a:t>
            </a:r>
            <a:r>
              <a:rPr lang="en-US" altLang="ko-KR" sz="2400" err="1">
                <a:latin typeface="굴림체" pitchFamily="49" charset="-127"/>
                <a:ea typeface="굴림체" pitchFamily="49" charset="-127"/>
              </a:rPr>
              <a:t>lprod</a:t>
            </a:r>
            <a:endParaRPr lang="en-US" altLang="ko-KR" sz="2400">
              <a:latin typeface="굴림체" pitchFamily="49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Char char="l"/>
              <a:defRPr/>
            </a:pPr>
            <a:endParaRPr lang="en-US" altLang="ko-KR" sz="2400">
              <a:latin typeface="굴림체" pitchFamily="49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400">
                <a:latin typeface="굴림체" pitchFamily="49" charset="-127"/>
                <a:ea typeface="굴림체" pitchFamily="49" charset="-127"/>
              </a:rPr>
              <a:t> INSERT INTO </a:t>
            </a:r>
            <a:r>
              <a:rPr lang="en-US" altLang="ko-KR" sz="2400" err="1">
                <a:latin typeface="굴림체" pitchFamily="49" charset="-127"/>
                <a:ea typeface="굴림체" pitchFamily="49" charset="-127"/>
              </a:rPr>
              <a:t>lprod</a:t>
            </a:r>
            <a:r>
              <a:rPr lang="en-US" altLang="ko-KR" sz="2400">
                <a:latin typeface="굴림체" pitchFamily="49" charset="-127"/>
                <a:ea typeface="굴림체" pitchFamily="49" charset="-127"/>
              </a:rPr>
              <a:t> </a:t>
            </a:r>
            <a:br>
              <a:rPr lang="en-US" altLang="ko-KR" sz="2400">
                <a:latin typeface="굴림체" pitchFamily="49" charset="-127"/>
                <a:ea typeface="굴림체" pitchFamily="49" charset="-127"/>
              </a:rPr>
            </a:br>
            <a:r>
              <a:rPr lang="en-US" altLang="ko-KR" sz="2400">
                <a:latin typeface="굴림체" pitchFamily="49" charset="-127"/>
                <a:ea typeface="굴림체" pitchFamily="49" charset="-127"/>
              </a:rPr>
              <a:t>    VALUES (</a:t>
            </a:r>
            <a:r>
              <a:rPr lang="en-US" altLang="ko-KR" sz="2400" err="1">
                <a:latin typeface="굴림체" pitchFamily="49" charset="-127"/>
                <a:ea typeface="굴림체" pitchFamily="49" charset="-127"/>
              </a:rPr>
              <a:t>lprod_seq.NEXTVAL</a:t>
            </a:r>
            <a:r>
              <a:rPr lang="en-US" altLang="ko-KR" sz="2400">
                <a:latin typeface="굴림체" pitchFamily="49" charset="-127"/>
                <a:ea typeface="굴림체" pitchFamily="49" charset="-127"/>
              </a:rPr>
              <a:t>, 'tt07', '</a:t>
            </a:r>
            <a:r>
              <a:rPr lang="ko-KR" altLang="en-US" sz="2400" err="1">
                <a:latin typeface="굴림체" pitchFamily="49" charset="-127"/>
                <a:ea typeface="굴림체" pitchFamily="49" charset="-127"/>
              </a:rPr>
              <a:t>트리거</a:t>
            </a:r>
            <a:r>
              <a:rPr lang="ko-KR" altLang="en-US" sz="2400">
                <a:latin typeface="굴림체" pitchFamily="49" charset="-127"/>
                <a:ea typeface="굴림체" pitchFamily="49" charset="-127"/>
              </a:rPr>
              <a:t> 테스트 </a:t>
            </a:r>
            <a:r>
              <a:rPr lang="en-US" altLang="ko-KR" sz="2400">
                <a:latin typeface="굴림체" pitchFamily="49" charset="-127"/>
                <a:ea typeface="굴림체" pitchFamily="49" charset="-127"/>
              </a:rPr>
              <a:t>');</a:t>
            </a:r>
            <a:r>
              <a:rPr lang="en-US" altLang="ko-KR" sz="24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 </a:t>
            </a:r>
          </a:p>
        </p:txBody>
      </p:sp>
    </p:spTree>
  </p:cSld>
  <p:clrMapOvr>
    <a:masterClrMapping/>
  </p:clrMapOvr>
  <p:transition>
    <p:random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18"/>
          <p:cNvSpPr>
            <a:spLocks noGrp="1" noChangeArrowheads="1"/>
          </p:cNvSpPr>
          <p:nvPr>
            <p:ph type="title"/>
          </p:nvPr>
        </p:nvSpPr>
        <p:spPr bwMode="auto">
          <a:xfrm>
            <a:off x="720725" y="431800"/>
            <a:ext cx="12960350" cy="1800225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ko-KR" altLang="en-US" smtClean="0"/>
              <a:t>관계형 데이터 모델</a:t>
            </a:r>
          </a:p>
        </p:txBody>
      </p:sp>
      <p:sp>
        <p:nvSpPr>
          <p:cNvPr id="49155" name="내용 개체 틀 17"/>
          <p:cNvSpPr>
            <a:spLocks noGrp="1"/>
          </p:cNvSpPr>
          <p:nvPr>
            <p:ph idx="1"/>
          </p:nvPr>
        </p:nvSpPr>
        <p:spPr bwMode="auto">
          <a:xfrm>
            <a:off x="720725" y="1800225"/>
            <a:ext cx="12960350" cy="843915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ko-KR" altLang="en-US" smtClean="0"/>
              <a:t>관계형 데이터 모델의 구성 요소</a:t>
            </a:r>
          </a:p>
        </p:txBody>
      </p:sp>
      <p:sp>
        <p:nvSpPr>
          <p:cNvPr id="49156" name="슬라이드 번호 개체 틀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6405563" y="10163175"/>
            <a:ext cx="1490662" cy="341313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altLang="ko-KR">
                <a:latin typeface="HY중고딕" pitchFamily="18" charset="-127"/>
              </a:rPr>
              <a:t>- </a:t>
            </a:r>
            <a:fld id="{B7C4F91C-E7A3-4D3D-B373-7A115972B4FA}" type="slidenum">
              <a:rPr lang="en-US" altLang="ko-KR">
                <a:latin typeface="HY중고딕" pitchFamily="18" charset="-127"/>
              </a:rPr>
              <a:pPr/>
              <a:t>47</a:t>
            </a:fld>
            <a:r>
              <a:rPr lang="en-US" altLang="ko-KR">
                <a:latin typeface="HY중고딕" pitchFamily="18" charset="-127"/>
              </a:rPr>
              <a:t> -</a:t>
            </a:r>
          </a:p>
        </p:txBody>
      </p:sp>
      <p:pic>
        <p:nvPicPr>
          <p:cNvPr id="49157" name="Picture 1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50963" y="2962275"/>
            <a:ext cx="11236325" cy="6376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4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3234" name="Rectangle 2"/>
          <p:cNvSpPr>
            <a:spLocks noChangeArrowheads="1"/>
          </p:cNvSpPr>
          <p:nvPr/>
        </p:nvSpPr>
        <p:spPr bwMode="blackWhite">
          <a:xfrm>
            <a:off x="1119188" y="1244600"/>
            <a:ext cx="12091987" cy="9031288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4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</a:t>
            </a:r>
            <a:r>
              <a:rPr lang="ko-KR" altLang="en-US" sz="24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장바구니 테이블에 입력이 발생할 때 재고 수불 테이블에 </a:t>
            </a:r>
            <a:br>
              <a:rPr lang="ko-KR" altLang="en-US" sz="24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</a:br>
            <a:r>
              <a:rPr lang="ko-KR" altLang="en-US" sz="24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  출고</a:t>
            </a:r>
            <a:r>
              <a:rPr lang="en-US" altLang="ko-KR" sz="24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400" err="1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현재고를</a:t>
            </a:r>
            <a:r>
              <a:rPr lang="ko-KR" altLang="en-US" sz="24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변경하는 </a:t>
            </a:r>
            <a:r>
              <a:rPr lang="ko-KR" altLang="en-US" sz="2400" err="1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트리거</a:t>
            </a:r>
            <a:r>
              <a:rPr lang="ko-KR" altLang="en-US" sz="24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예제</a:t>
            </a:r>
            <a:r>
              <a:rPr lang="en-US" altLang="ko-KR" sz="24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(2005</a:t>
            </a:r>
            <a:r>
              <a:rPr lang="ko-KR" altLang="en-US" sz="24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년으로 예제 작성</a:t>
            </a:r>
            <a:r>
              <a:rPr lang="en-US" altLang="ko-KR" sz="24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)</a:t>
            </a:r>
          </a:p>
          <a:p>
            <a:pPr defTabSz="282575">
              <a:buFont typeface="Wingdings" pitchFamily="2" charset="2"/>
              <a:buChar char="l"/>
              <a:defRPr/>
            </a:pPr>
            <a:endParaRPr lang="en-US" altLang="ko-KR" sz="24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ko-KR" altLang="ko-KR" sz="2400">
                <a:latin typeface="HY중고딕" pitchFamily="18" charset="-127"/>
              </a:rPr>
              <a:t>CREATE or REPLACE TRIGGER tg_cart_qty_change</a:t>
            </a:r>
          </a:p>
          <a:p>
            <a:pPr defTabSz="282575">
              <a:defRPr/>
            </a:pPr>
            <a:r>
              <a:rPr lang="ko-KR" altLang="ko-KR" sz="2400">
                <a:latin typeface="HY중고딕" pitchFamily="18" charset="-127"/>
              </a:rPr>
              <a:t> </a:t>
            </a:r>
            <a:r>
              <a:rPr lang="en-US" altLang="ko-KR" sz="2400">
                <a:latin typeface="HY중고딕" pitchFamily="18" charset="-127"/>
              </a:rPr>
              <a:t>    </a:t>
            </a:r>
            <a:r>
              <a:rPr lang="ko-KR" altLang="ko-KR" sz="2400">
                <a:latin typeface="HY중고딕" pitchFamily="18" charset="-127"/>
              </a:rPr>
              <a:t> AFTER  insert or update or delete </a:t>
            </a:r>
            <a:r>
              <a:rPr lang="en-US" altLang="ko-KR" sz="2400">
                <a:latin typeface="HY중고딕" pitchFamily="18" charset="-127"/>
              </a:rPr>
              <a:t> </a:t>
            </a:r>
            <a:r>
              <a:rPr lang="ko-KR" altLang="ko-KR" sz="2400">
                <a:latin typeface="HY중고딕" pitchFamily="18" charset="-127"/>
              </a:rPr>
              <a:t> </a:t>
            </a:r>
            <a:r>
              <a:rPr lang="en-US" altLang="ko-KR" sz="2400">
                <a:latin typeface="HY중고딕" pitchFamily="18" charset="-127"/>
              </a:rPr>
              <a:t> </a:t>
            </a:r>
            <a:r>
              <a:rPr lang="ko-KR" altLang="ko-KR" sz="2400">
                <a:latin typeface="HY중고딕" pitchFamily="18" charset="-127"/>
              </a:rPr>
              <a:t>ON  cart</a:t>
            </a:r>
          </a:p>
          <a:p>
            <a:pPr defTabSz="282575">
              <a:defRPr/>
            </a:pPr>
            <a:r>
              <a:rPr lang="en-US" altLang="ko-KR" sz="2400">
                <a:latin typeface="HY중고딕" pitchFamily="18" charset="-127"/>
              </a:rPr>
              <a:t>      </a:t>
            </a:r>
            <a:r>
              <a:rPr lang="ko-KR" altLang="ko-KR" sz="2400">
                <a:latin typeface="HY중고딕" pitchFamily="18" charset="-127"/>
              </a:rPr>
              <a:t>FOR EACH ROW</a:t>
            </a:r>
          </a:p>
          <a:p>
            <a:pPr defTabSz="282575">
              <a:defRPr/>
            </a:pPr>
            <a:r>
              <a:rPr lang="en-US" altLang="ko-KR" sz="2400">
                <a:latin typeface="HY중고딕" pitchFamily="18" charset="-127"/>
              </a:rPr>
              <a:t>   </a:t>
            </a:r>
            <a:r>
              <a:rPr lang="ko-KR" altLang="ko-KR" sz="2400">
                <a:latin typeface="HY중고딕" pitchFamily="18" charset="-127"/>
              </a:rPr>
              <a:t>DECLARE </a:t>
            </a:r>
          </a:p>
          <a:p>
            <a:pPr defTabSz="282575">
              <a:defRPr/>
            </a:pPr>
            <a:r>
              <a:rPr lang="ko-KR" altLang="ko-KR" sz="2400">
                <a:latin typeface="HY중고딕" pitchFamily="18" charset="-127"/>
              </a:rPr>
              <a:t>  </a:t>
            </a:r>
            <a:r>
              <a:rPr lang="en-US" altLang="ko-KR" sz="2400">
                <a:latin typeface="HY중고딕" pitchFamily="18" charset="-127"/>
              </a:rPr>
              <a:t>     </a:t>
            </a:r>
            <a:r>
              <a:rPr lang="ko-KR" altLang="ko-KR" sz="2400">
                <a:latin typeface="HY중고딕" pitchFamily="18" charset="-127"/>
              </a:rPr>
              <a:t>v_qty NUMBER;</a:t>
            </a:r>
          </a:p>
          <a:p>
            <a:pPr defTabSz="282575">
              <a:defRPr/>
            </a:pPr>
            <a:r>
              <a:rPr lang="en-US" altLang="ko-KR" sz="2400">
                <a:latin typeface="HY중고딕" pitchFamily="18" charset="-127"/>
              </a:rPr>
              <a:t>     </a:t>
            </a:r>
            <a:r>
              <a:rPr lang="ko-KR" altLang="ko-KR" sz="2400">
                <a:latin typeface="HY중고딕" pitchFamily="18" charset="-127"/>
              </a:rPr>
              <a:t>  v_prod VARCHAR2(20);</a:t>
            </a:r>
          </a:p>
          <a:p>
            <a:pPr defTabSz="282575">
              <a:defRPr/>
            </a:pPr>
            <a:r>
              <a:rPr lang="en-US" altLang="ko-KR" sz="2400">
                <a:latin typeface="HY중고딕" pitchFamily="18" charset="-127"/>
              </a:rPr>
              <a:t> </a:t>
            </a:r>
            <a:r>
              <a:rPr lang="ko-KR" altLang="ko-KR" sz="2400">
                <a:latin typeface="HY중고딕" pitchFamily="18" charset="-127"/>
              </a:rPr>
              <a:t>BEGIN</a:t>
            </a:r>
          </a:p>
          <a:p>
            <a:pPr defTabSz="282575">
              <a:defRPr/>
            </a:pPr>
            <a:r>
              <a:rPr lang="ko-KR" altLang="ko-KR" sz="2400">
                <a:latin typeface="HY중고딕" pitchFamily="18" charset="-127"/>
              </a:rPr>
              <a:t>    IF INSERTING THEN</a:t>
            </a:r>
          </a:p>
          <a:p>
            <a:pPr defTabSz="282575">
              <a:defRPr/>
            </a:pPr>
            <a:r>
              <a:rPr lang="ko-KR" altLang="ko-KR" sz="2400">
                <a:latin typeface="HY중고딕" pitchFamily="18" charset="-127"/>
              </a:rPr>
              <a:t> </a:t>
            </a:r>
            <a:r>
              <a:rPr lang="en-US" altLang="ko-KR" sz="2400">
                <a:latin typeface="HY중고딕" pitchFamily="18" charset="-127"/>
              </a:rPr>
              <a:t>   </a:t>
            </a:r>
            <a:r>
              <a:rPr lang="ko-KR" altLang="ko-KR" sz="2400">
                <a:latin typeface="HY중고딕" pitchFamily="18" charset="-127"/>
              </a:rPr>
              <a:t>     v_qty := NVL(:NEW.cart_qty,0);</a:t>
            </a:r>
          </a:p>
          <a:p>
            <a:pPr defTabSz="282575">
              <a:defRPr/>
            </a:pPr>
            <a:r>
              <a:rPr lang="ko-KR" altLang="ko-KR" sz="2400">
                <a:latin typeface="HY중고딕" pitchFamily="18" charset="-127"/>
              </a:rPr>
              <a:t>    </a:t>
            </a:r>
            <a:r>
              <a:rPr lang="en-US" altLang="ko-KR" sz="2400">
                <a:latin typeface="HY중고딕" pitchFamily="18" charset="-127"/>
              </a:rPr>
              <a:t>   </a:t>
            </a:r>
            <a:r>
              <a:rPr lang="ko-KR" altLang="ko-KR" sz="2400">
                <a:latin typeface="HY중고딕" pitchFamily="18" charset="-127"/>
              </a:rPr>
              <a:t>  v_prod := :NEW.cart_prod;</a:t>
            </a:r>
          </a:p>
          <a:p>
            <a:pPr defTabSz="282575">
              <a:defRPr/>
            </a:pPr>
            <a:r>
              <a:rPr lang="ko-KR" altLang="ko-KR" sz="2400">
                <a:latin typeface="HY중고딕" pitchFamily="18" charset="-127"/>
              </a:rPr>
              <a:t>    ELSIF UPDATING THEN</a:t>
            </a:r>
          </a:p>
          <a:p>
            <a:pPr defTabSz="282575">
              <a:defRPr/>
            </a:pPr>
            <a:r>
              <a:rPr lang="ko-KR" altLang="ko-KR" sz="2400">
                <a:latin typeface="HY중고딕" pitchFamily="18" charset="-127"/>
              </a:rPr>
              <a:t>      </a:t>
            </a:r>
            <a:r>
              <a:rPr lang="en-US" altLang="ko-KR" sz="2400">
                <a:latin typeface="HY중고딕" pitchFamily="18" charset="-127"/>
              </a:rPr>
              <a:t>   </a:t>
            </a:r>
            <a:r>
              <a:rPr lang="ko-KR" altLang="ko-KR" sz="2400">
                <a:latin typeface="HY중고딕" pitchFamily="18" charset="-127"/>
              </a:rPr>
              <a:t>v_qty :=  NVL(:NEW.cart_qty,0) - NVL(:OLD.cart_qty,0);</a:t>
            </a:r>
          </a:p>
          <a:p>
            <a:pPr defTabSz="282575">
              <a:defRPr/>
            </a:pPr>
            <a:r>
              <a:rPr lang="en-US" altLang="ko-KR" sz="2400">
                <a:latin typeface="HY중고딕" pitchFamily="18" charset="-127"/>
              </a:rPr>
              <a:t>   </a:t>
            </a:r>
            <a:r>
              <a:rPr lang="ko-KR" altLang="ko-KR" sz="2400">
                <a:latin typeface="HY중고딕" pitchFamily="18" charset="-127"/>
              </a:rPr>
              <a:t>      v_prod := :NEW.cart_prod;</a:t>
            </a:r>
          </a:p>
          <a:p>
            <a:pPr defTabSz="282575">
              <a:defRPr/>
            </a:pPr>
            <a:r>
              <a:rPr lang="ko-KR" altLang="ko-KR" sz="2400">
                <a:latin typeface="HY중고딕" pitchFamily="18" charset="-127"/>
              </a:rPr>
              <a:t>    ELSIF DELETING THEN</a:t>
            </a:r>
          </a:p>
          <a:p>
            <a:pPr defTabSz="282575">
              <a:defRPr/>
            </a:pPr>
            <a:r>
              <a:rPr lang="ko-KR" altLang="ko-KR" sz="2400">
                <a:latin typeface="HY중고딕" pitchFamily="18" charset="-127"/>
              </a:rPr>
              <a:t>   </a:t>
            </a:r>
            <a:r>
              <a:rPr lang="en-US" altLang="ko-KR" sz="2400">
                <a:latin typeface="HY중고딕" pitchFamily="18" charset="-127"/>
              </a:rPr>
              <a:t>   </a:t>
            </a:r>
            <a:r>
              <a:rPr lang="ko-KR" altLang="ko-KR" sz="2400">
                <a:latin typeface="HY중고딕" pitchFamily="18" charset="-127"/>
              </a:rPr>
              <a:t>   v_qty :=  -(NVL(:OLD.cart_qty,0));</a:t>
            </a:r>
          </a:p>
          <a:p>
            <a:pPr defTabSz="282575">
              <a:defRPr/>
            </a:pPr>
            <a:r>
              <a:rPr lang="ko-KR" altLang="ko-KR" sz="2400">
                <a:latin typeface="HY중고딕" pitchFamily="18" charset="-127"/>
              </a:rPr>
              <a:t>      </a:t>
            </a:r>
            <a:r>
              <a:rPr lang="en-US" altLang="ko-KR" sz="2400">
                <a:latin typeface="HY중고딕" pitchFamily="18" charset="-127"/>
              </a:rPr>
              <a:t>   </a:t>
            </a:r>
            <a:r>
              <a:rPr lang="ko-KR" altLang="ko-KR" sz="2400">
                <a:latin typeface="HY중고딕" pitchFamily="18" charset="-127"/>
              </a:rPr>
              <a:t>v_prod := :OLD.cart_prod;</a:t>
            </a:r>
          </a:p>
          <a:p>
            <a:pPr defTabSz="282575">
              <a:defRPr/>
            </a:pPr>
            <a:r>
              <a:rPr lang="ko-KR" altLang="ko-KR" sz="2400">
                <a:latin typeface="HY중고딕" pitchFamily="18" charset="-127"/>
              </a:rPr>
              <a:t>    END IF;</a:t>
            </a:r>
            <a:r>
              <a:rPr lang="ko-KR" altLang="ko-KR">
                <a:latin typeface="HY중고딕" pitchFamily="18" charset="-127"/>
              </a:rPr>
              <a:t>    </a:t>
            </a:r>
            <a:endParaRPr lang="en-US" altLang="ko-KR">
              <a:latin typeface="HY중고딕" pitchFamily="18" charset="-127"/>
            </a:endParaRPr>
          </a:p>
        </p:txBody>
      </p:sp>
      <p:sp>
        <p:nvSpPr>
          <p:cNvPr id="430083" name="Rectangle 3"/>
          <p:cNvSpPr>
            <a:spLocks noChangeArrowheads="1"/>
          </p:cNvSpPr>
          <p:nvPr/>
        </p:nvSpPr>
        <p:spPr bwMode="blackWhite">
          <a:xfrm>
            <a:off x="1117600" y="600075"/>
            <a:ext cx="6427788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Trigger</a:t>
            </a:r>
          </a:p>
        </p:txBody>
      </p:sp>
    </p:spTree>
  </p:cSld>
  <p:clrMapOvr>
    <a:masterClrMapping/>
  </p:clrMapOvr>
  <p:transition>
    <p:random/>
  </p:transition>
</p:sld>
</file>

<file path=ppt/slides/slide4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282" name="Rectangle 2"/>
          <p:cNvSpPr>
            <a:spLocks noChangeArrowheads="1"/>
          </p:cNvSpPr>
          <p:nvPr/>
        </p:nvSpPr>
        <p:spPr bwMode="blackWhite">
          <a:xfrm>
            <a:off x="1119188" y="1244600"/>
            <a:ext cx="12091987" cy="6311900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8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 </a:t>
            </a:r>
            <a:r>
              <a:rPr lang="ko-KR" altLang="en-US" sz="28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장바구니 테이블에 입력이 발생할 때 재고 수불 테이블에 </a:t>
            </a:r>
            <a:br>
              <a:rPr lang="ko-KR" altLang="en-US" sz="28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</a:br>
            <a:r>
              <a:rPr lang="ko-KR" altLang="en-US" sz="28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   출고</a:t>
            </a:r>
            <a:r>
              <a:rPr lang="en-US" altLang="ko-KR" sz="28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2800" err="1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현재고를</a:t>
            </a:r>
            <a:r>
              <a:rPr lang="ko-KR" altLang="en-US" sz="28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변경하는 </a:t>
            </a:r>
            <a:r>
              <a:rPr lang="ko-KR" altLang="en-US" sz="2800" err="1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트리거</a:t>
            </a:r>
            <a:r>
              <a:rPr lang="ko-KR" altLang="en-US" sz="28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예제 </a:t>
            </a:r>
            <a:r>
              <a:rPr lang="en-US" altLang="ko-KR" sz="24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(2005</a:t>
            </a:r>
            <a:r>
              <a:rPr lang="ko-KR" altLang="en-US" sz="24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년으로 예제 작성</a:t>
            </a:r>
            <a:r>
              <a:rPr lang="en-US" altLang="ko-KR" sz="24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) (Cont.)</a:t>
            </a:r>
          </a:p>
          <a:p>
            <a:pPr defTabSz="282575">
              <a:buFont typeface="Wingdings" pitchFamily="2" charset="2"/>
              <a:buChar char="l"/>
              <a:defRPr/>
            </a:pPr>
            <a:endParaRPr lang="en-US" altLang="ko-KR" sz="2800">
              <a:latin typeface="굴림체" pitchFamily="49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400">
                <a:latin typeface="굴림체" pitchFamily="49" charset="-127"/>
                <a:ea typeface="굴림체" pitchFamily="49" charset="-127"/>
              </a:rPr>
              <a:t>       </a:t>
            </a:r>
            <a:r>
              <a:rPr lang="ko-KR" altLang="ko-KR" sz="2400">
                <a:latin typeface="굴림체" pitchFamily="49" charset="-127"/>
                <a:ea typeface="굴림체" pitchFamily="49" charset="-127"/>
              </a:rPr>
              <a:t>UPDATE remain SET remain_o = remain_o + v_qty, </a:t>
            </a:r>
            <a:r>
              <a:rPr lang="en-US" altLang="ko-KR" sz="2400">
                <a:latin typeface="굴림체" pitchFamily="49" charset="-127"/>
                <a:ea typeface="굴림체" pitchFamily="49" charset="-127"/>
              </a:rPr>
              <a:t> </a:t>
            </a:r>
            <a:endParaRPr lang="ko-KR" altLang="ko-KR" sz="2400">
              <a:latin typeface="굴림체" pitchFamily="49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ko-KR" altLang="ko-KR" sz="2400">
                <a:latin typeface="굴림체" pitchFamily="49" charset="-127"/>
                <a:ea typeface="굴림체" pitchFamily="49" charset="-127"/>
              </a:rPr>
              <a:t>                      </a:t>
            </a:r>
            <a:r>
              <a:rPr lang="en-US" altLang="ko-KR" sz="2400">
                <a:latin typeface="굴림체" pitchFamily="49" charset="-127"/>
                <a:ea typeface="굴림체" pitchFamily="49" charset="-127"/>
              </a:rPr>
              <a:t> </a:t>
            </a:r>
            <a:r>
              <a:rPr lang="ko-KR" altLang="ko-KR" sz="2400">
                <a:latin typeface="굴림체" pitchFamily="49" charset="-127"/>
                <a:ea typeface="굴림체" pitchFamily="49" charset="-127"/>
              </a:rPr>
              <a:t>remain_j_99 = remain_j_99 - v_qty</a:t>
            </a:r>
          </a:p>
          <a:p>
            <a:pPr defTabSz="282575">
              <a:defRPr/>
            </a:pPr>
            <a:r>
              <a:rPr lang="ko-KR" altLang="ko-KR" sz="2400">
                <a:latin typeface="굴림체" pitchFamily="49" charset="-127"/>
                <a:ea typeface="굴림체" pitchFamily="49" charset="-127"/>
              </a:rPr>
              <a:t>   </a:t>
            </a:r>
            <a:r>
              <a:rPr lang="en-US" altLang="ko-KR" sz="2400">
                <a:latin typeface="굴림체" pitchFamily="49" charset="-127"/>
                <a:ea typeface="굴림체" pitchFamily="49" charset="-127"/>
              </a:rPr>
              <a:t>    </a:t>
            </a:r>
            <a:r>
              <a:rPr lang="ko-KR" altLang="ko-KR" sz="2400">
                <a:latin typeface="굴림체" pitchFamily="49" charset="-127"/>
                <a:ea typeface="굴림체" pitchFamily="49" charset="-127"/>
              </a:rPr>
              <a:t> WHERE remain_year = '2005' AND remain_prod = v_prod;</a:t>
            </a:r>
          </a:p>
          <a:p>
            <a:pPr defTabSz="282575">
              <a:defRPr/>
            </a:pPr>
            <a:r>
              <a:rPr lang="ko-KR" altLang="ko-KR" sz="2400">
                <a:latin typeface="굴림체" pitchFamily="49" charset="-127"/>
                <a:ea typeface="굴림체" pitchFamily="49" charset="-127"/>
              </a:rPr>
              <a:t>    </a:t>
            </a:r>
          </a:p>
          <a:p>
            <a:pPr defTabSz="282575">
              <a:defRPr/>
            </a:pPr>
            <a:r>
              <a:rPr lang="ko-KR" altLang="ko-KR" sz="2400">
                <a:latin typeface="굴림체" pitchFamily="49" charset="-127"/>
                <a:ea typeface="굴림체" pitchFamily="49" charset="-127"/>
              </a:rPr>
              <a:t>   </a:t>
            </a:r>
            <a:r>
              <a:rPr lang="en-US" altLang="ko-KR" sz="2400">
                <a:latin typeface="굴림체" pitchFamily="49" charset="-127"/>
                <a:ea typeface="굴림체" pitchFamily="49" charset="-127"/>
              </a:rPr>
              <a:t>   </a:t>
            </a:r>
            <a:r>
              <a:rPr lang="ko-KR" altLang="ko-KR" sz="2400">
                <a:latin typeface="굴림체" pitchFamily="49" charset="-127"/>
                <a:ea typeface="굴림체" pitchFamily="49" charset="-127"/>
              </a:rPr>
              <a:t> DBMS_OUTPUT.PUT_LINE('수량 :' || v_qty);</a:t>
            </a:r>
            <a:endParaRPr lang="en-US" altLang="ko-KR" sz="2400">
              <a:latin typeface="굴림체" pitchFamily="49" charset="-127"/>
              <a:ea typeface="굴림체" pitchFamily="49" charset="-127"/>
            </a:endParaRPr>
          </a:p>
          <a:p>
            <a:pPr defTabSz="282575">
              <a:defRPr/>
            </a:pPr>
            <a:endParaRPr lang="ko-KR" altLang="ko-KR" sz="2400">
              <a:latin typeface="굴림체" pitchFamily="49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ko-KR" altLang="ko-KR" sz="2400">
                <a:latin typeface="굴림체" pitchFamily="49" charset="-127"/>
                <a:ea typeface="굴림체" pitchFamily="49" charset="-127"/>
              </a:rPr>
              <a:t>EXCEPTION </a:t>
            </a:r>
          </a:p>
          <a:p>
            <a:pPr defTabSz="282575">
              <a:defRPr/>
            </a:pPr>
            <a:r>
              <a:rPr lang="ko-KR" altLang="ko-KR" sz="2400">
                <a:latin typeface="굴림체" pitchFamily="49" charset="-127"/>
                <a:ea typeface="굴림체" pitchFamily="49" charset="-127"/>
              </a:rPr>
              <a:t>  WHEN OTHERS THEN</a:t>
            </a:r>
          </a:p>
          <a:p>
            <a:pPr defTabSz="282575">
              <a:defRPr/>
            </a:pPr>
            <a:r>
              <a:rPr lang="ko-KR" altLang="ko-KR" sz="2400">
                <a:latin typeface="굴림체" pitchFamily="49" charset="-127"/>
                <a:ea typeface="굴림체" pitchFamily="49" charset="-127"/>
              </a:rPr>
              <a:t>    DBMS_OUTPUT.PUT_LINE('예외 발생:' || SQLERRM);     </a:t>
            </a:r>
          </a:p>
          <a:p>
            <a:pPr defTabSz="282575">
              <a:defRPr/>
            </a:pPr>
            <a:r>
              <a:rPr lang="ko-KR" altLang="ko-KR" sz="2400">
                <a:latin typeface="굴림체" pitchFamily="49" charset="-127"/>
                <a:ea typeface="굴림체" pitchFamily="49" charset="-127"/>
              </a:rPr>
              <a:t>END;</a:t>
            </a:r>
          </a:p>
          <a:p>
            <a:pPr defTabSz="282575">
              <a:defRPr/>
            </a:pPr>
            <a:r>
              <a:rPr lang="ko-KR" altLang="ko-KR" sz="2400">
                <a:latin typeface="굴림체" pitchFamily="49" charset="-127"/>
                <a:ea typeface="굴림체" pitchFamily="49" charset="-127"/>
              </a:rPr>
              <a:t>/</a:t>
            </a:r>
            <a:endParaRPr lang="en-US" altLang="ko-KR" sz="2400"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431107" name="Rectangle 3"/>
          <p:cNvSpPr>
            <a:spLocks noChangeArrowheads="1"/>
          </p:cNvSpPr>
          <p:nvPr/>
        </p:nvSpPr>
        <p:spPr bwMode="blackWhite">
          <a:xfrm>
            <a:off x="1117600" y="600075"/>
            <a:ext cx="6427788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Trigger</a:t>
            </a:r>
          </a:p>
        </p:txBody>
      </p:sp>
      <p:sp>
        <p:nvSpPr>
          <p:cNvPr id="1505284" name="Rectangle 4"/>
          <p:cNvSpPr>
            <a:spLocks noChangeArrowheads="1"/>
          </p:cNvSpPr>
          <p:nvPr/>
        </p:nvSpPr>
        <p:spPr bwMode="blackWhite">
          <a:xfrm>
            <a:off x="1128713" y="7896225"/>
            <a:ext cx="12091987" cy="2155825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</a:rPr>
              <a:t>INSERT INTO cart VALUES ('a001','2005040100001','P101000002',7);</a:t>
            </a:r>
          </a:p>
          <a:p>
            <a:pPr defTabSz="282575">
              <a:buFont typeface="Wingdings" pitchFamily="2" charset="2"/>
              <a:buNone/>
              <a:defRPr/>
            </a:pPr>
            <a:endParaRPr lang="en-US" altLang="ko-KR" sz="2000">
              <a:latin typeface="HY중고딕" pitchFamily="18" charset="-127"/>
            </a:endParaRPr>
          </a:p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</a:rPr>
              <a:t>SELECT * FROM remain </a:t>
            </a:r>
          </a:p>
          <a:p>
            <a:pPr defTabSz="282575">
              <a:buFont typeface="Wingdings" pitchFamily="2" charset="2"/>
              <a:buNone/>
              <a:defRPr/>
            </a:pPr>
            <a:r>
              <a:rPr lang="en-US" altLang="ko-KR" sz="2000">
                <a:latin typeface="HY중고딕" pitchFamily="18" charset="-127"/>
              </a:rPr>
              <a:t>     WHERE </a:t>
            </a:r>
            <a:r>
              <a:rPr lang="en-US" altLang="ko-KR" sz="2000" err="1">
                <a:latin typeface="HY중고딕" pitchFamily="18" charset="-127"/>
              </a:rPr>
              <a:t>remain_year</a:t>
            </a:r>
            <a:r>
              <a:rPr lang="en-US" altLang="ko-KR" sz="2000">
                <a:latin typeface="HY중고딕" pitchFamily="18" charset="-127"/>
              </a:rPr>
              <a:t>='2005'  AND </a:t>
            </a:r>
            <a:r>
              <a:rPr lang="en-US" altLang="ko-KR" sz="2000" err="1">
                <a:latin typeface="HY중고딕" pitchFamily="18" charset="-127"/>
              </a:rPr>
              <a:t>remain_prod</a:t>
            </a:r>
            <a:r>
              <a:rPr lang="en-US" altLang="ko-KR" sz="2000">
                <a:latin typeface="HY중고딕" pitchFamily="18" charset="-127"/>
              </a:rPr>
              <a:t> = 'P101000002';</a:t>
            </a:r>
            <a:endParaRPr lang="en-US" altLang="ko-KR" sz="2400">
              <a:latin typeface="HY중고딕" pitchFamily="18" charset="-127"/>
            </a:endParaRPr>
          </a:p>
        </p:txBody>
      </p:sp>
    </p:spTree>
  </p:cSld>
  <p:clrMapOvr>
    <a:masterClrMapping/>
  </p:clrMapOvr>
  <p:transition>
    <p:random/>
  </p:transition>
</p:sld>
</file>

<file path=ppt/slides/slide4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4258" name="Rectangle 2"/>
          <p:cNvSpPr>
            <a:spLocks noChangeArrowheads="1"/>
          </p:cNvSpPr>
          <p:nvPr/>
        </p:nvSpPr>
        <p:spPr bwMode="blackWhite">
          <a:xfrm>
            <a:off x="1119188" y="1244600"/>
            <a:ext cx="12091987" cy="8012113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위 작성된 </a:t>
            </a:r>
            <a:r>
              <a:rPr lang="ko-KR" altLang="en-US" sz="2000" err="1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트리거를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해당 회원의 </a:t>
            </a:r>
            <a:r>
              <a:rPr lang="ko-KR" altLang="en-US" sz="2000" err="1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마일리지도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변경되는 </a:t>
            </a:r>
            <a:b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</a:b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 </a:t>
            </a:r>
            <a:r>
              <a:rPr lang="ko-KR" altLang="en-US" sz="2000" err="1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트리거로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변경하시오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? </a:t>
            </a:r>
            <a:b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</a:b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 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단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 err="1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마일리지는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(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수량  * 상품판매가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)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의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1%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로 한다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.</a:t>
            </a:r>
          </a:p>
          <a:p>
            <a:pPr defTabSz="282575">
              <a:buFont typeface="Wingdings" pitchFamily="2" charset="2"/>
              <a:buChar char="l"/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Char char="l"/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Char char="l"/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Char char="l"/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Char char="l"/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Char char="l"/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Char char="l"/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Char char="l"/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Char char="l"/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Char char="l"/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Char char="l"/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Char char="l"/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Char char="l"/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432131" name="Rectangle 3"/>
          <p:cNvSpPr>
            <a:spLocks noChangeArrowheads="1"/>
          </p:cNvSpPr>
          <p:nvPr/>
        </p:nvSpPr>
        <p:spPr bwMode="blackWhite">
          <a:xfrm>
            <a:off x="1117600" y="600075"/>
            <a:ext cx="6427788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Trigger</a:t>
            </a:r>
          </a:p>
        </p:txBody>
      </p:sp>
    </p:spTree>
  </p:cSld>
  <p:clrMapOvr>
    <a:masterClrMapping/>
  </p:clrMapOvr>
  <p:transition>
    <p:random/>
  </p:transition>
</p:sld>
</file>

<file path=ppt/slides/slide4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9618" name="Rectangle 2"/>
          <p:cNvSpPr>
            <a:spLocks noChangeArrowheads="1"/>
          </p:cNvSpPr>
          <p:nvPr/>
        </p:nvSpPr>
        <p:spPr bwMode="blackWhite">
          <a:xfrm>
            <a:off x="1119188" y="1317625"/>
            <a:ext cx="12153900" cy="7486650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20000"/>
              </a:lnSpc>
              <a:buFont typeface="Wingdings" pitchFamily="2" charset="2"/>
              <a:buChar char="l"/>
              <a:defRPr/>
            </a:pPr>
            <a:r>
              <a:rPr lang="en-US" altLang="ko-KR" sz="28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Package</a:t>
            </a:r>
            <a:r>
              <a:rPr lang="ko-KR" altLang="en-US" sz="28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는 꾸러미</a:t>
            </a:r>
            <a:r>
              <a:rPr lang="en-US" altLang="ko-KR" sz="28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28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작은 짐</a:t>
            </a:r>
            <a:r>
              <a:rPr lang="en-US" altLang="ko-KR" sz="28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28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포장한 상품 이라는 의미</a:t>
            </a:r>
          </a:p>
          <a:p>
            <a:pPr defTabSz="282575">
              <a:lnSpc>
                <a:spcPct val="120000"/>
              </a:lnSpc>
              <a:buFont typeface="Wingdings" pitchFamily="2" charset="2"/>
              <a:buChar char="l"/>
              <a:defRPr/>
            </a:pPr>
            <a:r>
              <a:rPr lang="ko-KR" altLang="en-US" sz="28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업무적으로 관련 있는 것을 하나로 묶어서 사용한다</a:t>
            </a:r>
            <a:r>
              <a:rPr lang="en-US" altLang="ko-KR" sz="28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.</a:t>
            </a:r>
          </a:p>
          <a:p>
            <a:pPr defTabSz="282575">
              <a:lnSpc>
                <a:spcPct val="120000"/>
              </a:lnSpc>
              <a:buFont typeface="Wingdings" pitchFamily="2" charset="2"/>
              <a:buChar char="l"/>
              <a:defRPr/>
            </a:pPr>
            <a:r>
              <a:rPr lang="en-US" altLang="ko-KR" sz="28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Package</a:t>
            </a:r>
            <a:r>
              <a:rPr lang="ko-KR" altLang="en-US" sz="28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는 여러 변수</a:t>
            </a:r>
            <a:r>
              <a:rPr lang="en-US" altLang="ko-KR" sz="28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28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커서</a:t>
            </a:r>
            <a:r>
              <a:rPr lang="en-US" altLang="ko-KR" sz="28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28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함수</a:t>
            </a:r>
            <a:r>
              <a:rPr lang="en-US" altLang="ko-KR" sz="28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28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프로시저</a:t>
            </a:r>
            <a:r>
              <a:rPr lang="en-US" altLang="ko-KR" sz="28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28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예외를  묶어 </a:t>
            </a:r>
            <a:br>
              <a:rPr lang="ko-KR" altLang="en-US" sz="28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</a:br>
            <a:r>
              <a:rPr lang="ko-KR" altLang="en-US" sz="28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  캡슐화 한다</a:t>
            </a:r>
            <a:r>
              <a:rPr lang="en-US" altLang="ko-KR" sz="28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.</a:t>
            </a:r>
          </a:p>
          <a:p>
            <a:pPr defTabSz="282575">
              <a:lnSpc>
                <a:spcPct val="120000"/>
              </a:lnSpc>
              <a:buFont typeface="Wingdings" pitchFamily="2" charset="2"/>
              <a:buChar char="l"/>
              <a:defRPr/>
            </a:pPr>
            <a:r>
              <a:rPr lang="en-US" altLang="ko-KR" sz="28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Package</a:t>
            </a:r>
            <a:r>
              <a:rPr lang="ko-KR" altLang="en-US" sz="28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의 장점</a:t>
            </a:r>
          </a:p>
          <a:p>
            <a:pPr defTabSz="282575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ko-KR" altLang="en-US" sz="28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   </a:t>
            </a:r>
            <a:r>
              <a:rPr lang="en-US" altLang="ko-KR" sz="28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- Modularity, Easier Application Design, Information Hiding</a:t>
            </a:r>
          </a:p>
          <a:p>
            <a:pPr defTabSz="282575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en-US" altLang="ko-KR" sz="28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     </a:t>
            </a:r>
            <a:r>
              <a:rPr lang="ko-KR" altLang="en-US" sz="28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모듈화를 함으로써 좀더 명확하게 정의되기 때문에 어플리케이션</a:t>
            </a:r>
            <a:br>
              <a:rPr lang="ko-KR" altLang="en-US" sz="28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</a:br>
            <a:r>
              <a:rPr lang="ko-KR" altLang="en-US" sz="28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     개발이 용이하게 한다</a:t>
            </a:r>
            <a:r>
              <a:rPr lang="en-US" altLang="ko-KR" sz="28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.</a:t>
            </a:r>
          </a:p>
          <a:p>
            <a:pPr defTabSz="282575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en-US" altLang="ko-KR" sz="28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   - Added Functionality</a:t>
            </a:r>
          </a:p>
          <a:p>
            <a:pPr defTabSz="282575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en-US" altLang="ko-KR" sz="28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    </a:t>
            </a:r>
            <a:r>
              <a:rPr lang="ko-KR" altLang="en-US" sz="28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전역적인 변수</a:t>
            </a:r>
            <a:r>
              <a:rPr lang="en-US" altLang="ko-KR" sz="28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28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커서 등을 서브프로그램에서 공유하여 사용가능</a:t>
            </a:r>
          </a:p>
          <a:p>
            <a:pPr defTabSz="282575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ko-KR" altLang="en-US" sz="28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   </a:t>
            </a:r>
            <a:r>
              <a:rPr lang="en-US" altLang="ko-KR" sz="28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- Better Performance</a:t>
            </a:r>
          </a:p>
          <a:p>
            <a:pPr defTabSz="282575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en-US" altLang="ko-KR" sz="28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     </a:t>
            </a:r>
            <a:r>
              <a:rPr lang="ko-KR" altLang="en-US" sz="2800" err="1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관련있는</a:t>
            </a:r>
            <a:r>
              <a:rPr lang="ko-KR" altLang="en-US" sz="28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서브프로그램의 집합이므로 </a:t>
            </a:r>
            <a:r>
              <a:rPr lang="en-US" altLang="ko-KR" sz="28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disk I/O </a:t>
            </a:r>
            <a:r>
              <a:rPr lang="ko-KR" altLang="en-US" sz="28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현상이 줄어든다</a:t>
            </a:r>
            <a:r>
              <a:rPr lang="en-US" altLang="ko-KR" sz="28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.</a:t>
            </a:r>
          </a:p>
        </p:txBody>
      </p:sp>
      <p:sp>
        <p:nvSpPr>
          <p:cNvPr id="433155" name="Rectangle 3"/>
          <p:cNvSpPr>
            <a:spLocks noChangeArrowheads="1"/>
          </p:cNvSpPr>
          <p:nvPr/>
        </p:nvSpPr>
        <p:spPr bwMode="blackWhite">
          <a:xfrm>
            <a:off x="1117600" y="600075"/>
            <a:ext cx="6427788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Package</a:t>
            </a:r>
          </a:p>
        </p:txBody>
      </p:sp>
    </p:spTree>
  </p:cSld>
  <p:clrMapOvr>
    <a:masterClrMapping/>
  </p:clrMapOvr>
  <p:transition>
    <p:random/>
  </p:transition>
</p:sld>
</file>

<file path=ppt/slides/slide4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0642" name="Rectangle 2"/>
          <p:cNvSpPr>
            <a:spLocks noChangeArrowheads="1"/>
          </p:cNvSpPr>
          <p:nvPr/>
        </p:nvSpPr>
        <p:spPr bwMode="blackWhite">
          <a:xfrm>
            <a:off x="1119188" y="3057525"/>
            <a:ext cx="12153900" cy="3290888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2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Package </a:t>
            </a:r>
            <a:r>
              <a:rPr lang="ko-KR" altLang="en-US" sz="2000" err="1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선언부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주요 구문 </a:t>
            </a:r>
          </a:p>
          <a:p>
            <a:pPr defTabSz="282575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CREATE </a:t>
            </a:r>
            <a:r>
              <a:rPr lang="en-US" altLang="ko-KR">
                <a:latin typeface="HY중고딕" pitchFamily="18" charset="-127"/>
                <a:ea typeface="굴림체" pitchFamily="49" charset="-127"/>
              </a:rPr>
              <a:t>[ or REPLACE ]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PACKAGE </a:t>
            </a:r>
            <a:r>
              <a:rPr lang="en-US" altLang="ko-KR" sz="2000" i="1"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 i="1" err="1">
                <a:latin typeface="HY중고딕" pitchFamily="18" charset="-127"/>
                <a:ea typeface="굴림체" pitchFamily="49" charset="-127"/>
              </a:rPr>
              <a:t>package_name</a:t>
            </a:r>
            <a:endParaRPr lang="en-US" altLang="ko-KR" sz="2000" i="1"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en-US" altLang="ko-KR">
                <a:latin typeface="HY중고딕" pitchFamily="18" charset="-127"/>
                <a:ea typeface="굴림체" pitchFamily="49" charset="-127"/>
              </a:rPr>
              <a:t>  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{ IS | AS }</a:t>
            </a:r>
            <a:r>
              <a:rPr lang="en-US" altLang="ko-KR">
                <a:latin typeface="HY중고딕" pitchFamily="18" charset="-127"/>
                <a:ea typeface="굴림체" pitchFamily="49" charset="-127"/>
              </a:rPr>
              <a:t>  </a:t>
            </a:r>
          </a:p>
          <a:p>
            <a:pPr defTabSz="282575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</a:t>
            </a:r>
            <a:r>
              <a:rPr lang="en-US" altLang="ko-KR" sz="2000" i="1">
                <a:latin typeface="HY중고딕" pitchFamily="18" charset="-127"/>
                <a:ea typeface="굴림체" pitchFamily="49" charset="-127"/>
              </a:rPr>
              <a:t>pl/</a:t>
            </a:r>
            <a:r>
              <a:rPr lang="en-US" altLang="ko-KR" sz="2000" i="1" err="1">
                <a:latin typeface="HY중고딕" pitchFamily="18" charset="-127"/>
                <a:ea typeface="굴림체" pitchFamily="49" charset="-127"/>
              </a:rPr>
              <a:t>sql_package_spec</a:t>
            </a:r>
            <a:endParaRPr lang="en-US" altLang="ko-KR" sz="2000" i="1"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END </a:t>
            </a:r>
            <a:r>
              <a:rPr lang="en-US" altLang="ko-KR" sz="2000" i="1" err="1">
                <a:latin typeface="HY중고딕" pitchFamily="18" charset="-127"/>
              </a:rPr>
              <a:t>package_name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;</a:t>
            </a:r>
          </a:p>
        </p:txBody>
      </p:sp>
      <p:graphicFrame>
        <p:nvGraphicFramePr>
          <p:cNvPr id="1520643" name="Group 3"/>
          <p:cNvGraphicFramePr>
            <a:graphicFrameLocks noGrp="1"/>
          </p:cNvGraphicFramePr>
          <p:nvPr/>
        </p:nvGraphicFramePr>
        <p:xfrm>
          <a:off x="1128713" y="6573838"/>
          <a:ext cx="12144595" cy="2931558"/>
        </p:xfrm>
        <a:graphic>
          <a:graphicData uri="http://schemas.openxmlformats.org/drawingml/2006/table">
            <a:tbl>
              <a:tblPr/>
              <a:tblGrid>
                <a:gridCol w="376893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837566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60507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항  목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내  용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0507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or REPLACE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900" b="1" i="0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팩키지가</a:t>
                      </a:r>
                      <a:r>
                        <a:rPr kumimoji="1" lang="ko-KR" altLang="en-US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있는 경우 변경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0507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900" b="1" i="1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package_name</a:t>
                      </a:r>
                      <a:endParaRPr kumimoji="1" lang="en-US" altLang="ko-KR" sz="2900" b="1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900" b="1" i="0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팩키지</a:t>
                      </a:r>
                      <a:r>
                        <a:rPr kumimoji="1" lang="ko-KR" altLang="en-US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명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09956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9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pl/</a:t>
                      </a:r>
                      <a:r>
                        <a:rPr kumimoji="1" lang="en-US" altLang="ko-KR" sz="2900" b="1" i="1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sql_package_spec</a:t>
                      </a:r>
                      <a:endParaRPr kumimoji="1" lang="en-US" altLang="ko-KR" sz="2900" b="1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변수 선언</a:t>
                      </a: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, </a:t>
                      </a:r>
                      <a:r>
                        <a:rPr kumimoji="1" lang="ko-KR" altLang="en-US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커서 선언</a:t>
                      </a: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, </a:t>
                      </a:r>
                      <a:r>
                        <a:rPr kumimoji="1" lang="ko-KR" altLang="en-US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예외 선언</a:t>
                      </a: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프로시저 선언</a:t>
                      </a: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, </a:t>
                      </a:r>
                      <a:r>
                        <a:rPr kumimoji="1" lang="ko-KR" altLang="en-US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함수 선언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434196" name="Rectangle 20"/>
          <p:cNvSpPr>
            <a:spLocks noChangeArrowheads="1"/>
          </p:cNvSpPr>
          <p:nvPr/>
        </p:nvSpPr>
        <p:spPr bwMode="blackWhite">
          <a:xfrm>
            <a:off x="1117600" y="600075"/>
            <a:ext cx="6427788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Package</a:t>
            </a:r>
          </a:p>
        </p:txBody>
      </p:sp>
      <p:sp>
        <p:nvSpPr>
          <p:cNvPr id="1520661" name="Rectangle 21"/>
          <p:cNvSpPr>
            <a:spLocks noChangeArrowheads="1"/>
          </p:cNvSpPr>
          <p:nvPr/>
        </p:nvSpPr>
        <p:spPr bwMode="blackWhite">
          <a:xfrm>
            <a:off x="1119188" y="1317625"/>
            <a:ext cx="12091987" cy="1474788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2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Package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는 선어부와 본문 두 부분으로 나누어진다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.</a:t>
            </a:r>
          </a:p>
          <a:p>
            <a:pPr defTabSz="282575">
              <a:lnSpc>
                <a:spcPct val="12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Package </a:t>
            </a:r>
            <a:r>
              <a:rPr lang="ko-KR" altLang="en-US" sz="2000" err="1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선언부는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패키지에 포함될 변수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프로시저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 err="1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함수등을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선언</a:t>
            </a:r>
          </a:p>
        </p:txBody>
      </p:sp>
    </p:spTree>
  </p:cSld>
  <p:clrMapOvr>
    <a:masterClrMapping/>
  </p:clrMapOvr>
  <p:transition>
    <p:random/>
  </p:transition>
</p:sld>
</file>

<file path=ppt/slides/slide4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1666" name="Rectangle 2"/>
          <p:cNvSpPr>
            <a:spLocks noChangeArrowheads="1"/>
          </p:cNvSpPr>
          <p:nvPr/>
        </p:nvSpPr>
        <p:spPr bwMode="blackWhite">
          <a:xfrm>
            <a:off x="1119188" y="2490788"/>
            <a:ext cx="12153900" cy="3289300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2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Package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본문 주요 구문 </a:t>
            </a:r>
          </a:p>
          <a:p>
            <a:pPr defTabSz="282575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CREATE </a:t>
            </a:r>
            <a:r>
              <a:rPr lang="en-US" altLang="ko-KR">
                <a:latin typeface="HY중고딕" pitchFamily="18" charset="-127"/>
                <a:ea typeface="굴림체" pitchFamily="49" charset="-127"/>
              </a:rPr>
              <a:t>[ or REPLACE ]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PACKAGE  BODY </a:t>
            </a:r>
            <a:r>
              <a:rPr lang="en-US" altLang="ko-KR" sz="2000" i="1"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 i="1" err="1">
                <a:latin typeface="HY중고딕" pitchFamily="18" charset="-127"/>
                <a:ea typeface="굴림체" pitchFamily="49" charset="-127"/>
              </a:rPr>
              <a:t>package_name</a:t>
            </a:r>
            <a:endParaRPr lang="en-US" altLang="ko-KR" sz="2000" i="1"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en-US" altLang="ko-KR">
                <a:latin typeface="HY중고딕" pitchFamily="18" charset="-127"/>
                <a:ea typeface="굴림체" pitchFamily="49" charset="-127"/>
              </a:rPr>
              <a:t>  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{ IS | AS }</a:t>
            </a:r>
            <a:r>
              <a:rPr lang="en-US" altLang="ko-KR">
                <a:latin typeface="HY중고딕" pitchFamily="18" charset="-127"/>
                <a:ea typeface="굴림체" pitchFamily="49" charset="-127"/>
              </a:rPr>
              <a:t>  </a:t>
            </a:r>
          </a:p>
          <a:p>
            <a:pPr defTabSz="282575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</a:t>
            </a:r>
            <a:r>
              <a:rPr lang="en-US" altLang="ko-KR" sz="2000" i="1">
                <a:latin typeface="HY중고딕" pitchFamily="18" charset="-127"/>
                <a:ea typeface="굴림체" pitchFamily="49" charset="-127"/>
              </a:rPr>
              <a:t>pl/</a:t>
            </a:r>
            <a:r>
              <a:rPr lang="en-US" altLang="ko-KR" sz="2000" i="1" err="1">
                <a:latin typeface="HY중고딕" pitchFamily="18" charset="-127"/>
                <a:ea typeface="굴림체" pitchFamily="49" charset="-127"/>
              </a:rPr>
              <a:t>sql_package_body</a:t>
            </a:r>
            <a:endParaRPr lang="en-US" altLang="ko-KR" sz="2000" i="1"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END </a:t>
            </a:r>
            <a:r>
              <a:rPr lang="en-US" altLang="ko-KR" sz="2000" i="1" err="1">
                <a:latin typeface="HY중고딕" pitchFamily="18" charset="-127"/>
              </a:rPr>
              <a:t>package_name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;</a:t>
            </a:r>
          </a:p>
        </p:txBody>
      </p:sp>
      <p:graphicFrame>
        <p:nvGraphicFramePr>
          <p:cNvPr id="1521667" name="Group 3"/>
          <p:cNvGraphicFramePr>
            <a:graphicFrameLocks noGrp="1"/>
          </p:cNvGraphicFramePr>
          <p:nvPr/>
        </p:nvGraphicFramePr>
        <p:xfrm>
          <a:off x="1128713" y="6005513"/>
          <a:ext cx="12144595" cy="2940441"/>
        </p:xfrm>
        <a:graphic>
          <a:graphicData uri="http://schemas.openxmlformats.org/drawingml/2006/table">
            <a:tbl>
              <a:tblPr/>
              <a:tblGrid>
                <a:gridCol w="376893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837566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64258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항  목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내  용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425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or REPLACE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900" b="1" i="0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팩키지가</a:t>
                      </a:r>
                      <a:r>
                        <a:rPr kumimoji="1" lang="ko-KR" altLang="en-US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있는 경우 변경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425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900" b="1" i="1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package_name</a:t>
                      </a:r>
                      <a:endParaRPr kumimoji="1" lang="en-US" altLang="ko-KR" sz="2900" b="1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900" b="1" i="0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팩키지</a:t>
                      </a:r>
                      <a:r>
                        <a:rPr kumimoji="1" lang="ko-KR" altLang="en-US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명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01269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9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pl/</a:t>
                      </a:r>
                      <a:r>
                        <a:rPr kumimoji="1" lang="en-US" altLang="ko-KR" sz="2900" b="1" i="1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sql_package_body</a:t>
                      </a:r>
                      <a:endParaRPr kumimoji="1" lang="en-US" altLang="ko-KR" sz="2900" b="1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선언된 실제 프로시저</a:t>
                      </a: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, </a:t>
                      </a:r>
                      <a:r>
                        <a:rPr kumimoji="1" lang="ko-KR" altLang="en-US" sz="2900" b="1" i="0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펑션</a:t>
                      </a:r>
                      <a:r>
                        <a:rPr kumimoji="1" lang="ko-KR" altLang="en-US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등 기술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435220" name="Rectangle 20"/>
          <p:cNvSpPr>
            <a:spLocks noChangeArrowheads="1"/>
          </p:cNvSpPr>
          <p:nvPr/>
        </p:nvSpPr>
        <p:spPr bwMode="blackWhite">
          <a:xfrm>
            <a:off x="1117600" y="600075"/>
            <a:ext cx="6427788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Package</a:t>
            </a:r>
          </a:p>
        </p:txBody>
      </p:sp>
      <p:sp>
        <p:nvSpPr>
          <p:cNvPr id="1521685" name="Rectangle 21"/>
          <p:cNvSpPr>
            <a:spLocks noChangeArrowheads="1"/>
          </p:cNvSpPr>
          <p:nvPr/>
        </p:nvSpPr>
        <p:spPr bwMode="blackWhite">
          <a:xfrm>
            <a:off x="1119188" y="1317625"/>
            <a:ext cx="12091987" cy="908050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2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Package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본문은 </a:t>
            </a:r>
            <a:r>
              <a:rPr lang="ko-KR" altLang="en-US" sz="2000" err="1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선언부에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정의된 부분의 실제 내용을 기술</a:t>
            </a:r>
          </a:p>
        </p:txBody>
      </p:sp>
    </p:spTree>
  </p:cSld>
  <p:clrMapOvr>
    <a:masterClrMapping/>
  </p:clrMapOvr>
  <p:transition>
    <p:random/>
  </p:transition>
</p:sld>
</file>

<file path=ppt/slides/slide4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2690" name="Rectangle 2"/>
          <p:cNvSpPr>
            <a:spLocks noChangeArrowheads="1"/>
          </p:cNvSpPr>
          <p:nvPr/>
        </p:nvSpPr>
        <p:spPr bwMode="blackWhite">
          <a:xfrm>
            <a:off x="1119188" y="1244600"/>
            <a:ext cx="12091987" cy="6538913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8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</a:t>
            </a:r>
            <a:r>
              <a:rPr lang="ko-KR" altLang="en-US" sz="28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상품 목록과 관련한 간단한 </a:t>
            </a:r>
            <a:r>
              <a:rPr lang="ko-KR" altLang="en-US" sz="2800" err="1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펙키지</a:t>
            </a:r>
            <a:r>
              <a:rPr lang="ko-KR" altLang="en-US" sz="28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예제</a:t>
            </a:r>
          </a:p>
          <a:p>
            <a:pPr defTabSz="282575">
              <a:buFont typeface="Wingdings" pitchFamily="2" charset="2"/>
              <a:buChar char="l"/>
              <a:defRPr/>
            </a:pPr>
            <a:endParaRPr lang="ko-KR" altLang="en-US" sz="2800">
              <a:latin typeface="굴림체" pitchFamily="49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Char char="l"/>
              <a:defRPr/>
            </a:pPr>
            <a:r>
              <a:rPr lang="ko-KR" altLang="en-US" sz="2800"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z="2800" err="1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prod_mgr</a:t>
            </a:r>
            <a:r>
              <a:rPr lang="en-US" altLang="ko-KR" sz="28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</a:t>
            </a:r>
            <a:r>
              <a:rPr lang="ko-KR" altLang="en-US" sz="2800" err="1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팩키지의</a:t>
            </a:r>
            <a:r>
              <a:rPr lang="ko-KR" altLang="en-US" sz="28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</a:t>
            </a:r>
            <a:r>
              <a:rPr lang="ko-KR" altLang="en-US" sz="2800" err="1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선언부</a:t>
            </a:r>
            <a:endParaRPr lang="ko-KR" altLang="en-US" sz="2800">
              <a:solidFill>
                <a:srgbClr val="800000"/>
              </a:solidFill>
              <a:latin typeface="굴림체" pitchFamily="49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Char char="l"/>
              <a:defRPr/>
            </a:pPr>
            <a:endParaRPr lang="ko-KR" altLang="en-US" sz="2800">
              <a:solidFill>
                <a:srgbClr val="800000"/>
              </a:solidFill>
              <a:latin typeface="굴림체" pitchFamily="49" charset="-127"/>
              <a:ea typeface="굴림체" pitchFamily="49" charset="-127"/>
            </a:endParaRPr>
          </a:p>
          <a:p>
            <a:pPr defTabSz="282575">
              <a:lnSpc>
                <a:spcPct val="120000"/>
              </a:lnSpc>
              <a:defRPr/>
            </a:pPr>
            <a:r>
              <a:rPr lang="ko-KR" altLang="en-US" sz="2800">
                <a:latin typeface="굴림체" pitchFamily="49" charset="-127"/>
                <a:ea typeface="굴림체" pitchFamily="49" charset="-127"/>
              </a:rPr>
              <a:t>  </a:t>
            </a:r>
            <a:r>
              <a:rPr lang="en-US" altLang="ko-KR" sz="2400">
                <a:latin typeface="굴림체" pitchFamily="49" charset="-127"/>
                <a:ea typeface="굴림체" pitchFamily="49" charset="-127"/>
              </a:rPr>
              <a:t>CREATE OR REPLACE PACKAGE </a:t>
            </a:r>
            <a:r>
              <a:rPr lang="en-US" altLang="ko-KR" sz="2400" err="1">
                <a:latin typeface="굴림체" pitchFamily="49" charset="-127"/>
                <a:ea typeface="굴림체" pitchFamily="49" charset="-127"/>
              </a:rPr>
              <a:t>prod_mgr</a:t>
            </a:r>
            <a:endParaRPr lang="en-US" altLang="ko-KR" sz="2400">
              <a:latin typeface="굴림체" pitchFamily="49" charset="-127"/>
              <a:ea typeface="굴림체" pitchFamily="49" charset="-127"/>
            </a:endParaRPr>
          </a:p>
          <a:p>
            <a:pPr defTabSz="282575">
              <a:lnSpc>
                <a:spcPct val="120000"/>
              </a:lnSpc>
              <a:defRPr/>
            </a:pPr>
            <a:r>
              <a:rPr lang="en-US" altLang="ko-KR" sz="2400">
                <a:latin typeface="굴림체" pitchFamily="49" charset="-127"/>
                <a:ea typeface="굴림체" pitchFamily="49" charset="-127"/>
              </a:rPr>
              <a:t>    IS</a:t>
            </a:r>
          </a:p>
          <a:p>
            <a:pPr lvl="1" defTabSz="282575">
              <a:lnSpc>
                <a:spcPct val="120000"/>
              </a:lnSpc>
              <a:defRPr/>
            </a:pPr>
            <a:r>
              <a:rPr lang="en-US" altLang="ko-KR" sz="2400" err="1">
                <a:latin typeface="굴림체" pitchFamily="49" charset="-127"/>
                <a:ea typeface="굴림체" pitchFamily="49" charset="-127"/>
              </a:rPr>
              <a:t>g_prod_lgu</a:t>
            </a:r>
            <a:r>
              <a:rPr lang="en-US" altLang="ko-KR" sz="2400">
                <a:latin typeface="굴림체" pitchFamily="49" charset="-127"/>
                <a:ea typeface="굴림체" pitchFamily="49" charset="-127"/>
              </a:rPr>
              <a:t>  </a:t>
            </a:r>
            <a:r>
              <a:rPr lang="en-US" altLang="ko-KR" sz="2400" err="1">
                <a:latin typeface="굴림체" pitchFamily="49" charset="-127"/>
                <a:ea typeface="굴림체" pitchFamily="49" charset="-127"/>
              </a:rPr>
              <a:t>prod.prod_lgu%TYPE</a:t>
            </a:r>
            <a:r>
              <a:rPr lang="en-US" altLang="ko-KR" sz="2400">
                <a:latin typeface="굴림체" pitchFamily="49" charset="-127"/>
                <a:ea typeface="굴림체" pitchFamily="49" charset="-127"/>
              </a:rPr>
              <a:t>;  </a:t>
            </a:r>
          </a:p>
          <a:p>
            <a:pPr lvl="1" defTabSz="282575">
              <a:lnSpc>
                <a:spcPct val="120000"/>
              </a:lnSpc>
              <a:defRPr/>
            </a:pPr>
            <a:r>
              <a:rPr lang="en-US" altLang="ko-KR" sz="2400">
                <a:latin typeface="굴림체" pitchFamily="49" charset="-127"/>
                <a:ea typeface="굴림체" pitchFamily="49" charset="-127"/>
              </a:rPr>
              <a:t>PROCEDURE </a:t>
            </a:r>
            <a:r>
              <a:rPr lang="en-US" altLang="ko-KR" sz="2400" err="1">
                <a:latin typeface="굴림체" pitchFamily="49" charset="-127"/>
                <a:ea typeface="굴림체" pitchFamily="49" charset="-127"/>
              </a:rPr>
              <a:t>prod_list</a:t>
            </a:r>
            <a:r>
              <a:rPr lang="en-US" altLang="ko-KR" sz="2400">
                <a:latin typeface="굴림체" pitchFamily="49" charset="-127"/>
                <a:ea typeface="굴림체" pitchFamily="49" charset="-127"/>
              </a:rPr>
              <a:t>;</a:t>
            </a:r>
          </a:p>
          <a:p>
            <a:pPr lvl="1" defTabSz="282575">
              <a:lnSpc>
                <a:spcPct val="120000"/>
              </a:lnSpc>
              <a:defRPr/>
            </a:pPr>
            <a:r>
              <a:rPr lang="en-US" altLang="ko-KR" sz="2400">
                <a:latin typeface="굴림체" pitchFamily="49" charset="-127"/>
                <a:ea typeface="굴림체" pitchFamily="49" charset="-127"/>
              </a:rPr>
              <a:t>PROCEDURE </a:t>
            </a:r>
            <a:r>
              <a:rPr lang="en-US" altLang="ko-KR" sz="2400" err="1">
                <a:latin typeface="굴림체" pitchFamily="49" charset="-127"/>
                <a:ea typeface="굴림체" pitchFamily="49" charset="-127"/>
              </a:rPr>
              <a:t>prod_list</a:t>
            </a:r>
            <a:r>
              <a:rPr lang="en-US" altLang="ko-KR" sz="2400">
                <a:latin typeface="굴림체" pitchFamily="49" charset="-127"/>
                <a:ea typeface="굴림체" pitchFamily="49" charset="-127"/>
              </a:rPr>
              <a:t> (</a:t>
            </a:r>
            <a:r>
              <a:rPr lang="en-US" altLang="ko-KR" sz="2400" err="1">
                <a:latin typeface="굴림체" pitchFamily="49" charset="-127"/>
                <a:ea typeface="굴림체" pitchFamily="49" charset="-127"/>
              </a:rPr>
              <a:t>p_prod_lgu</a:t>
            </a:r>
            <a:r>
              <a:rPr lang="en-US" altLang="ko-KR" sz="2400">
                <a:latin typeface="굴림체" pitchFamily="49" charset="-127"/>
                <a:ea typeface="굴림체" pitchFamily="49" charset="-127"/>
              </a:rPr>
              <a:t>  IN  </a:t>
            </a:r>
            <a:r>
              <a:rPr lang="en-US" altLang="ko-KR" sz="2400" err="1">
                <a:latin typeface="굴림체" pitchFamily="49" charset="-127"/>
                <a:ea typeface="굴림체" pitchFamily="49" charset="-127"/>
              </a:rPr>
              <a:t>prod.prod_lgu%TYPE</a:t>
            </a:r>
            <a:r>
              <a:rPr lang="en-US" altLang="ko-KR" sz="2400">
                <a:latin typeface="굴림체" pitchFamily="49" charset="-127"/>
                <a:ea typeface="굴림체" pitchFamily="49" charset="-127"/>
              </a:rPr>
              <a:t>);</a:t>
            </a:r>
          </a:p>
          <a:p>
            <a:pPr lvl="1" defTabSz="282575">
              <a:lnSpc>
                <a:spcPct val="120000"/>
              </a:lnSpc>
              <a:defRPr/>
            </a:pPr>
            <a:r>
              <a:rPr lang="en-US" altLang="ko-KR" sz="2400">
                <a:latin typeface="굴림체" pitchFamily="49" charset="-127"/>
                <a:ea typeface="굴림체" pitchFamily="49" charset="-127"/>
              </a:rPr>
              <a:t>FUNCTION </a:t>
            </a:r>
            <a:r>
              <a:rPr lang="en-US" altLang="ko-KR" sz="2400" err="1">
                <a:latin typeface="굴림체" pitchFamily="49" charset="-127"/>
                <a:ea typeface="굴림체" pitchFamily="49" charset="-127"/>
              </a:rPr>
              <a:t>prod_count</a:t>
            </a:r>
            <a:r>
              <a:rPr lang="en-US" altLang="ko-KR" sz="2400">
                <a:latin typeface="굴림체" pitchFamily="49" charset="-127"/>
                <a:ea typeface="굴림체" pitchFamily="49" charset="-127"/>
              </a:rPr>
              <a:t> RETURN NUMBER;</a:t>
            </a:r>
          </a:p>
          <a:p>
            <a:pPr lvl="1" defTabSz="282575">
              <a:lnSpc>
                <a:spcPct val="120000"/>
              </a:lnSpc>
              <a:defRPr/>
            </a:pPr>
            <a:r>
              <a:rPr lang="en-US" altLang="ko-KR" sz="2400" err="1">
                <a:latin typeface="굴림체" pitchFamily="49" charset="-127"/>
                <a:ea typeface="굴림체" pitchFamily="49" charset="-127"/>
              </a:rPr>
              <a:t>exp_no_prod_lgu</a:t>
            </a:r>
            <a:r>
              <a:rPr lang="en-US" altLang="ko-KR" sz="2400">
                <a:latin typeface="굴림체" pitchFamily="49" charset="-127"/>
                <a:ea typeface="굴림체" pitchFamily="49" charset="-127"/>
              </a:rPr>
              <a:t> EXCEPTION;</a:t>
            </a:r>
          </a:p>
          <a:p>
            <a:pPr defTabSz="282575">
              <a:lnSpc>
                <a:spcPct val="120000"/>
              </a:lnSpc>
              <a:defRPr/>
            </a:pPr>
            <a:r>
              <a:rPr lang="en-US" altLang="ko-KR" sz="2400">
                <a:latin typeface="굴림체" pitchFamily="49" charset="-127"/>
                <a:ea typeface="굴림체" pitchFamily="49" charset="-127"/>
              </a:rPr>
              <a:t>  END;</a:t>
            </a:r>
          </a:p>
        </p:txBody>
      </p:sp>
      <p:sp>
        <p:nvSpPr>
          <p:cNvPr id="436227" name="Rectangle 3"/>
          <p:cNvSpPr>
            <a:spLocks noChangeArrowheads="1"/>
          </p:cNvSpPr>
          <p:nvPr/>
        </p:nvSpPr>
        <p:spPr bwMode="blackWhite">
          <a:xfrm>
            <a:off x="1117600" y="600075"/>
            <a:ext cx="6427788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Package</a:t>
            </a:r>
          </a:p>
        </p:txBody>
      </p:sp>
    </p:spTree>
  </p:cSld>
  <p:clrMapOvr>
    <a:masterClrMapping/>
  </p:clrMapOvr>
  <p:transition>
    <p:random/>
  </p:transition>
</p:sld>
</file>

<file path=ppt/slides/slide4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3714" name="Rectangle 2"/>
          <p:cNvSpPr>
            <a:spLocks noChangeArrowheads="1"/>
          </p:cNvSpPr>
          <p:nvPr/>
        </p:nvSpPr>
        <p:spPr bwMode="blackWhite">
          <a:xfrm>
            <a:off x="1119188" y="1244600"/>
            <a:ext cx="12091987" cy="9147175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3200" b="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z="3200" b="0"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z="3200" b="0" err="1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prod_mgr</a:t>
            </a:r>
            <a:r>
              <a:rPr lang="en-US" altLang="ko-KR" sz="3200" b="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</a:t>
            </a:r>
            <a:r>
              <a:rPr lang="ko-KR" altLang="en-US" sz="3200" b="0" err="1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팩키지의</a:t>
            </a:r>
            <a:r>
              <a:rPr lang="ko-KR" altLang="en-US" sz="3200" b="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본문</a:t>
            </a:r>
          </a:p>
          <a:p>
            <a:pPr defTabSz="282575">
              <a:lnSpc>
                <a:spcPct val="130000"/>
              </a:lnSpc>
              <a:defRPr/>
            </a:pPr>
            <a:r>
              <a:rPr lang="ko-KR" altLang="en-US" sz="2400" b="0"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CREATE OR REPLACE PACKAGE BODY </a:t>
            </a:r>
            <a:r>
              <a:rPr lang="en-US" altLang="ko-KR" sz="2400" b="0" err="1">
                <a:latin typeface="굴림체" pitchFamily="49" charset="-127"/>
                <a:ea typeface="굴림체" pitchFamily="49" charset="-127"/>
              </a:rPr>
              <a:t>prod_mgr</a:t>
            </a: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 </a:t>
            </a:r>
          </a:p>
          <a:p>
            <a:pPr defTabSz="282575">
              <a:defRPr/>
            </a:pP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  IS</a:t>
            </a:r>
          </a:p>
          <a:p>
            <a:pPr defTabSz="282575">
              <a:defRPr/>
            </a:pP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    CURSOR </a:t>
            </a:r>
            <a:r>
              <a:rPr lang="en-US" altLang="ko-KR" sz="2400" b="0" err="1">
                <a:latin typeface="굴림체" pitchFamily="49" charset="-127"/>
                <a:ea typeface="굴림체" pitchFamily="49" charset="-127"/>
              </a:rPr>
              <a:t>prod_cur</a:t>
            </a: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 (</a:t>
            </a:r>
            <a:r>
              <a:rPr lang="en-US" altLang="ko-KR" sz="2400" b="0" err="1">
                <a:latin typeface="굴림체" pitchFamily="49" charset="-127"/>
                <a:ea typeface="굴림체" pitchFamily="49" charset="-127"/>
              </a:rPr>
              <a:t>v_lgu</a:t>
            </a: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 VARCHAR2) IS</a:t>
            </a:r>
          </a:p>
          <a:p>
            <a:pPr defTabSz="282575">
              <a:defRPr/>
            </a:pP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     SELECT </a:t>
            </a:r>
            <a:r>
              <a:rPr lang="en-US" altLang="ko-KR" sz="2400" b="0" err="1">
                <a:latin typeface="굴림체" pitchFamily="49" charset="-127"/>
                <a:ea typeface="굴림체" pitchFamily="49" charset="-127"/>
              </a:rPr>
              <a:t>prod_id</a:t>
            </a: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, </a:t>
            </a:r>
            <a:r>
              <a:rPr lang="en-US" altLang="ko-KR" sz="2400" b="0" err="1">
                <a:latin typeface="굴림체" pitchFamily="49" charset="-127"/>
                <a:ea typeface="굴림체" pitchFamily="49" charset="-127"/>
              </a:rPr>
              <a:t>prod_name</a:t>
            </a: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, </a:t>
            </a:r>
            <a:r>
              <a:rPr lang="en-US" altLang="ko-KR" sz="2400" b="0" err="1">
                <a:latin typeface="굴림체" pitchFamily="49" charset="-127"/>
                <a:ea typeface="굴림체" pitchFamily="49" charset="-127"/>
              </a:rPr>
              <a:t>to_char</a:t>
            </a: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(prod_sale,'L999,999,999') </a:t>
            </a:r>
            <a:r>
              <a:rPr lang="en-US" altLang="ko-KR" sz="2400" b="0" err="1">
                <a:latin typeface="굴림체" pitchFamily="49" charset="-127"/>
                <a:ea typeface="굴림체" pitchFamily="49" charset="-127"/>
              </a:rPr>
              <a:t>prod_sale</a:t>
            </a:r>
            <a:endParaRPr lang="en-US" altLang="ko-KR" sz="2400" b="0">
              <a:latin typeface="굴림체" pitchFamily="49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     FROM prod</a:t>
            </a:r>
          </a:p>
          <a:p>
            <a:pPr defTabSz="282575">
              <a:defRPr/>
            </a:pP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     WHERE </a:t>
            </a:r>
            <a:r>
              <a:rPr lang="en-US" altLang="ko-KR" sz="2400" b="0" err="1">
                <a:latin typeface="굴림체" pitchFamily="49" charset="-127"/>
                <a:ea typeface="굴림체" pitchFamily="49" charset="-127"/>
              </a:rPr>
              <a:t>prod_lgu</a:t>
            </a: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 = </a:t>
            </a:r>
            <a:r>
              <a:rPr lang="en-US" altLang="ko-KR" sz="2400" b="0" err="1">
                <a:latin typeface="굴림체" pitchFamily="49" charset="-127"/>
                <a:ea typeface="굴림체" pitchFamily="49" charset="-127"/>
              </a:rPr>
              <a:t>v_lgu</a:t>
            </a: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;  </a:t>
            </a:r>
          </a:p>
          <a:p>
            <a:pPr defTabSz="282575">
              <a:defRPr/>
            </a:pP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         </a:t>
            </a:r>
          </a:p>
          <a:p>
            <a:pPr defTabSz="282575">
              <a:defRPr/>
            </a:pP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   PROCEDURE  </a:t>
            </a:r>
            <a:r>
              <a:rPr lang="en-US" altLang="ko-KR" sz="2400" b="0" err="1">
                <a:latin typeface="굴림체" pitchFamily="49" charset="-127"/>
                <a:ea typeface="굴림체" pitchFamily="49" charset="-127"/>
              </a:rPr>
              <a:t>prod_list</a:t>
            </a: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    IS     </a:t>
            </a:r>
          </a:p>
          <a:p>
            <a:pPr defTabSz="282575">
              <a:defRPr/>
            </a:pP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    BEGIN</a:t>
            </a:r>
          </a:p>
          <a:p>
            <a:pPr defTabSz="282575">
              <a:defRPr/>
            </a:pP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      IF </a:t>
            </a:r>
            <a:r>
              <a:rPr lang="en-US" altLang="ko-KR" sz="2400" b="0" err="1">
                <a:latin typeface="굴림체" pitchFamily="49" charset="-127"/>
                <a:ea typeface="굴림체" pitchFamily="49" charset="-127"/>
              </a:rPr>
              <a:t>g_prod_lgu</a:t>
            </a: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 is null Then </a:t>
            </a:r>
          </a:p>
          <a:p>
            <a:pPr defTabSz="282575">
              <a:defRPr/>
            </a:pP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           RAISE </a:t>
            </a:r>
            <a:r>
              <a:rPr lang="en-US" altLang="ko-KR" sz="2400" b="0" err="1">
                <a:latin typeface="굴림체" pitchFamily="49" charset="-127"/>
                <a:ea typeface="굴림체" pitchFamily="49" charset="-127"/>
              </a:rPr>
              <a:t>exp_no_prod_lgu</a:t>
            </a: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;  </a:t>
            </a:r>
          </a:p>
          <a:p>
            <a:pPr defTabSz="282575">
              <a:defRPr/>
            </a:pP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      END IF;</a:t>
            </a:r>
          </a:p>
          <a:p>
            <a:pPr defTabSz="282575">
              <a:defRPr/>
            </a:pP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      FOR </a:t>
            </a:r>
            <a:r>
              <a:rPr lang="en-US" altLang="ko-KR" sz="2400" b="0" err="1">
                <a:latin typeface="굴림체" pitchFamily="49" charset="-127"/>
                <a:ea typeface="굴림체" pitchFamily="49" charset="-127"/>
              </a:rPr>
              <a:t>prod_rec</a:t>
            </a: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  IN </a:t>
            </a:r>
            <a:r>
              <a:rPr lang="en-US" altLang="ko-KR" sz="2400" b="0" err="1">
                <a:latin typeface="굴림체" pitchFamily="49" charset="-127"/>
                <a:ea typeface="굴림체" pitchFamily="49" charset="-127"/>
              </a:rPr>
              <a:t>prod_cur</a:t>
            </a: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 (</a:t>
            </a:r>
            <a:r>
              <a:rPr lang="en-US" altLang="ko-KR" sz="2400" b="0" err="1">
                <a:latin typeface="굴림체" pitchFamily="49" charset="-127"/>
                <a:ea typeface="굴림체" pitchFamily="49" charset="-127"/>
              </a:rPr>
              <a:t>p_prod_lgu</a:t>
            </a: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)  LOOP</a:t>
            </a:r>
          </a:p>
          <a:p>
            <a:pPr defTabSz="282575">
              <a:defRPr/>
            </a:pP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          DBMS_OUTPUT.PUT_LINE(  </a:t>
            </a:r>
            <a:r>
              <a:rPr lang="en-US" altLang="ko-KR" sz="2400" b="0" err="1">
                <a:latin typeface="굴림체" pitchFamily="49" charset="-127"/>
                <a:ea typeface="굴림체" pitchFamily="49" charset="-127"/>
              </a:rPr>
              <a:t>prod_rec.prod_id</a:t>
            </a: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 || ', '</a:t>
            </a:r>
          </a:p>
          <a:p>
            <a:pPr defTabSz="282575">
              <a:defRPr/>
            </a:pP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                             || </a:t>
            </a:r>
            <a:r>
              <a:rPr lang="en-US" altLang="ko-KR" sz="2400" b="0" err="1">
                <a:latin typeface="굴림체" pitchFamily="49" charset="-127"/>
                <a:ea typeface="굴림체" pitchFamily="49" charset="-127"/>
              </a:rPr>
              <a:t>prod_rec.prod_name</a:t>
            </a: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 || ', ' || </a:t>
            </a:r>
            <a:r>
              <a:rPr lang="en-US" altLang="ko-KR" sz="2400" b="0" err="1">
                <a:latin typeface="굴림체" pitchFamily="49" charset="-127"/>
                <a:ea typeface="굴림체" pitchFamily="49" charset="-127"/>
              </a:rPr>
              <a:t>prod_rec.prod_sale</a:t>
            </a: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 );</a:t>
            </a:r>
          </a:p>
          <a:p>
            <a:pPr defTabSz="282575">
              <a:defRPr/>
            </a:pP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      END LOOP;</a:t>
            </a:r>
          </a:p>
          <a:p>
            <a:pPr defTabSz="282575">
              <a:defRPr/>
            </a:pP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     EXCEPTION</a:t>
            </a:r>
          </a:p>
          <a:p>
            <a:pPr defTabSz="282575">
              <a:defRPr/>
            </a:pP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        WHEN </a:t>
            </a:r>
            <a:r>
              <a:rPr lang="en-US" altLang="ko-KR" sz="2400" b="0" err="1">
                <a:latin typeface="굴림체" pitchFamily="49" charset="-127"/>
                <a:ea typeface="굴림체" pitchFamily="49" charset="-127"/>
              </a:rPr>
              <a:t>exp_no_prod_lgu</a:t>
            </a: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 THEN</a:t>
            </a:r>
          </a:p>
          <a:p>
            <a:pPr defTabSz="282575">
              <a:defRPr/>
            </a:pP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              DBMS_OUTPUT.PUT_LINE ( '</a:t>
            </a:r>
            <a:r>
              <a:rPr lang="ko-KR" altLang="en-US" sz="2400" b="0">
                <a:latin typeface="굴림체" pitchFamily="49" charset="-127"/>
                <a:ea typeface="굴림체" pitchFamily="49" charset="-127"/>
              </a:rPr>
              <a:t>상품 분류가 없습니다</a:t>
            </a: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.'); </a:t>
            </a:r>
          </a:p>
          <a:p>
            <a:pPr defTabSz="282575">
              <a:defRPr/>
            </a:pP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        WHEN  OTHERS  THEN  </a:t>
            </a:r>
          </a:p>
          <a:p>
            <a:pPr defTabSz="282575">
              <a:defRPr/>
            </a:pP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             DBMS_OUTPUT.PUT_LINE ( '</a:t>
            </a:r>
            <a:r>
              <a:rPr lang="ko-KR" altLang="en-US" sz="2400" b="0">
                <a:latin typeface="굴림체" pitchFamily="49" charset="-127"/>
                <a:ea typeface="굴림체" pitchFamily="49" charset="-127"/>
              </a:rPr>
              <a:t>기타 에러 </a:t>
            </a: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:' || SQLERRM  ); </a:t>
            </a:r>
          </a:p>
          <a:p>
            <a:pPr defTabSz="282575">
              <a:defRPr/>
            </a:pP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   END </a:t>
            </a:r>
            <a:r>
              <a:rPr lang="en-US" altLang="ko-KR" sz="2400" b="0" err="1">
                <a:latin typeface="굴림체" pitchFamily="49" charset="-127"/>
                <a:ea typeface="굴림체" pitchFamily="49" charset="-127"/>
              </a:rPr>
              <a:t>prod_list</a:t>
            </a: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; </a:t>
            </a:r>
          </a:p>
        </p:txBody>
      </p:sp>
      <p:sp>
        <p:nvSpPr>
          <p:cNvPr id="437251" name="Rectangle 3"/>
          <p:cNvSpPr>
            <a:spLocks noChangeArrowheads="1"/>
          </p:cNvSpPr>
          <p:nvPr/>
        </p:nvSpPr>
        <p:spPr bwMode="blackWhite">
          <a:xfrm>
            <a:off x="1117600" y="600075"/>
            <a:ext cx="6427788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Package</a:t>
            </a:r>
          </a:p>
        </p:txBody>
      </p:sp>
    </p:spTree>
  </p:cSld>
  <p:clrMapOvr>
    <a:masterClrMapping/>
  </p:clrMapOvr>
  <p:transition>
    <p:random/>
  </p:transition>
</p:sld>
</file>

<file path=ppt/slides/slide4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4738" name="Rectangle 2"/>
          <p:cNvSpPr>
            <a:spLocks noChangeArrowheads="1"/>
          </p:cNvSpPr>
          <p:nvPr/>
        </p:nvSpPr>
        <p:spPr bwMode="blackWhite">
          <a:xfrm>
            <a:off x="1119188" y="1244600"/>
            <a:ext cx="12091987" cy="9147175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10000"/>
              </a:lnSpc>
              <a:buFont typeface="Wingdings" pitchFamily="2" charset="2"/>
              <a:buChar char="l"/>
              <a:defRPr/>
            </a:pPr>
            <a:r>
              <a:rPr lang="en-US" altLang="ko-KR" sz="3200" b="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z="3200" b="0" err="1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prod_mgr</a:t>
            </a:r>
            <a:r>
              <a:rPr lang="en-US" altLang="ko-KR" sz="3200" b="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</a:t>
            </a:r>
            <a:r>
              <a:rPr lang="ko-KR" altLang="en-US" sz="3200" b="0" err="1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팩키지의</a:t>
            </a:r>
            <a:r>
              <a:rPr lang="ko-KR" altLang="en-US" sz="3200" b="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본문</a:t>
            </a:r>
            <a:r>
              <a:rPr lang="en-US" altLang="ko-KR" sz="3200" b="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(Cont.)</a:t>
            </a:r>
          </a:p>
          <a:p>
            <a:pPr defTabSz="282575">
              <a:lnSpc>
                <a:spcPct val="130000"/>
              </a:lnSpc>
              <a:defRPr/>
            </a:pP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   PROCEDURE  </a:t>
            </a:r>
            <a:r>
              <a:rPr lang="en-US" altLang="ko-KR" sz="2400" b="0" err="1">
                <a:latin typeface="굴림체" pitchFamily="49" charset="-127"/>
                <a:ea typeface="굴림체" pitchFamily="49" charset="-127"/>
              </a:rPr>
              <a:t>prod_list</a:t>
            </a: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 (</a:t>
            </a:r>
            <a:r>
              <a:rPr lang="en-US" altLang="ko-KR" sz="2400" b="0" err="1">
                <a:latin typeface="굴림체" pitchFamily="49" charset="-127"/>
                <a:ea typeface="굴림체" pitchFamily="49" charset="-127"/>
              </a:rPr>
              <a:t>p_prod_lgu</a:t>
            </a: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 IN </a:t>
            </a:r>
            <a:r>
              <a:rPr lang="en-US" altLang="ko-KR" sz="2400" b="0" err="1">
                <a:latin typeface="굴림체" pitchFamily="49" charset="-127"/>
                <a:ea typeface="굴림체" pitchFamily="49" charset="-127"/>
              </a:rPr>
              <a:t>prod.prod_lgu%TYPE</a:t>
            </a: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)</a:t>
            </a:r>
          </a:p>
          <a:p>
            <a:pPr defTabSz="282575">
              <a:defRPr/>
            </a:pP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     IS     </a:t>
            </a:r>
          </a:p>
          <a:p>
            <a:pPr defTabSz="282575">
              <a:defRPr/>
            </a:pP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   BEGIN</a:t>
            </a:r>
          </a:p>
          <a:p>
            <a:pPr defTabSz="282575">
              <a:defRPr/>
            </a:pP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      FOR </a:t>
            </a:r>
            <a:r>
              <a:rPr lang="en-US" altLang="ko-KR" sz="2400" b="0" err="1">
                <a:latin typeface="굴림체" pitchFamily="49" charset="-127"/>
                <a:ea typeface="굴림체" pitchFamily="49" charset="-127"/>
              </a:rPr>
              <a:t>prod_rec</a:t>
            </a: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  IN </a:t>
            </a:r>
            <a:r>
              <a:rPr lang="en-US" altLang="ko-KR" sz="2400" b="0" err="1">
                <a:latin typeface="굴림체" pitchFamily="49" charset="-127"/>
                <a:ea typeface="굴림체" pitchFamily="49" charset="-127"/>
              </a:rPr>
              <a:t>prod_cur</a:t>
            </a: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 (</a:t>
            </a:r>
            <a:r>
              <a:rPr lang="en-US" altLang="ko-KR" sz="2400" b="0" err="1">
                <a:latin typeface="굴림체" pitchFamily="49" charset="-127"/>
                <a:ea typeface="굴림체" pitchFamily="49" charset="-127"/>
              </a:rPr>
              <a:t>p_prod_lgu</a:t>
            </a: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)  LOOP</a:t>
            </a:r>
          </a:p>
          <a:p>
            <a:pPr defTabSz="282575">
              <a:defRPr/>
            </a:pP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          DBMS_OUTPUT.PUT_LINE(  </a:t>
            </a:r>
            <a:r>
              <a:rPr lang="en-US" altLang="ko-KR" sz="2400" b="0" err="1">
                <a:latin typeface="굴림체" pitchFamily="49" charset="-127"/>
                <a:ea typeface="굴림체" pitchFamily="49" charset="-127"/>
              </a:rPr>
              <a:t>prod_rec.prod_id</a:t>
            </a: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 || ', '</a:t>
            </a:r>
          </a:p>
          <a:p>
            <a:pPr defTabSz="282575">
              <a:defRPr/>
            </a:pP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                             || </a:t>
            </a:r>
            <a:r>
              <a:rPr lang="en-US" altLang="ko-KR" sz="2400" b="0" err="1">
                <a:latin typeface="굴림체" pitchFamily="49" charset="-127"/>
                <a:ea typeface="굴림체" pitchFamily="49" charset="-127"/>
              </a:rPr>
              <a:t>prod_rec.prod_name</a:t>
            </a: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 || ', ' || </a:t>
            </a:r>
            <a:r>
              <a:rPr lang="en-US" altLang="ko-KR" sz="2400" b="0" err="1">
                <a:latin typeface="굴림체" pitchFamily="49" charset="-127"/>
                <a:ea typeface="굴림체" pitchFamily="49" charset="-127"/>
              </a:rPr>
              <a:t>prod_rec.prod_sale</a:t>
            </a: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 );</a:t>
            </a:r>
          </a:p>
          <a:p>
            <a:pPr defTabSz="282575">
              <a:defRPr/>
            </a:pP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      END LOOP;</a:t>
            </a:r>
          </a:p>
          <a:p>
            <a:pPr defTabSz="282575">
              <a:defRPr/>
            </a:pP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   EXCEPTION</a:t>
            </a:r>
          </a:p>
          <a:p>
            <a:pPr defTabSz="282575">
              <a:defRPr/>
            </a:pP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     WHEN  OTHERS  THEN  </a:t>
            </a:r>
          </a:p>
          <a:p>
            <a:pPr defTabSz="282575">
              <a:defRPr/>
            </a:pP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        DBMS_OUTPUT.PUT_LINE ( '</a:t>
            </a:r>
            <a:r>
              <a:rPr lang="ko-KR" altLang="en-US" sz="2400" b="0">
                <a:latin typeface="굴림체" pitchFamily="49" charset="-127"/>
                <a:ea typeface="굴림체" pitchFamily="49" charset="-127"/>
              </a:rPr>
              <a:t>기타 에러 </a:t>
            </a: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:' || SQLERRM  ); </a:t>
            </a:r>
          </a:p>
          <a:p>
            <a:pPr defTabSz="282575">
              <a:defRPr/>
            </a:pP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  END </a:t>
            </a:r>
            <a:r>
              <a:rPr lang="en-US" altLang="ko-KR" sz="2400" b="0" err="1">
                <a:latin typeface="굴림체" pitchFamily="49" charset="-127"/>
                <a:ea typeface="굴림체" pitchFamily="49" charset="-127"/>
              </a:rPr>
              <a:t>prod_list</a:t>
            </a: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;  </a:t>
            </a:r>
          </a:p>
          <a:p>
            <a:pPr defTabSz="282575">
              <a:defRPr/>
            </a:pPr>
            <a:endParaRPr lang="en-US" altLang="ko-KR" sz="2400" b="0">
              <a:latin typeface="굴림체" pitchFamily="49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   FUNCTION </a:t>
            </a:r>
            <a:r>
              <a:rPr lang="en-US" altLang="ko-KR" sz="2400" b="0" err="1">
                <a:latin typeface="굴림체" pitchFamily="49" charset="-127"/>
                <a:ea typeface="굴림체" pitchFamily="49" charset="-127"/>
              </a:rPr>
              <a:t>prod_count</a:t>
            </a: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   </a:t>
            </a:r>
          </a:p>
          <a:p>
            <a:pPr defTabSz="282575">
              <a:defRPr/>
            </a:pP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      RETURN NUMBER    </a:t>
            </a:r>
          </a:p>
          <a:p>
            <a:pPr defTabSz="282575">
              <a:defRPr/>
            </a:pP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     IS  </a:t>
            </a:r>
          </a:p>
          <a:p>
            <a:pPr defTabSz="282575">
              <a:defRPr/>
            </a:pP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       </a:t>
            </a:r>
            <a:r>
              <a:rPr lang="en-US" altLang="ko-KR" sz="2400" b="0" err="1">
                <a:latin typeface="굴림체" pitchFamily="49" charset="-127"/>
                <a:ea typeface="굴림체" pitchFamily="49" charset="-127"/>
              </a:rPr>
              <a:t>v_cnt</a:t>
            </a: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 NUMBER;</a:t>
            </a:r>
          </a:p>
          <a:p>
            <a:pPr defTabSz="282575">
              <a:defRPr/>
            </a:pP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     BEGIN</a:t>
            </a:r>
          </a:p>
          <a:p>
            <a:pPr defTabSz="282575">
              <a:defRPr/>
            </a:pP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        SELECT COUNT(*) INTO </a:t>
            </a:r>
            <a:r>
              <a:rPr lang="en-US" altLang="ko-KR" sz="2400" b="0" err="1">
                <a:latin typeface="굴림체" pitchFamily="49" charset="-127"/>
                <a:ea typeface="굴림체" pitchFamily="49" charset="-127"/>
              </a:rPr>
              <a:t>v_cnt</a:t>
            </a: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 FROM prod WHERE </a:t>
            </a:r>
            <a:r>
              <a:rPr lang="en-US" altLang="ko-KR" sz="2400" b="0" err="1">
                <a:latin typeface="굴림체" pitchFamily="49" charset="-127"/>
                <a:ea typeface="굴림체" pitchFamily="49" charset="-127"/>
              </a:rPr>
              <a:t>prod_lgu</a:t>
            </a: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 = </a:t>
            </a:r>
            <a:r>
              <a:rPr lang="en-US" altLang="ko-KR" sz="2400" b="0" err="1">
                <a:latin typeface="굴림체" pitchFamily="49" charset="-127"/>
                <a:ea typeface="굴림체" pitchFamily="49" charset="-127"/>
              </a:rPr>
              <a:t>g_prod_lgu</a:t>
            </a: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;</a:t>
            </a:r>
          </a:p>
          <a:p>
            <a:pPr defTabSz="282575">
              <a:defRPr/>
            </a:pP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        return </a:t>
            </a:r>
            <a:r>
              <a:rPr lang="en-US" altLang="ko-KR" sz="2400" b="0" err="1">
                <a:latin typeface="굴림체" pitchFamily="49" charset="-127"/>
                <a:ea typeface="굴림체" pitchFamily="49" charset="-127"/>
              </a:rPr>
              <a:t>v_cnt</a:t>
            </a: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;</a:t>
            </a:r>
          </a:p>
          <a:p>
            <a:pPr defTabSz="282575">
              <a:defRPr/>
            </a:pP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   END </a:t>
            </a:r>
            <a:r>
              <a:rPr lang="en-US" altLang="ko-KR" sz="2400" b="0" err="1">
                <a:latin typeface="굴림체" pitchFamily="49" charset="-127"/>
                <a:ea typeface="굴림체" pitchFamily="49" charset="-127"/>
              </a:rPr>
              <a:t>prod_count</a:t>
            </a: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;  </a:t>
            </a:r>
          </a:p>
          <a:p>
            <a:pPr defTabSz="282575">
              <a:defRPr/>
            </a:pP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END </a:t>
            </a:r>
            <a:r>
              <a:rPr lang="en-US" altLang="ko-KR" sz="2400" b="0" err="1">
                <a:latin typeface="굴림체" pitchFamily="49" charset="-127"/>
                <a:ea typeface="굴림체" pitchFamily="49" charset="-127"/>
              </a:rPr>
              <a:t>prod_mgr</a:t>
            </a: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;</a:t>
            </a:r>
            <a:endParaRPr lang="en-US" altLang="ko-KR" sz="3200" b="0">
              <a:solidFill>
                <a:srgbClr val="800000"/>
              </a:solidFill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438275" name="Rectangle 3"/>
          <p:cNvSpPr>
            <a:spLocks noChangeArrowheads="1"/>
          </p:cNvSpPr>
          <p:nvPr/>
        </p:nvSpPr>
        <p:spPr bwMode="blackWhite">
          <a:xfrm>
            <a:off x="1117600" y="600075"/>
            <a:ext cx="6427788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Package</a:t>
            </a:r>
          </a:p>
        </p:txBody>
      </p:sp>
    </p:spTree>
  </p:cSld>
  <p:clrMapOvr>
    <a:masterClrMapping/>
  </p:clrMapOvr>
  <p:transition>
    <p:random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슬라이드 번호 개체 틀 4"/>
          <p:cNvSpPr>
            <a:spLocks noGrp="1"/>
          </p:cNvSpPr>
          <p:nvPr>
            <p:ph type="sldNum" sz="quarter" idx="4294967295"/>
          </p:nvPr>
        </p:nvSpPr>
        <p:spPr bwMode="auto">
          <a:xfrm>
            <a:off x="6405563" y="10163175"/>
            <a:ext cx="1490662" cy="341313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altLang="ko-KR">
                <a:latin typeface="HY중고딕" pitchFamily="18" charset="-127"/>
              </a:rPr>
              <a:t>- </a:t>
            </a:r>
            <a:fld id="{97426E73-EEC6-43BB-A207-7B62E874484B}" type="slidenum">
              <a:rPr lang="en-US" altLang="ko-KR">
                <a:latin typeface="HY중고딕" pitchFamily="18" charset="-127"/>
              </a:rPr>
              <a:pPr/>
              <a:t>48</a:t>
            </a:fld>
            <a:r>
              <a:rPr lang="en-US" altLang="ko-KR">
                <a:latin typeface="HY중고딕" pitchFamily="18" charset="-127"/>
              </a:rPr>
              <a:t> -</a:t>
            </a:r>
          </a:p>
        </p:txBody>
      </p:sp>
      <p:sp>
        <p:nvSpPr>
          <p:cNvPr id="50179" name="Rectangle 126"/>
          <p:cNvSpPr>
            <a:spLocks noGrp="1" noChangeArrowheads="1"/>
          </p:cNvSpPr>
          <p:nvPr>
            <p:ph type="title"/>
          </p:nvPr>
        </p:nvSpPr>
        <p:spPr bwMode="auto">
          <a:xfrm>
            <a:off x="720725" y="431800"/>
            <a:ext cx="12960350" cy="1800225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ko-KR" altLang="en-US" smtClean="0"/>
              <a:t>릴레이션</a:t>
            </a:r>
          </a:p>
        </p:txBody>
      </p:sp>
      <p:sp>
        <p:nvSpPr>
          <p:cNvPr id="50180" name="Rectangle 1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725" y="1800225"/>
            <a:ext cx="12960350" cy="843915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ko-KR" altLang="en-US" smtClean="0"/>
              <a:t>릴레이션</a:t>
            </a:r>
            <a:r>
              <a:rPr lang="en-US" altLang="ko-KR" smtClean="0"/>
              <a:t>(relation)</a:t>
            </a:r>
          </a:p>
          <a:p>
            <a:pPr lvl="1" eaLnBrk="1" hangingPunct="1"/>
            <a:r>
              <a:rPr lang="en-US" altLang="ko-KR" smtClean="0"/>
              <a:t>2</a:t>
            </a:r>
            <a:r>
              <a:rPr lang="ko-KR" altLang="en-US" smtClean="0"/>
              <a:t>차원 테이블 구조</a:t>
            </a:r>
          </a:p>
          <a:p>
            <a:pPr lvl="1" eaLnBrk="1" hangingPunct="1"/>
            <a:r>
              <a:rPr lang="ko-KR" altLang="en-US" smtClean="0"/>
              <a:t>튜플</a:t>
            </a:r>
            <a:r>
              <a:rPr lang="en-US" altLang="ko-KR" smtClean="0"/>
              <a:t>(tuple)</a:t>
            </a:r>
            <a:r>
              <a:rPr lang="ko-KR" altLang="en-US" smtClean="0"/>
              <a:t>과 속성</a:t>
            </a:r>
            <a:r>
              <a:rPr lang="en-US" altLang="ko-KR" smtClean="0"/>
              <a:t>(attribute)</a:t>
            </a:r>
            <a:r>
              <a:rPr lang="ko-KR" altLang="en-US" smtClean="0"/>
              <a:t>의 집합으로 구성 </a:t>
            </a:r>
            <a:endParaRPr lang="en-US" altLang="ko-KR" smtClean="0"/>
          </a:p>
          <a:p>
            <a:pPr lvl="1" eaLnBrk="1" hangingPunct="1"/>
            <a:endParaRPr lang="en-US" altLang="ko-KR" smtClean="0"/>
          </a:p>
          <a:p>
            <a:pPr eaLnBrk="1" hangingPunct="1"/>
            <a:r>
              <a:rPr lang="ko-KR" altLang="en-US" smtClean="0"/>
              <a:t>릴레이션의 개념</a:t>
            </a:r>
          </a:p>
          <a:p>
            <a:pPr eaLnBrk="1" hangingPunct="1"/>
            <a:endParaRPr lang="en-US" altLang="ko-KR" smtClean="0"/>
          </a:p>
        </p:txBody>
      </p:sp>
      <p:pic>
        <p:nvPicPr>
          <p:cNvPr id="50181" name="Picture 10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7400" y="5287963"/>
            <a:ext cx="12976225" cy="4230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슬라이드 번호 개체 틀 4"/>
          <p:cNvSpPr>
            <a:spLocks noGrp="1"/>
          </p:cNvSpPr>
          <p:nvPr>
            <p:ph type="sldNum" sz="quarter" idx="4294967295"/>
          </p:nvPr>
        </p:nvSpPr>
        <p:spPr bwMode="auto">
          <a:xfrm>
            <a:off x="6405563" y="10163175"/>
            <a:ext cx="1490662" cy="341313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altLang="ko-KR">
                <a:latin typeface="HY중고딕" pitchFamily="18" charset="-127"/>
              </a:rPr>
              <a:t>- </a:t>
            </a:r>
            <a:fld id="{3AFCA4C4-740C-42B0-9833-8F87A619FE08}" type="slidenum">
              <a:rPr lang="en-US" altLang="ko-KR">
                <a:latin typeface="HY중고딕" pitchFamily="18" charset="-127"/>
              </a:rPr>
              <a:pPr/>
              <a:t>49</a:t>
            </a:fld>
            <a:r>
              <a:rPr lang="en-US" altLang="ko-KR">
                <a:latin typeface="HY중고딕" pitchFamily="18" charset="-127"/>
              </a:rPr>
              <a:t> -</a:t>
            </a:r>
          </a:p>
        </p:txBody>
      </p:sp>
      <p:sp>
        <p:nvSpPr>
          <p:cNvPr id="51203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720725" y="431800"/>
            <a:ext cx="12960350" cy="1800225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ko-KR" altLang="en-US" smtClean="0"/>
              <a:t>릴레이션의 성질</a:t>
            </a:r>
          </a:p>
        </p:txBody>
      </p:sp>
      <p:sp>
        <p:nvSpPr>
          <p:cNvPr id="51204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725" y="1800225"/>
            <a:ext cx="12960350" cy="843915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35000"/>
              </a:spcBef>
            </a:pPr>
            <a:r>
              <a:rPr lang="ko-KR" altLang="en-US" sz="2800" smtClean="0"/>
              <a:t>릴레이션에 저장된 튜플들은 유일</a:t>
            </a:r>
          </a:p>
          <a:p>
            <a:pPr lvl="1" eaLnBrk="1" hangingPunct="1">
              <a:spcBef>
                <a:spcPct val="35000"/>
              </a:spcBef>
            </a:pPr>
            <a:r>
              <a:rPr lang="ko-KR" altLang="en-US" smtClean="0"/>
              <a:t>릴레이션은 튜플들의 집합이기 때문에 하나의 릴레이션에는 동일한 튜플이 저장될 수 없음</a:t>
            </a:r>
          </a:p>
          <a:p>
            <a:pPr eaLnBrk="1" hangingPunct="1">
              <a:spcBef>
                <a:spcPct val="35000"/>
              </a:spcBef>
            </a:pPr>
            <a:r>
              <a:rPr lang="ko-KR" altLang="en-US" sz="2800" smtClean="0"/>
              <a:t>릴레이션에 저장된 튜플간에는 순서 관계가 없음</a:t>
            </a:r>
          </a:p>
          <a:p>
            <a:pPr lvl="1" eaLnBrk="1" hangingPunct="1">
              <a:spcBef>
                <a:spcPct val="35000"/>
              </a:spcBef>
            </a:pPr>
            <a:r>
              <a:rPr lang="ko-KR" altLang="en-US" smtClean="0"/>
              <a:t>하나의 집합내에서 원소간의 순서는 무의미하기 때문에 릴레이션에 저장된 튜플끼리는 순서 관계가 없음 </a:t>
            </a:r>
          </a:p>
          <a:p>
            <a:pPr eaLnBrk="1" hangingPunct="1">
              <a:spcBef>
                <a:spcPct val="35000"/>
              </a:spcBef>
            </a:pPr>
            <a:r>
              <a:rPr lang="ko-KR" altLang="en-US" sz="2800" smtClean="0"/>
              <a:t>릴레이션을 구성하는 속성간에는 순서가 없음</a:t>
            </a:r>
          </a:p>
          <a:p>
            <a:pPr lvl="1" eaLnBrk="1" hangingPunct="1">
              <a:spcBef>
                <a:spcPct val="35000"/>
              </a:spcBef>
            </a:pPr>
            <a:r>
              <a:rPr lang="ko-KR" altLang="en-US" smtClean="0"/>
              <a:t>학생</a:t>
            </a:r>
            <a:r>
              <a:rPr lang="en-US" altLang="ko-KR" smtClean="0"/>
              <a:t>1(</a:t>
            </a:r>
            <a:r>
              <a:rPr lang="ko-KR" altLang="en-US" smtClean="0"/>
              <a:t>학번</a:t>
            </a:r>
            <a:r>
              <a:rPr lang="en-US" altLang="ko-KR" smtClean="0"/>
              <a:t>, </a:t>
            </a:r>
            <a:r>
              <a:rPr lang="ko-KR" altLang="en-US" smtClean="0"/>
              <a:t>이름</a:t>
            </a:r>
            <a:r>
              <a:rPr lang="en-US" altLang="ko-KR" smtClean="0"/>
              <a:t>, </a:t>
            </a:r>
            <a:r>
              <a:rPr lang="ko-KR" altLang="en-US" smtClean="0"/>
              <a:t>주민번호</a:t>
            </a:r>
            <a:r>
              <a:rPr lang="en-US" altLang="ko-KR" smtClean="0"/>
              <a:t>, </a:t>
            </a:r>
            <a:r>
              <a:rPr lang="ko-KR" altLang="en-US" smtClean="0"/>
              <a:t>사용자</a:t>
            </a:r>
            <a:r>
              <a:rPr lang="en-US" altLang="ko-KR" smtClean="0"/>
              <a:t>ID)</a:t>
            </a:r>
            <a:r>
              <a:rPr lang="ko-KR" altLang="en-US" smtClean="0"/>
              <a:t>과 학생</a:t>
            </a:r>
            <a:r>
              <a:rPr lang="en-US" altLang="ko-KR" smtClean="0"/>
              <a:t>2(</a:t>
            </a:r>
            <a:r>
              <a:rPr lang="ko-KR" altLang="en-US" smtClean="0"/>
              <a:t>학번</a:t>
            </a:r>
            <a:r>
              <a:rPr lang="en-US" altLang="ko-KR" smtClean="0"/>
              <a:t>, </a:t>
            </a:r>
            <a:r>
              <a:rPr lang="ko-KR" altLang="en-US" smtClean="0"/>
              <a:t>주민번호</a:t>
            </a:r>
            <a:r>
              <a:rPr lang="en-US" altLang="ko-KR" smtClean="0"/>
              <a:t>, </a:t>
            </a:r>
            <a:r>
              <a:rPr lang="ko-KR" altLang="en-US" smtClean="0"/>
              <a:t>이름</a:t>
            </a:r>
            <a:r>
              <a:rPr lang="en-US" altLang="ko-KR" smtClean="0"/>
              <a:t>, </a:t>
            </a:r>
            <a:r>
              <a:rPr lang="ko-KR" altLang="en-US" smtClean="0"/>
              <a:t>사용자</a:t>
            </a:r>
            <a:r>
              <a:rPr lang="en-US" altLang="ko-KR" smtClean="0"/>
              <a:t>ID)</a:t>
            </a:r>
            <a:r>
              <a:rPr lang="ko-KR" altLang="en-US" smtClean="0"/>
              <a:t>는 동일한 릴레이션 </a:t>
            </a:r>
          </a:p>
          <a:p>
            <a:pPr eaLnBrk="1" hangingPunct="1">
              <a:spcBef>
                <a:spcPct val="35000"/>
              </a:spcBef>
            </a:pPr>
            <a:r>
              <a:rPr lang="ko-KR" altLang="en-US" sz="2800" smtClean="0"/>
              <a:t>모든 속성 값은 원자 값</a:t>
            </a:r>
            <a:r>
              <a:rPr lang="en-US" altLang="ko-KR" sz="2800" smtClean="0"/>
              <a:t>(atomic value)</a:t>
            </a:r>
          </a:p>
          <a:p>
            <a:pPr lvl="1" eaLnBrk="1" hangingPunct="1">
              <a:spcBef>
                <a:spcPct val="35000"/>
              </a:spcBef>
            </a:pPr>
            <a:r>
              <a:rPr lang="ko-KR" altLang="en-US" smtClean="0"/>
              <a:t>속성 값은 더 이상 나뉘어질 수 없는 논리적인 최소 단위를 의미 </a:t>
            </a:r>
          </a:p>
          <a:p>
            <a:pPr lvl="1" eaLnBrk="1" hangingPunct="1">
              <a:spcBef>
                <a:spcPct val="35000"/>
              </a:spcBef>
            </a:pPr>
            <a:r>
              <a:rPr lang="ko-KR" altLang="en-US" smtClean="0"/>
              <a:t>예 </a:t>
            </a:r>
            <a:r>
              <a:rPr lang="en-US" altLang="ko-KR" smtClean="0"/>
              <a:t>: </a:t>
            </a:r>
            <a:r>
              <a:rPr lang="ko-KR" altLang="en-US" smtClean="0"/>
              <a:t>이름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44"/>
          <p:cNvSpPr>
            <a:spLocks noChangeArrowheads="1"/>
          </p:cNvSpPr>
          <p:nvPr/>
        </p:nvSpPr>
        <p:spPr bwMode="auto">
          <a:xfrm>
            <a:off x="239713" y="1457325"/>
            <a:ext cx="13801725" cy="86407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>
              <a:latin typeface="HY중고딕" pitchFamily="18" charset="-127"/>
            </a:endParaRPr>
          </a:p>
        </p:txBody>
      </p:sp>
      <p:grpSp>
        <p:nvGrpSpPr>
          <p:cNvPr id="9219" name="Group 43"/>
          <p:cNvGrpSpPr>
            <a:grpSpLocks/>
          </p:cNvGrpSpPr>
          <p:nvPr/>
        </p:nvGrpSpPr>
        <p:grpSpPr bwMode="auto">
          <a:xfrm>
            <a:off x="839788" y="2057400"/>
            <a:ext cx="12722225" cy="7921625"/>
            <a:chOff x="144" y="720"/>
            <a:chExt cx="5280" cy="3360"/>
          </a:xfrm>
        </p:grpSpPr>
        <p:sp>
          <p:nvSpPr>
            <p:cNvPr id="9221" name="Rectangle 2"/>
            <p:cNvSpPr>
              <a:spLocks noChangeArrowheads="1"/>
            </p:cNvSpPr>
            <p:nvPr/>
          </p:nvSpPr>
          <p:spPr bwMode="auto">
            <a:xfrm>
              <a:off x="144" y="1200"/>
              <a:ext cx="432" cy="192"/>
            </a:xfrm>
            <a:prstGeom prst="rect">
              <a:avLst/>
            </a:prstGeom>
            <a:gradFill rotWithShape="0">
              <a:gsLst>
                <a:gs pos="0">
                  <a:srgbClr val="FFFFCC"/>
                </a:gs>
                <a:gs pos="100000">
                  <a:schemeClr val="bg1"/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ko-KR" altLang="en-US">
                  <a:latin typeface="HY중고딕" pitchFamily="18" charset="-127"/>
                </a:rPr>
                <a:t>고객번호</a:t>
              </a:r>
            </a:p>
          </p:txBody>
        </p:sp>
        <p:sp>
          <p:nvSpPr>
            <p:cNvPr id="9222" name="Rectangle 7"/>
            <p:cNvSpPr>
              <a:spLocks noChangeArrowheads="1"/>
            </p:cNvSpPr>
            <p:nvPr/>
          </p:nvSpPr>
          <p:spPr bwMode="auto">
            <a:xfrm>
              <a:off x="576" y="1200"/>
              <a:ext cx="432" cy="192"/>
            </a:xfrm>
            <a:prstGeom prst="rect">
              <a:avLst/>
            </a:prstGeom>
            <a:gradFill rotWithShape="0">
              <a:gsLst>
                <a:gs pos="0">
                  <a:srgbClr val="FFFFCC"/>
                </a:gs>
                <a:gs pos="100000">
                  <a:schemeClr val="bg1"/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ko-KR" altLang="en-US">
                  <a:latin typeface="HY중고딕" pitchFamily="18" charset="-127"/>
                </a:rPr>
                <a:t>이름</a:t>
              </a:r>
            </a:p>
          </p:txBody>
        </p:sp>
        <p:sp>
          <p:nvSpPr>
            <p:cNvPr id="9223" name="Rectangle 8"/>
            <p:cNvSpPr>
              <a:spLocks noChangeArrowheads="1"/>
            </p:cNvSpPr>
            <p:nvPr/>
          </p:nvSpPr>
          <p:spPr bwMode="auto">
            <a:xfrm>
              <a:off x="1008" y="1200"/>
              <a:ext cx="432" cy="192"/>
            </a:xfrm>
            <a:prstGeom prst="rect">
              <a:avLst/>
            </a:prstGeom>
            <a:gradFill rotWithShape="0">
              <a:gsLst>
                <a:gs pos="0">
                  <a:srgbClr val="FFFFCC"/>
                </a:gs>
                <a:gs pos="100000">
                  <a:schemeClr val="bg1"/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ko-KR" altLang="en-US">
                  <a:latin typeface="HY중고딕" pitchFamily="18" charset="-127"/>
                </a:rPr>
                <a:t>모델</a:t>
              </a:r>
            </a:p>
          </p:txBody>
        </p:sp>
        <p:sp>
          <p:nvSpPr>
            <p:cNvPr id="9224" name="Rectangle 9"/>
            <p:cNvSpPr>
              <a:spLocks noChangeArrowheads="1"/>
            </p:cNvSpPr>
            <p:nvPr/>
          </p:nvSpPr>
          <p:spPr bwMode="auto">
            <a:xfrm>
              <a:off x="1440" y="1200"/>
              <a:ext cx="432" cy="192"/>
            </a:xfrm>
            <a:prstGeom prst="rect">
              <a:avLst/>
            </a:prstGeom>
            <a:gradFill rotWithShape="0">
              <a:gsLst>
                <a:gs pos="0">
                  <a:srgbClr val="FFFFCC"/>
                </a:gs>
                <a:gs pos="100000">
                  <a:schemeClr val="bg1"/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ko-KR" altLang="en-US">
                  <a:latin typeface="HY중고딕" pitchFamily="18" charset="-127"/>
                </a:rPr>
                <a:t>년식</a:t>
              </a:r>
            </a:p>
          </p:txBody>
        </p:sp>
        <p:sp>
          <p:nvSpPr>
            <p:cNvPr id="9225" name="Rectangle 10"/>
            <p:cNvSpPr>
              <a:spLocks noChangeArrowheads="1"/>
            </p:cNvSpPr>
            <p:nvPr/>
          </p:nvSpPr>
          <p:spPr bwMode="auto">
            <a:xfrm>
              <a:off x="1872" y="1200"/>
              <a:ext cx="432" cy="192"/>
            </a:xfrm>
            <a:prstGeom prst="rect">
              <a:avLst/>
            </a:prstGeom>
            <a:gradFill rotWithShape="0">
              <a:gsLst>
                <a:gs pos="0">
                  <a:srgbClr val="FFFFCC"/>
                </a:gs>
                <a:gs pos="100000">
                  <a:schemeClr val="bg1"/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ko-KR" altLang="en-US">
                  <a:latin typeface="HY중고딕" pitchFamily="18" charset="-127"/>
                </a:rPr>
                <a:t>주소</a:t>
              </a:r>
            </a:p>
          </p:txBody>
        </p:sp>
        <p:sp>
          <p:nvSpPr>
            <p:cNvPr id="9226" name="Rectangle 11"/>
            <p:cNvSpPr>
              <a:spLocks noChangeArrowheads="1"/>
            </p:cNvSpPr>
            <p:nvPr/>
          </p:nvSpPr>
          <p:spPr bwMode="auto">
            <a:xfrm>
              <a:off x="144" y="1367"/>
              <a:ext cx="432" cy="148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altLang="ko-KR" sz="1300">
                <a:latin typeface="HY중고딕" pitchFamily="18" charset="-127"/>
                <a:ea typeface="HY중고딕" pitchFamily="18" charset="-127"/>
              </a:endParaRPr>
            </a:p>
            <a:p>
              <a:r>
                <a:rPr lang="en-US" altLang="ko-KR" sz="1300">
                  <a:latin typeface="HY중고딕" pitchFamily="18" charset="-127"/>
                  <a:ea typeface="HY중고딕" pitchFamily="18" charset="-127"/>
                </a:rPr>
                <a:t>000000001</a:t>
              </a:r>
            </a:p>
            <a:p>
              <a:r>
                <a:rPr lang="en-US" altLang="ko-KR" sz="1300">
                  <a:latin typeface="HY중고딕" pitchFamily="18" charset="-127"/>
                  <a:ea typeface="HY중고딕" pitchFamily="18" charset="-127"/>
                </a:rPr>
                <a:t>000000002</a:t>
              </a:r>
            </a:p>
            <a:p>
              <a:r>
                <a:rPr lang="en-US" altLang="ko-KR" sz="1300">
                  <a:latin typeface="HY중고딕" pitchFamily="18" charset="-127"/>
                  <a:ea typeface="HY중고딕" pitchFamily="18" charset="-127"/>
                </a:rPr>
                <a:t>000000003</a:t>
              </a:r>
            </a:p>
            <a:p>
              <a:r>
                <a:rPr lang="en-US" altLang="ko-KR" sz="1300">
                  <a:latin typeface="HY중고딕" pitchFamily="18" charset="-127"/>
                  <a:ea typeface="HY중고딕" pitchFamily="18" charset="-127"/>
                </a:rPr>
                <a:t>000000004</a:t>
              </a:r>
            </a:p>
            <a:p>
              <a:r>
                <a:rPr lang="en-US" altLang="ko-KR" sz="1300">
                  <a:latin typeface="HY중고딕" pitchFamily="18" charset="-127"/>
                  <a:ea typeface="HY중고딕" pitchFamily="18" charset="-127"/>
                </a:rPr>
                <a:t>000000005</a:t>
              </a:r>
            </a:p>
            <a:p>
              <a:r>
                <a:rPr lang="en-US" altLang="ko-KR" sz="1300">
                  <a:latin typeface="HY중고딕" pitchFamily="18" charset="-127"/>
                  <a:ea typeface="HY중고딕" pitchFamily="18" charset="-127"/>
                </a:rPr>
                <a:t>000000006</a:t>
              </a:r>
            </a:p>
            <a:p>
              <a:r>
                <a:rPr lang="en-US" altLang="ko-KR" sz="1300">
                  <a:latin typeface="HY중고딕" pitchFamily="18" charset="-127"/>
                  <a:ea typeface="HY중고딕" pitchFamily="18" charset="-127"/>
                </a:rPr>
                <a:t>000000007</a:t>
              </a:r>
            </a:p>
            <a:p>
              <a:r>
                <a:rPr lang="en-US" altLang="ko-KR" sz="1300">
                  <a:latin typeface="HY중고딕" pitchFamily="18" charset="-127"/>
                  <a:ea typeface="HY중고딕" pitchFamily="18" charset="-127"/>
                </a:rPr>
                <a:t>000000008</a:t>
              </a:r>
            </a:p>
            <a:p>
              <a:r>
                <a:rPr lang="en-US" altLang="ko-KR" sz="1300">
                  <a:latin typeface="HY중고딕" pitchFamily="18" charset="-127"/>
                  <a:ea typeface="HY중고딕" pitchFamily="18" charset="-127"/>
                </a:rPr>
                <a:t>000000009</a:t>
              </a:r>
            </a:p>
            <a:p>
              <a:r>
                <a:rPr lang="en-US" altLang="ko-KR" sz="1300">
                  <a:latin typeface="HY중고딕" pitchFamily="18" charset="-127"/>
                  <a:ea typeface="HY중고딕" pitchFamily="18" charset="-127"/>
                </a:rPr>
                <a:t>000000010</a:t>
              </a:r>
            </a:p>
            <a:p>
              <a:r>
                <a:rPr lang="en-US" altLang="ko-KR" sz="1300">
                  <a:latin typeface="HY중고딕" pitchFamily="18" charset="-127"/>
                  <a:ea typeface="HY중고딕" pitchFamily="18" charset="-127"/>
                </a:rPr>
                <a:t>000000011</a:t>
              </a:r>
            </a:p>
            <a:p>
              <a:r>
                <a:rPr lang="en-US" altLang="ko-KR" sz="1300">
                  <a:latin typeface="HY중고딕" pitchFamily="18" charset="-127"/>
                  <a:ea typeface="HY중고딕" pitchFamily="18" charset="-127"/>
                </a:rPr>
                <a:t>000000012</a:t>
              </a:r>
            </a:p>
            <a:p>
              <a:r>
                <a:rPr lang="en-US" altLang="ko-KR" sz="1300">
                  <a:latin typeface="HY중고딕" pitchFamily="18" charset="-127"/>
                  <a:ea typeface="HY중고딕" pitchFamily="18" charset="-127"/>
                </a:rPr>
                <a:t>.</a:t>
              </a:r>
            </a:p>
            <a:p>
              <a:r>
                <a:rPr lang="en-US" altLang="ko-KR" sz="1300">
                  <a:latin typeface="HY중고딕" pitchFamily="18" charset="-127"/>
                  <a:ea typeface="HY중고딕" pitchFamily="18" charset="-127"/>
                </a:rPr>
                <a:t>.</a:t>
              </a:r>
            </a:p>
            <a:p>
              <a:r>
                <a:rPr lang="en-US" altLang="ko-KR" sz="1300">
                  <a:latin typeface="HY중고딕" pitchFamily="18" charset="-127"/>
                  <a:ea typeface="HY중고딕" pitchFamily="18" charset="-127"/>
                </a:rPr>
                <a:t>.</a:t>
              </a:r>
            </a:p>
          </p:txBody>
        </p:sp>
        <p:sp>
          <p:nvSpPr>
            <p:cNvPr id="9227" name="Rectangle 12"/>
            <p:cNvSpPr>
              <a:spLocks noChangeArrowheads="1"/>
            </p:cNvSpPr>
            <p:nvPr/>
          </p:nvSpPr>
          <p:spPr bwMode="auto">
            <a:xfrm>
              <a:off x="576" y="1367"/>
              <a:ext cx="432" cy="148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altLang="ko-KR" sz="1300">
                <a:latin typeface="HY중고딕" pitchFamily="18" charset="-127"/>
                <a:ea typeface="HY중고딕" pitchFamily="18" charset="-127"/>
              </a:endParaRPr>
            </a:p>
            <a:p>
              <a:r>
                <a:rPr lang="ko-KR" altLang="en-US" sz="1300">
                  <a:latin typeface="HY중고딕" pitchFamily="18" charset="-127"/>
                  <a:ea typeface="HY중고딕" pitchFamily="18" charset="-127"/>
                </a:rPr>
                <a:t>김길자</a:t>
              </a:r>
            </a:p>
            <a:p>
              <a:r>
                <a:rPr lang="ko-KR" altLang="en-US" sz="1300">
                  <a:latin typeface="HY중고딕" pitchFamily="18" charset="-127"/>
                  <a:ea typeface="HY중고딕" pitchFamily="18" charset="-127"/>
                </a:rPr>
                <a:t>이종삼</a:t>
              </a:r>
            </a:p>
            <a:p>
              <a:r>
                <a:rPr lang="ko-KR" altLang="en-US" sz="1300">
                  <a:latin typeface="HY중고딕" pitchFamily="18" charset="-127"/>
                  <a:ea typeface="HY중고딕" pitchFamily="18" charset="-127"/>
                </a:rPr>
                <a:t>김장미</a:t>
              </a:r>
            </a:p>
            <a:p>
              <a:r>
                <a:rPr lang="ko-KR" altLang="en-US" sz="1300">
                  <a:latin typeface="HY중고딕" pitchFamily="18" charset="-127"/>
                  <a:ea typeface="HY중고딕" pitchFamily="18" charset="-127"/>
                </a:rPr>
                <a:t>최창호</a:t>
              </a:r>
            </a:p>
            <a:p>
              <a:r>
                <a:rPr lang="ko-KR" altLang="en-US" sz="1300">
                  <a:latin typeface="HY중고딕" pitchFamily="18" charset="-127"/>
                  <a:ea typeface="HY중고딕" pitchFamily="18" charset="-127"/>
                </a:rPr>
                <a:t>이춘화</a:t>
              </a:r>
            </a:p>
            <a:p>
              <a:r>
                <a:rPr lang="ko-KR" altLang="en-US" sz="1300">
                  <a:latin typeface="HY중고딕" pitchFamily="18" charset="-127"/>
                  <a:ea typeface="HY중고딕" pitchFamily="18" charset="-127"/>
                </a:rPr>
                <a:t>전청화</a:t>
              </a:r>
            </a:p>
            <a:p>
              <a:r>
                <a:rPr lang="ko-KR" altLang="en-US" sz="1300">
                  <a:latin typeface="HY중고딕" pitchFamily="18" charset="-127"/>
                  <a:ea typeface="HY중고딕" pitchFamily="18" charset="-127"/>
                </a:rPr>
                <a:t>길기태</a:t>
              </a:r>
            </a:p>
            <a:p>
              <a:r>
                <a:rPr lang="ko-KR" altLang="en-US" sz="1300">
                  <a:latin typeface="HY중고딕" pitchFamily="18" charset="-127"/>
                  <a:ea typeface="HY중고딕" pitchFamily="18" charset="-127"/>
                </a:rPr>
                <a:t>장준화</a:t>
              </a:r>
            </a:p>
            <a:p>
              <a:r>
                <a:rPr lang="ko-KR" altLang="en-US" sz="1300">
                  <a:latin typeface="HY중고딕" pitchFamily="18" charset="-127"/>
                  <a:ea typeface="HY중고딕" pitchFamily="18" charset="-127"/>
                </a:rPr>
                <a:t>김미희</a:t>
              </a:r>
            </a:p>
            <a:p>
              <a:r>
                <a:rPr lang="ko-KR" altLang="en-US" sz="1300">
                  <a:latin typeface="HY중고딕" pitchFamily="18" charset="-127"/>
                  <a:ea typeface="HY중고딕" pitchFamily="18" charset="-127"/>
                </a:rPr>
                <a:t>이재창</a:t>
              </a:r>
            </a:p>
            <a:p>
              <a:r>
                <a:rPr lang="ko-KR" altLang="en-US" sz="1300">
                  <a:latin typeface="HY중고딕" pitchFamily="18" charset="-127"/>
                  <a:ea typeface="HY중고딕" pitchFamily="18" charset="-127"/>
                </a:rPr>
                <a:t>백삼호</a:t>
              </a:r>
            </a:p>
            <a:p>
              <a:r>
                <a:rPr lang="ko-KR" altLang="en-US" sz="1300">
                  <a:latin typeface="HY중고딕" pitchFamily="18" charset="-127"/>
                  <a:ea typeface="HY중고딕" pitchFamily="18" charset="-127"/>
                </a:rPr>
                <a:t>주용식</a:t>
              </a:r>
            </a:p>
            <a:p>
              <a:r>
                <a:rPr lang="en-US" altLang="ko-KR" sz="1300">
                  <a:latin typeface="HY중고딕" pitchFamily="18" charset="-127"/>
                  <a:ea typeface="HY중고딕" pitchFamily="18" charset="-127"/>
                </a:rPr>
                <a:t>.</a:t>
              </a:r>
            </a:p>
            <a:p>
              <a:r>
                <a:rPr lang="en-US" altLang="ko-KR" sz="1300">
                  <a:latin typeface="HY중고딕" pitchFamily="18" charset="-127"/>
                  <a:ea typeface="HY중고딕" pitchFamily="18" charset="-127"/>
                </a:rPr>
                <a:t>.</a:t>
              </a:r>
            </a:p>
            <a:p>
              <a:r>
                <a:rPr lang="en-US" altLang="ko-KR" sz="1300">
                  <a:latin typeface="HY중고딕" pitchFamily="18" charset="-127"/>
                  <a:ea typeface="HY중고딕" pitchFamily="18" charset="-127"/>
                </a:rPr>
                <a:t>.</a:t>
              </a:r>
            </a:p>
          </p:txBody>
        </p:sp>
        <p:sp>
          <p:nvSpPr>
            <p:cNvPr id="9228" name="Rectangle 13"/>
            <p:cNvSpPr>
              <a:spLocks noChangeArrowheads="1"/>
            </p:cNvSpPr>
            <p:nvPr/>
          </p:nvSpPr>
          <p:spPr bwMode="auto">
            <a:xfrm>
              <a:off x="1008" y="1367"/>
              <a:ext cx="432" cy="148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altLang="ko-KR" sz="1300">
                <a:latin typeface="HY중고딕" pitchFamily="18" charset="-127"/>
                <a:ea typeface="HY중고딕" pitchFamily="18" charset="-127"/>
              </a:endParaRPr>
            </a:p>
            <a:p>
              <a:r>
                <a:rPr lang="ko-KR" altLang="en-US" sz="1300">
                  <a:latin typeface="HY중고딕" pitchFamily="18" charset="-127"/>
                  <a:ea typeface="HY중고딕" pitchFamily="18" charset="-127"/>
                </a:rPr>
                <a:t>소나타</a:t>
              </a:r>
              <a:r>
                <a:rPr lang="en-US" altLang="ko-KR" sz="1300">
                  <a:latin typeface="HY중고딕" pitchFamily="18" charset="-127"/>
                  <a:ea typeface="HY중고딕" pitchFamily="18" charset="-127"/>
                </a:rPr>
                <a:t>I</a:t>
              </a:r>
            </a:p>
            <a:p>
              <a:r>
                <a:rPr lang="ko-KR" altLang="en-US" sz="1300">
                  <a:latin typeface="HY중고딕" pitchFamily="18" charset="-127"/>
                  <a:ea typeface="HY중고딕" pitchFamily="18" charset="-127"/>
                </a:rPr>
                <a:t>아반테</a:t>
              </a:r>
            </a:p>
            <a:p>
              <a:r>
                <a:rPr lang="en-US" altLang="ko-KR" sz="1300">
                  <a:latin typeface="HY중고딕" pitchFamily="18" charset="-127"/>
                  <a:ea typeface="HY중고딕" pitchFamily="18" charset="-127"/>
                </a:rPr>
                <a:t>EF</a:t>
              </a:r>
              <a:r>
                <a:rPr lang="ko-KR" altLang="en-US" sz="1300">
                  <a:latin typeface="HY중고딕" pitchFamily="18" charset="-127"/>
                  <a:ea typeface="HY중고딕" pitchFamily="18" charset="-127"/>
                </a:rPr>
                <a:t>소나타</a:t>
              </a:r>
            </a:p>
            <a:p>
              <a:r>
                <a:rPr lang="ko-KR" altLang="en-US" sz="1300">
                  <a:latin typeface="HY중고딕" pitchFamily="18" charset="-127"/>
                  <a:ea typeface="HY중고딕" pitchFamily="18" charset="-127"/>
                </a:rPr>
                <a:t>에쿠스</a:t>
              </a:r>
            </a:p>
            <a:p>
              <a:r>
                <a:rPr lang="ko-KR" altLang="en-US" sz="1300">
                  <a:latin typeface="HY중고딕" pitchFamily="18" charset="-127"/>
                  <a:ea typeface="HY중고딕" pitchFamily="18" charset="-127"/>
                </a:rPr>
                <a:t>소나타</a:t>
              </a:r>
              <a:r>
                <a:rPr lang="en-US" altLang="ko-KR" sz="1300">
                  <a:latin typeface="HY중고딕" pitchFamily="18" charset="-127"/>
                  <a:ea typeface="HY중고딕" pitchFamily="18" charset="-127"/>
                </a:rPr>
                <a:t>II</a:t>
              </a:r>
            </a:p>
            <a:p>
              <a:r>
                <a:rPr lang="ko-KR" altLang="en-US" sz="1300">
                  <a:latin typeface="HY중고딕" pitchFamily="18" charset="-127"/>
                  <a:ea typeface="HY중고딕" pitchFamily="18" charset="-127"/>
                </a:rPr>
                <a:t>다이너스티</a:t>
              </a:r>
            </a:p>
            <a:p>
              <a:r>
                <a:rPr lang="ko-KR" altLang="en-US" sz="1300">
                  <a:latin typeface="HY중고딕" pitchFamily="18" charset="-127"/>
                  <a:ea typeface="HY중고딕" pitchFamily="18" charset="-127"/>
                </a:rPr>
                <a:t>엑셀</a:t>
              </a:r>
            </a:p>
            <a:p>
              <a:r>
                <a:rPr lang="ko-KR" altLang="en-US" sz="1300">
                  <a:latin typeface="HY중고딕" pitchFamily="18" charset="-127"/>
                  <a:ea typeface="HY중고딕" pitchFamily="18" charset="-127"/>
                </a:rPr>
                <a:t>엑센트</a:t>
              </a:r>
            </a:p>
            <a:p>
              <a:r>
                <a:rPr lang="ko-KR" altLang="en-US" sz="1300">
                  <a:latin typeface="HY중고딕" pitchFamily="18" charset="-127"/>
                  <a:ea typeface="HY중고딕" pitchFamily="18" charset="-127"/>
                </a:rPr>
                <a:t>소나타</a:t>
              </a:r>
              <a:r>
                <a:rPr lang="en-US" altLang="ko-KR" sz="1300">
                  <a:latin typeface="HY중고딕" pitchFamily="18" charset="-127"/>
                  <a:ea typeface="HY중고딕" pitchFamily="18" charset="-127"/>
                </a:rPr>
                <a:t>II</a:t>
              </a:r>
            </a:p>
            <a:p>
              <a:r>
                <a:rPr lang="ko-KR" altLang="en-US" sz="1300">
                  <a:latin typeface="HY중고딕" pitchFamily="18" charset="-127"/>
                  <a:ea typeface="HY중고딕" pitchFamily="18" charset="-127"/>
                </a:rPr>
                <a:t>그랜져</a:t>
              </a:r>
              <a:r>
                <a:rPr lang="en-US" altLang="ko-KR" sz="1300">
                  <a:latin typeface="HY중고딕" pitchFamily="18" charset="-127"/>
                  <a:ea typeface="HY중고딕" pitchFamily="18" charset="-127"/>
                </a:rPr>
                <a:t>XG</a:t>
              </a:r>
            </a:p>
            <a:p>
              <a:r>
                <a:rPr lang="ko-KR" altLang="en-US" sz="1300">
                  <a:latin typeface="HY중고딕" pitchFamily="18" charset="-127"/>
                  <a:ea typeface="HY중고딕" pitchFamily="18" charset="-127"/>
                </a:rPr>
                <a:t>아토스</a:t>
              </a:r>
            </a:p>
            <a:p>
              <a:r>
                <a:rPr lang="ko-KR" altLang="en-US" sz="1300">
                  <a:latin typeface="HY중고딕" pitchFamily="18" charset="-127"/>
                  <a:ea typeface="HY중고딕" pitchFamily="18" charset="-127"/>
                </a:rPr>
                <a:t>티뷰론</a:t>
              </a:r>
            </a:p>
            <a:p>
              <a:r>
                <a:rPr lang="en-US" altLang="ko-KR" sz="1300">
                  <a:latin typeface="HY중고딕" pitchFamily="18" charset="-127"/>
                  <a:ea typeface="HY중고딕" pitchFamily="18" charset="-127"/>
                </a:rPr>
                <a:t>.</a:t>
              </a:r>
            </a:p>
            <a:p>
              <a:r>
                <a:rPr lang="en-US" altLang="ko-KR" sz="1300">
                  <a:latin typeface="HY중고딕" pitchFamily="18" charset="-127"/>
                  <a:ea typeface="HY중고딕" pitchFamily="18" charset="-127"/>
                </a:rPr>
                <a:t>.</a:t>
              </a:r>
            </a:p>
            <a:p>
              <a:r>
                <a:rPr lang="en-US" altLang="ko-KR" sz="1300">
                  <a:latin typeface="HY중고딕" pitchFamily="18" charset="-127"/>
                  <a:ea typeface="HY중고딕" pitchFamily="18" charset="-127"/>
                </a:rPr>
                <a:t>.</a:t>
              </a:r>
            </a:p>
          </p:txBody>
        </p:sp>
        <p:sp>
          <p:nvSpPr>
            <p:cNvPr id="9229" name="Rectangle 14"/>
            <p:cNvSpPr>
              <a:spLocks noChangeArrowheads="1"/>
            </p:cNvSpPr>
            <p:nvPr/>
          </p:nvSpPr>
          <p:spPr bwMode="auto">
            <a:xfrm>
              <a:off x="1440" y="1367"/>
              <a:ext cx="432" cy="148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altLang="ko-KR" sz="1300">
                <a:latin typeface="HY중고딕" pitchFamily="18" charset="-127"/>
                <a:ea typeface="HY중고딕" pitchFamily="18" charset="-127"/>
              </a:endParaRPr>
            </a:p>
            <a:p>
              <a:r>
                <a:rPr lang="en-US" altLang="ko-KR" sz="1300">
                  <a:latin typeface="HY중고딕" pitchFamily="18" charset="-127"/>
                  <a:ea typeface="HY중고딕" pitchFamily="18" charset="-127"/>
                </a:rPr>
                <a:t>1990</a:t>
              </a:r>
            </a:p>
            <a:p>
              <a:r>
                <a:rPr lang="en-US" altLang="ko-KR" sz="1300">
                  <a:latin typeface="HY중고딕" pitchFamily="18" charset="-127"/>
                  <a:ea typeface="HY중고딕" pitchFamily="18" charset="-127"/>
                </a:rPr>
                <a:t>1995</a:t>
              </a:r>
            </a:p>
            <a:p>
              <a:r>
                <a:rPr lang="en-US" altLang="ko-KR" sz="1300">
                  <a:latin typeface="HY중고딕" pitchFamily="18" charset="-127"/>
                  <a:ea typeface="HY중고딕" pitchFamily="18" charset="-127"/>
                </a:rPr>
                <a:t>1999</a:t>
              </a:r>
            </a:p>
            <a:p>
              <a:r>
                <a:rPr lang="en-US" altLang="ko-KR" sz="1300">
                  <a:latin typeface="HY중고딕" pitchFamily="18" charset="-127"/>
                  <a:ea typeface="HY중고딕" pitchFamily="18" charset="-127"/>
                </a:rPr>
                <a:t>2000</a:t>
              </a:r>
            </a:p>
            <a:p>
              <a:r>
                <a:rPr lang="en-US" altLang="ko-KR" sz="1300">
                  <a:latin typeface="HY중고딕" pitchFamily="18" charset="-127"/>
                  <a:ea typeface="HY중고딕" pitchFamily="18" charset="-127"/>
                </a:rPr>
                <a:t>1998</a:t>
              </a:r>
            </a:p>
            <a:p>
              <a:r>
                <a:rPr lang="en-US" altLang="ko-KR" sz="1300">
                  <a:latin typeface="HY중고딕" pitchFamily="18" charset="-127"/>
                  <a:ea typeface="HY중고딕" pitchFamily="18" charset="-127"/>
                </a:rPr>
                <a:t>1997</a:t>
              </a:r>
            </a:p>
            <a:p>
              <a:r>
                <a:rPr lang="en-US" altLang="ko-KR" sz="1300">
                  <a:latin typeface="HY중고딕" pitchFamily="18" charset="-127"/>
                  <a:ea typeface="HY중고딕" pitchFamily="18" charset="-127"/>
                </a:rPr>
                <a:t>1992</a:t>
              </a:r>
            </a:p>
            <a:p>
              <a:r>
                <a:rPr lang="en-US" altLang="ko-KR" sz="1300">
                  <a:latin typeface="HY중고딕" pitchFamily="18" charset="-127"/>
                  <a:ea typeface="HY중고딕" pitchFamily="18" charset="-127"/>
                </a:rPr>
                <a:t>1997</a:t>
              </a:r>
            </a:p>
            <a:p>
              <a:r>
                <a:rPr lang="en-US" altLang="ko-KR" sz="1300">
                  <a:latin typeface="HY중고딕" pitchFamily="18" charset="-127"/>
                  <a:ea typeface="HY중고딕" pitchFamily="18" charset="-127"/>
                </a:rPr>
                <a:t>1994</a:t>
              </a:r>
            </a:p>
            <a:p>
              <a:r>
                <a:rPr lang="en-US" altLang="ko-KR" sz="1300">
                  <a:latin typeface="HY중고딕" pitchFamily="18" charset="-127"/>
                  <a:ea typeface="HY중고딕" pitchFamily="18" charset="-127"/>
                </a:rPr>
                <a:t>1998</a:t>
              </a:r>
            </a:p>
            <a:p>
              <a:r>
                <a:rPr lang="en-US" altLang="ko-KR" sz="1300">
                  <a:latin typeface="HY중고딕" pitchFamily="18" charset="-127"/>
                  <a:ea typeface="HY중고딕" pitchFamily="18" charset="-127"/>
                </a:rPr>
                <a:t>1997</a:t>
              </a:r>
            </a:p>
            <a:p>
              <a:r>
                <a:rPr lang="en-US" altLang="ko-KR" sz="1300">
                  <a:latin typeface="HY중고딕" pitchFamily="18" charset="-127"/>
                  <a:ea typeface="HY중고딕" pitchFamily="18" charset="-127"/>
                </a:rPr>
                <a:t>1996</a:t>
              </a:r>
            </a:p>
            <a:p>
              <a:r>
                <a:rPr lang="en-US" altLang="ko-KR" sz="1300">
                  <a:latin typeface="HY중고딕" pitchFamily="18" charset="-127"/>
                  <a:ea typeface="HY중고딕" pitchFamily="18" charset="-127"/>
                </a:rPr>
                <a:t>.</a:t>
              </a:r>
            </a:p>
            <a:p>
              <a:r>
                <a:rPr lang="en-US" altLang="ko-KR" sz="1300">
                  <a:latin typeface="HY중고딕" pitchFamily="18" charset="-127"/>
                  <a:ea typeface="HY중고딕" pitchFamily="18" charset="-127"/>
                </a:rPr>
                <a:t>.</a:t>
              </a:r>
            </a:p>
            <a:p>
              <a:r>
                <a:rPr lang="en-US" altLang="ko-KR" sz="1300">
                  <a:latin typeface="HY중고딕" pitchFamily="18" charset="-127"/>
                  <a:ea typeface="HY중고딕" pitchFamily="18" charset="-127"/>
                </a:rPr>
                <a:t>.</a:t>
              </a:r>
            </a:p>
          </p:txBody>
        </p:sp>
        <p:sp>
          <p:nvSpPr>
            <p:cNvPr id="9230" name="Rectangle 15"/>
            <p:cNvSpPr>
              <a:spLocks noChangeArrowheads="1"/>
            </p:cNvSpPr>
            <p:nvPr/>
          </p:nvSpPr>
          <p:spPr bwMode="auto">
            <a:xfrm>
              <a:off x="1872" y="1367"/>
              <a:ext cx="432" cy="148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altLang="ko-KR" sz="1300">
                <a:latin typeface="HY중고딕" pitchFamily="18" charset="-127"/>
                <a:ea typeface="HY중고딕" pitchFamily="18" charset="-127"/>
              </a:endParaRPr>
            </a:p>
            <a:p>
              <a:r>
                <a:rPr lang="ko-KR" altLang="en-US" sz="1300">
                  <a:latin typeface="HY중고딕" pitchFamily="18" charset="-127"/>
                  <a:ea typeface="HY중고딕" pitchFamily="18" charset="-127"/>
                </a:rPr>
                <a:t>서울</a:t>
              </a:r>
            </a:p>
            <a:p>
              <a:r>
                <a:rPr lang="ko-KR" altLang="en-US" sz="1300">
                  <a:latin typeface="HY중고딕" pitchFamily="18" charset="-127"/>
                  <a:ea typeface="HY중고딕" pitchFamily="18" charset="-127"/>
                </a:rPr>
                <a:t>제주</a:t>
              </a:r>
            </a:p>
            <a:p>
              <a:r>
                <a:rPr lang="ko-KR" altLang="en-US" sz="1300">
                  <a:latin typeface="HY중고딕" pitchFamily="18" charset="-127"/>
                  <a:ea typeface="HY중고딕" pitchFamily="18" charset="-127"/>
                </a:rPr>
                <a:t>인천</a:t>
              </a:r>
            </a:p>
            <a:p>
              <a:r>
                <a:rPr lang="ko-KR" altLang="en-US" sz="1300">
                  <a:latin typeface="HY중고딕" pitchFamily="18" charset="-127"/>
                  <a:ea typeface="HY중고딕" pitchFamily="18" charset="-127"/>
                </a:rPr>
                <a:t>강능</a:t>
              </a:r>
            </a:p>
            <a:p>
              <a:r>
                <a:rPr lang="ko-KR" altLang="en-US" sz="1300">
                  <a:latin typeface="HY중고딕" pitchFamily="18" charset="-127"/>
                  <a:ea typeface="HY중고딕" pitchFamily="18" charset="-127"/>
                </a:rPr>
                <a:t>제주</a:t>
              </a:r>
            </a:p>
            <a:p>
              <a:r>
                <a:rPr lang="ko-KR" altLang="en-US" sz="1300">
                  <a:latin typeface="HY중고딕" pitchFamily="18" charset="-127"/>
                  <a:ea typeface="HY중고딕" pitchFamily="18" charset="-127"/>
                </a:rPr>
                <a:t>서울</a:t>
              </a:r>
            </a:p>
            <a:p>
              <a:r>
                <a:rPr lang="ko-KR" altLang="en-US" sz="1300">
                  <a:latin typeface="HY중고딕" pitchFamily="18" charset="-127"/>
                  <a:ea typeface="HY중고딕" pitchFamily="18" charset="-127"/>
                </a:rPr>
                <a:t>서울</a:t>
              </a:r>
            </a:p>
            <a:p>
              <a:r>
                <a:rPr lang="ko-KR" altLang="en-US" sz="1300">
                  <a:latin typeface="HY중고딕" pitchFamily="18" charset="-127"/>
                  <a:ea typeface="HY중고딕" pitchFamily="18" charset="-127"/>
                </a:rPr>
                <a:t>수원</a:t>
              </a:r>
            </a:p>
            <a:p>
              <a:r>
                <a:rPr lang="ko-KR" altLang="en-US" sz="1300">
                  <a:latin typeface="HY중고딕" pitchFamily="18" charset="-127"/>
                  <a:ea typeface="HY중고딕" pitchFamily="18" charset="-127"/>
                </a:rPr>
                <a:t>인천</a:t>
              </a:r>
            </a:p>
            <a:p>
              <a:r>
                <a:rPr lang="ko-KR" altLang="en-US" sz="1300">
                  <a:latin typeface="HY중고딕" pitchFamily="18" charset="-127"/>
                  <a:ea typeface="HY중고딕" pitchFamily="18" charset="-127"/>
                </a:rPr>
                <a:t>대구</a:t>
              </a:r>
            </a:p>
            <a:p>
              <a:r>
                <a:rPr lang="ko-KR" altLang="en-US" sz="1300">
                  <a:latin typeface="HY중고딕" pitchFamily="18" charset="-127"/>
                  <a:ea typeface="HY중고딕" pitchFamily="18" charset="-127"/>
                </a:rPr>
                <a:t>대전</a:t>
              </a:r>
            </a:p>
            <a:p>
              <a:r>
                <a:rPr lang="ko-KR" altLang="en-US" sz="1300">
                  <a:latin typeface="HY중고딕" pitchFamily="18" charset="-127"/>
                  <a:ea typeface="HY중고딕" pitchFamily="18" charset="-127"/>
                </a:rPr>
                <a:t>광주</a:t>
              </a:r>
            </a:p>
            <a:p>
              <a:r>
                <a:rPr lang="en-US" altLang="ko-KR" sz="1300">
                  <a:latin typeface="HY중고딕" pitchFamily="18" charset="-127"/>
                  <a:ea typeface="HY중고딕" pitchFamily="18" charset="-127"/>
                </a:rPr>
                <a:t>.</a:t>
              </a:r>
            </a:p>
            <a:p>
              <a:r>
                <a:rPr lang="en-US" altLang="ko-KR" sz="1300">
                  <a:latin typeface="HY중고딕" pitchFamily="18" charset="-127"/>
                  <a:ea typeface="HY중고딕" pitchFamily="18" charset="-127"/>
                </a:rPr>
                <a:t>.</a:t>
              </a:r>
            </a:p>
            <a:p>
              <a:r>
                <a:rPr lang="en-US" altLang="ko-KR" sz="1300">
                  <a:latin typeface="HY중고딕" pitchFamily="18" charset="-127"/>
                  <a:ea typeface="HY중고딕" pitchFamily="18" charset="-127"/>
                </a:rPr>
                <a:t>.</a:t>
              </a:r>
            </a:p>
          </p:txBody>
        </p:sp>
        <p:sp>
          <p:nvSpPr>
            <p:cNvPr id="9231" name="Rectangle 16"/>
            <p:cNvSpPr>
              <a:spLocks noChangeArrowheads="1"/>
            </p:cNvSpPr>
            <p:nvPr/>
          </p:nvSpPr>
          <p:spPr bwMode="auto">
            <a:xfrm>
              <a:off x="3264" y="1200"/>
              <a:ext cx="432" cy="192"/>
            </a:xfrm>
            <a:prstGeom prst="rect">
              <a:avLst/>
            </a:prstGeom>
            <a:gradFill rotWithShape="0">
              <a:gsLst>
                <a:gs pos="0">
                  <a:srgbClr val="FFFFCC"/>
                </a:gs>
                <a:gs pos="100000">
                  <a:schemeClr val="bg1"/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r>
                <a:rPr lang="ko-KR" altLang="en-US">
                  <a:latin typeface="HY중고딕" pitchFamily="18" charset="-127"/>
                </a:rPr>
                <a:t>고객번호</a:t>
              </a:r>
            </a:p>
          </p:txBody>
        </p:sp>
        <p:sp>
          <p:nvSpPr>
            <p:cNvPr id="9232" name="Rectangle 17"/>
            <p:cNvSpPr>
              <a:spLocks noChangeArrowheads="1"/>
            </p:cNvSpPr>
            <p:nvPr/>
          </p:nvSpPr>
          <p:spPr bwMode="auto">
            <a:xfrm>
              <a:off x="3696" y="1200"/>
              <a:ext cx="432" cy="192"/>
            </a:xfrm>
            <a:prstGeom prst="rect">
              <a:avLst/>
            </a:prstGeom>
            <a:gradFill rotWithShape="0">
              <a:gsLst>
                <a:gs pos="0">
                  <a:srgbClr val="FFFFCC"/>
                </a:gs>
                <a:gs pos="100000">
                  <a:schemeClr val="bg1"/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r>
                <a:rPr lang="ko-KR" altLang="en-US" sz="2400">
                  <a:latin typeface="HY중고딕" pitchFamily="18" charset="-127"/>
                </a:rPr>
                <a:t>이름</a:t>
              </a:r>
            </a:p>
          </p:txBody>
        </p:sp>
        <p:sp>
          <p:nvSpPr>
            <p:cNvPr id="9233" name="Rectangle 18"/>
            <p:cNvSpPr>
              <a:spLocks noChangeArrowheads="1"/>
            </p:cNvSpPr>
            <p:nvPr/>
          </p:nvSpPr>
          <p:spPr bwMode="auto">
            <a:xfrm>
              <a:off x="4128" y="1200"/>
              <a:ext cx="432" cy="192"/>
            </a:xfrm>
            <a:prstGeom prst="rect">
              <a:avLst/>
            </a:prstGeom>
            <a:gradFill rotWithShape="0">
              <a:gsLst>
                <a:gs pos="0">
                  <a:srgbClr val="FFFFCC"/>
                </a:gs>
                <a:gs pos="100000">
                  <a:schemeClr val="bg1"/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r>
                <a:rPr lang="ko-KR" altLang="en-US" sz="2400">
                  <a:latin typeface="HY중고딕" pitchFamily="18" charset="-127"/>
                </a:rPr>
                <a:t>모델</a:t>
              </a:r>
            </a:p>
          </p:txBody>
        </p:sp>
        <p:sp>
          <p:nvSpPr>
            <p:cNvPr id="9234" name="Rectangle 19"/>
            <p:cNvSpPr>
              <a:spLocks noChangeArrowheads="1"/>
            </p:cNvSpPr>
            <p:nvPr/>
          </p:nvSpPr>
          <p:spPr bwMode="auto">
            <a:xfrm>
              <a:off x="4560" y="1200"/>
              <a:ext cx="432" cy="192"/>
            </a:xfrm>
            <a:prstGeom prst="rect">
              <a:avLst/>
            </a:prstGeom>
            <a:gradFill rotWithShape="0">
              <a:gsLst>
                <a:gs pos="0">
                  <a:srgbClr val="FFFFCC"/>
                </a:gs>
                <a:gs pos="100000">
                  <a:schemeClr val="bg1"/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r>
                <a:rPr lang="ko-KR" altLang="en-US" sz="2400">
                  <a:latin typeface="HY중고딕" pitchFamily="18" charset="-127"/>
                </a:rPr>
                <a:t>년식</a:t>
              </a:r>
            </a:p>
          </p:txBody>
        </p:sp>
        <p:sp>
          <p:nvSpPr>
            <p:cNvPr id="9235" name="Rectangle 20"/>
            <p:cNvSpPr>
              <a:spLocks noChangeArrowheads="1"/>
            </p:cNvSpPr>
            <p:nvPr/>
          </p:nvSpPr>
          <p:spPr bwMode="auto">
            <a:xfrm>
              <a:off x="4992" y="1200"/>
              <a:ext cx="432" cy="192"/>
            </a:xfrm>
            <a:prstGeom prst="rect">
              <a:avLst/>
            </a:prstGeom>
            <a:gradFill rotWithShape="0">
              <a:gsLst>
                <a:gs pos="0">
                  <a:srgbClr val="FFFFCC"/>
                </a:gs>
                <a:gs pos="100000">
                  <a:schemeClr val="bg1"/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r>
                <a:rPr lang="ko-KR" altLang="en-US" sz="2400">
                  <a:latin typeface="HY중고딕" pitchFamily="18" charset="-127"/>
                </a:rPr>
                <a:t>주소</a:t>
              </a:r>
            </a:p>
          </p:txBody>
        </p:sp>
        <p:sp>
          <p:nvSpPr>
            <p:cNvPr id="9236" name="Rectangle 21"/>
            <p:cNvSpPr>
              <a:spLocks noChangeArrowheads="1"/>
            </p:cNvSpPr>
            <p:nvPr/>
          </p:nvSpPr>
          <p:spPr bwMode="auto">
            <a:xfrm>
              <a:off x="3264" y="1392"/>
              <a:ext cx="432" cy="72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r>
                <a:rPr lang="en-US" altLang="ko-KR" sz="1200">
                  <a:latin typeface="HY중고딕" pitchFamily="18" charset="-127"/>
                </a:rPr>
                <a:t>000000001</a:t>
              </a:r>
            </a:p>
            <a:p>
              <a:r>
                <a:rPr lang="en-US" altLang="ko-KR" sz="1200">
                  <a:latin typeface="HY중고딕" pitchFamily="18" charset="-127"/>
                </a:rPr>
                <a:t>000000002</a:t>
              </a:r>
            </a:p>
            <a:p>
              <a:r>
                <a:rPr lang="en-US" altLang="ko-KR" sz="1200">
                  <a:latin typeface="HY중고딕" pitchFamily="18" charset="-127"/>
                </a:rPr>
                <a:t>000000007</a:t>
              </a:r>
            </a:p>
            <a:p>
              <a:r>
                <a:rPr lang="en-US" altLang="ko-KR" sz="1200">
                  <a:latin typeface="HY중고딕" pitchFamily="18" charset="-127"/>
                </a:rPr>
                <a:t>000000009</a:t>
              </a:r>
            </a:p>
            <a:p>
              <a:r>
                <a:rPr lang="en-US" altLang="ko-KR" sz="1200">
                  <a:latin typeface="HY중고딕" pitchFamily="18" charset="-127"/>
                </a:rPr>
                <a:t>.</a:t>
              </a:r>
            </a:p>
            <a:p>
              <a:r>
                <a:rPr lang="en-US" altLang="ko-KR" sz="1200">
                  <a:latin typeface="HY중고딕" pitchFamily="18" charset="-127"/>
                </a:rPr>
                <a:t>.</a:t>
              </a:r>
            </a:p>
            <a:p>
              <a:r>
                <a:rPr lang="en-US" altLang="ko-KR" sz="1200">
                  <a:latin typeface="HY중고딕" pitchFamily="18" charset="-127"/>
                </a:rPr>
                <a:t>.</a:t>
              </a:r>
            </a:p>
          </p:txBody>
        </p:sp>
        <p:sp>
          <p:nvSpPr>
            <p:cNvPr id="9237" name="Rectangle 22"/>
            <p:cNvSpPr>
              <a:spLocks noChangeArrowheads="1"/>
            </p:cNvSpPr>
            <p:nvPr/>
          </p:nvSpPr>
          <p:spPr bwMode="auto">
            <a:xfrm>
              <a:off x="3696" y="1392"/>
              <a:ext cx="432" cy="72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r>
                <a:rPr lang="ko-KR" altLang="en-US" sz="1200">
                  <a:latin typeface="HY중고딕" pitchFamily="18" charset="-127"/>
                </a:rPr>
                <a:t>김길자</a:t>
              </a:r>
            </a:p>
            <a:p>
              <a:r>
                <a:rPr lang="ko-KR" altLang="en-US" sz="1200">
                  <a:latin typeface="HY중고딕" pitchFamily="18" charset="-127"/>
                </a:rPr>
                <a:t>이종삼</a:t>
              </a:r>
            </a:p>
            <a:p>
              <a:r>
                <a:rPr lang="ko-KR" altLang="en-US" sz="1200">
                  <a:latin typeface="HY중고딕" pitchFamily="18" charset="-127"/>
                </a:rPr>
                <a:t>길기태</a:t>
              </a:r>
            </a:p>
            <a:p>
              <a:r>
                <a:rPr lang="ko-KR" altLang="en-US" sz="1200">
                  <a:latin typeface="HY중고딕" pitchFamily="18" charset="-127"/>
                </a:rPr>
                <a:t>김미희</a:t>
              </a:r>
            </a:p>
            <a:p>
              <a:r>
                <a:rPr lang="en-US" altLang="ko-KR" sz="1200">
                  <a:latin typeface="HY중고딕" pitchFamily="18" charset="-127"/>
                </a:rPr>
                <a:t>.</a:t>
              </a:r>
            </a:p>
            <a:p>
              <a:r>
                <a:rPr lang="en-US" altLang="ko-KR" sz="1200">
                  <a:latin typeface="HY중고딕" pitchFamily="18" charset="-127"/>
                </a:rPr>
                <a:t>.</a:t>
              </a:r>
            </a:p>
            <a:p>
              <a:r>
                <a:rPr lang="en-US" altLang="ko-KR" sz="1200">
                  <a:latin typeface="HY중고딕" pitchFamily="18" charset="-127"/>
                </a:rPr>
                <a:t>.</a:t>
              </a:r>
            </a:p>
          </p:txBody>
        </p:sp>
        <p:sp>
          <p:nvSpPr>
            <p:cNvPr id="9238" name="Rectangle 23"/>
            <p:cNvSpPr>
              <a:spLocks noChangeArrowheads="1"/>
            </p:cNvSpPr>
            <p:nvPr/>
          </p:nvSpPr>
          <p:spPr bwMode="auto">
            <a:xfrm>
              <a:off x="4128" y="1392"/>
              <a:ext cx="432" cy="72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r>
                <a:rPr lang="ko-KR" altLang="en-US" sz="1200">
                  <a:latin typeface="HY중고딕" pitchFamily="18" charset="-127"/>
                </a:rPr>
                <a:t>소나타</a:t>
              </a:r>
              <a:r>
                <a:rPr lang="en-US" altLang="ko-KR" sz="1200">
                  <a:latin typeface="HY중고딕" pitchFamily="18" charset="-127"/>
                </a:rPr>
                <a:t>I</a:t>
              </a:r>
            </a:p>
            <a:p>
              <a:r>
                <a:rPr lang="ko-KR" altLang="en-US" sz="1200">
                  <a:latin typeface="HY중고딕" pitchFamily="18" charset="-127"/>
                </a:rPr>
                <a:t>아반테</a:t>
              </a:r>
            </a:p>
            <a:p>
              <a:r>
                <a:rPr lang="ko-KR" altLang="en-US" sz="1200">
                  <a:latin typeface="HY중고딕" pitchFamily="18" charset="-127"/>
                </a:rPr>
                <a:t>엑셀</a:t>
              </a:r>
            </a:p>
            <a:p>
              <a:r>
                <a:rPr lang="ko-KR" altLang="en-US" sz="1200">
                  <a:latin typeface="HY중고딕" pitchFamily="18" charset="-127"/>
                </a:rPr>
                <a:t>소나타</a:t>
              </a:r>
              <a:r>
                <a:rPr lang="en-US" altLang="ko-KR" sz="1200">
                  <a:latin typeface="HY중고딕" pitchFamily="18" charset="-127"/>
                </a:rPr>
                <a:t>II</a:t>
              </a:r>
            </a:p>
            <a:p>
              <a:r>
                <a:rPr lang="en-US" altLang="ko-KR" sz="1200">
                  <a:latin typeface="HY중고딕" pitchFamily="18" charset="-127"/>
                </a:rPr>
                <a:t>.</a:t>
              </a:r>
            </a:p>
            <a:p>
              <a:r>
                <a:rPr lang="en-US" altLang="ko-KR" sz="1200">
                  <a:latin typeface="HY중고딕" pitchFamily="18" charset="-127"/>
                </a:rPr>
                <a:t>.</a:t>
              </a:r>
            </a:p>
            <a:p>
              <a:r>
                <a:rPr lang="en-US" altLang="ko-KR" sz="1200">
                  <a:latin typeface="HY중고딕" pitchFamily="18" charset="-127"/>
                </a:rPr>
                <a:t>.</a:t>
              </a:r>
            </a:p>
          </p:txBody>
        </p:sp>
        <p:sp>
          <p:nvSpPr>
            <p:cNvPr id="9239" name="Rectangle 24"/>
            <p:cNvSpPr>
              <a:spLocks noChangeArrowheads="1"/>
            </p:cNvSpPr>
            <p:nvPr/>
          </p:nvSpPr>
          <p:spPr bwMode="auto">
            <a:xfrm>
              <a:off x="4560" y="1392"/>
              <a:ext cx="432" cy="72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r>
                <a:rPr lang="en-US" altLang="ko-KR" sz="1200">
                  <a:latin typeface="HY중고딕" pitchFamily="18" charset="-127"/>
                </a:rPr>
                <a:t>1990</a:t>
              </a:r>
            </a:p>
            <a:p>
              <a:r>
                <a:rPr lang="en-US" altLang="ko-KR" sz="1200">
                  <a:latin typeface="HY중고딕" pitchFamily="18" charset="-127"/>
                </a:rPr>
                <a:t>1995</a:t>
              </a:r>
            </a:p>
            <a:p>
              <a:r>
                <a:rPr lang="en-US" altLang="ko-KR" sz="1200">
                  <a:latin typeface="HY중고딕" pitchFamily="18" charset="-127"/>
                </a:rPr>
                <a:t>1992</a:t>
              </a:r>
            </a:p>
            <a:p>
              <a:r>
                <a:rPr lang="en-US" altLang="ko-KR" sz="1200">
                  <a:latin typeface="HY중고딕" pitchFamily="18" charset="-127"/>
                </a:rPr>
                <a:t>1994</a:t>
              </a:r>
            </a:p>
            <a:p>
              <a:r>
                <a:rPr lang="en-US" altLang="ko-KR" sz="1200">
                  <a:latin typeface="HY중고딕" pitchFamily="18" charset="-127"/>
                </a:rPr>
                <a:t>.</a:t>
              </a:r>
            </a:p>
            <a:p>
              <a:r>
                <a:rPr lang="en-US" altLang="ko-KR" sz="1200">
                  <a:latin typeface="HY중고딕" pitchFamily="18" charset="-127"/>
                </a:rPr>
                <a:t>.</a:t>
              </a:r>
            </a:p>
            <a:p>
              <a:r>
                <a:rPr lang="en-US" altLang="ko-KR" sz="1200">
                  <a:latin typeface="HY중고딕" pitchFamily="18" charset="-127"/>
                </a:rPr>
                <a:t>.</a:t>
              </a:r>
            </a:p>
          </p:txBody>
        </p:sp>
        <p:sp>
          <p:nvSpPr>
            <p:cNvPr id="9240" name="Rectangle 25"/>
            <p:cNvSpPr>
              <a:spLocks noChangeArrowheads="1"/>
            </p:cNvSpPr>
            <p:nvPr/>
          </p:nvSpPr>
          <p:spPr bwMode="auto">
            <a:xfrm>
              <a:off x="4992" y="1392"/>
              <a:ext cx="432" cy="72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r>
                <a:rPr lang="ko-KR" altLang="en-US" sz="1200">
                  <a:latin typeface="HY중고딕" pitchFamily="18" charset="-127"/>
                </a:rPr>
                <a:t>서울</a:t>
              </a:r>
            </a:p>
            <a:p>
              <a:r>
                <a:rPr lang="ko-KR" altLang="en-US" sz="1200">
                  <a:latin typeface="HY중고딕" pitchFamily="18" charset="-127"/>
                </a:rPr>
                <a:t>제주</a:t>
              </a:r>
            </a:p>
            <a:p>
              <a:r>
                <a:rPr lang="ko-KR" altLang="en-US" sz="1200">
                  <a:latin typeface="HY중고딕" pitchFamily="18" charset="-127"/>
                </a:rPr>
                <a:t>서울</a:t>
              </a:r>
            </a:p>
            <a:p>
              <a:r>
                <a:rPr lang="ko-KR" altLang="en-US" sz="1200">
                  <a:latin typeface="HY중고딕" pitchFamily="18" charset="-127"/>
                </a:rPr>
                <a:t>인천</a:t>
              </a:r>
            </a:p>
            <a:p>
              <a:r>
                <a:rPr lang="en-US" altLang="ko-KR" sz="1200">
                  <a:latin typeface="HY중고딕" pitchFamily="18" charset="-127"/>
                </a:rPr>
                <a:t>.</a:t>
              </a:r>
            </a:p>
            <a:p>
              <a:r>
                <a:rPr lang="en-US" altLang="ko-KR" sz="1200">
                  <a:latin typeface="HY중고딕" pitchFamily="18" charset="-127"/>
                </a:rPr>
                <a:t>.</a:t>
              </a:r>
            </a:p>
            <a:p>
              <a:r>
                <a:rPr lang="en-US" altLang="ko-KR" sz="1200">
                  <a:latin typeface="HY중고딕" pitchFamily="18" charset="-127"/>
                </a:rPr>
                <a:t>.</a:t>
              </a:r>
            </a:p>
          </p:txBody>
        </p:sp>
        <p:sp>
          <p:nvSpPr>
            <p:cNvPr id="9241" name="Rectangle 26"/>
            <p:cNvSpPr>
              <a:spLocks noChangeArrowheads="1"/>
            </p:cNvSpPr>
            <p:nvPr/>
          </p:nvSpPr>
          <p:spPr bwMode="auto">
            <a:xfrm>
              <a:off x="3264" y="3360"/>
              <a:ext cx="432" cy="192"/>
            </a:xfrm>
            <a:prstGeom prst="rect">
              <a:avLst/>
            </a:prstGeom>
            <a:gradFill rotWithShape="0">
              <a:gsLst>
                <a:gs pos="0">
                  <a:srgbClr val="FFFFCC"/>
                </a:gs>
                <a:gs pos="100000">
                  <a:schemeClr val="bg1"/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ko-KR" altLang="en-US">
                  <a:latin typeface="HY중고딕" pitchFamily="18" charset="-127"/>
                </a:rPr>
                <a:t>고객번호</a:t>
              </a:r>
            </a:p>
          </p:txBody>
        </p:sp>
        <p:sp>
          <p:nvSpPr>
            <p:cNvPr id="9242" name="Rectangle 27"/>
            <p:cNvSpPr>
              <a:spLocks noChangeArrowheads="1"/>
            </p:cNvSpPr>
            <p:nvPr/>
          </p:nvSpPr>
          <p:spPr bwMode="auto">
            <a:xfrm>
              <a:off x="3696" y="3360"/>
              <a:ext cx="432" cy="192"/>
            </a:xfrm>
            <a:prstGeom prst="rect">
              <a:avLst/>
            </a:prstGeom>
            <a:gradFill rotWithShape="0">
              <a:gsLst>
                <a:gs pos="0">
                  <a:srgbClr val="FFFFCC"/>
                </a:gs>
                <a:gs pos="100000">
                  <a:schemeClr val="bg1"/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ko-KR" altLang="en-US" sz="2000">
                  <a:latin typeface="HY중고딕" pitchFamily="18" charset="-127"/>
                </a:rPr>
                <a:t>이름</a:t>
              </a:r>
            </a:p>
          </p:txBody>
        </p:sp>
        <p:sp>
          <p:nvSpPr>
            <p:cNvPr id="9243" name="Rectangle 28"/>
            <p:cNvSpPr>
              <a:spLocks noChangeArrowheads="1"/>
            </p:cNvSpPr>
            <p:nvPr/>
          </p:nvSpPr>
          <p:spPr bwMode="auto">
            <a:xfrm>
              <a:off x="4128" y="3360"/>
              <a:ext cx="432" cy="192"/>
            </a:xfrm>
            <a:prstGeom prst="rect">
              <a:avLst/>
            </a:prstGeom>
            <a:gradFill rotWithShape="0">
              <a:gsLst>
                <a:gs pos="0">
                  <a:srgbClr val="FFFFCC"/>
                </a:gs>
                <a:gs pos="100000">
                  <a:schemeClr val="bg1"/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ko-KR" altLang="en-US" sz="2000">
                  <a:latin typeface="HY중고딕" pitchFamily="18" charset="-127"/>
                </a:rPr>
                <a:t>모델</a:t>
              </a:r>
            </a:p>
          </p:txBody>
        </p:sp>
        <p:sp>
          <p:nvSpPr>
            <p:cNvPr id="9244" name="Rectangle 29"/>
            <p:cNvSpPr>
              <a:spLocks noChangeArrowheads="1"/>
            </p:cNvSpPr>
            <p:nvPr/>
          </p:nvSpPr>
          <p:spPr bwMode="auto">
            <a:xfrm>
              <a:off x="4560" y="3360"/>
              <a:ext cx="432" cy="192"/>
            </a:xfrm>
            <a:prstGeom prst="rect">
              <a:avLst/>
            </a:prstGeom>
            <a:gradFill rotWithShape="0">
              <a:gsLst>
                <a:gs pos="0">
                  <a:srgbClr val="FFFFCC"/>
                </a:gs>
                <a:gs pos="100000">
                  <a:schemeClr val="bg1"/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ko-KR" altLang="en-US" sz="2000">
                  <a:latin typeface="HY중고딕" pitchFamily="18" charset="-127"/>
                </a:rPr>
                <a:t>년식</a:t>
              </a:r>
            </a:p>
          </p:txBody>
        </p:sp>
        <p:sp>
          <p:nvSpPr>
            <p:cNvPr id="9245" name="Rectangle 30"/>
            <p:cNvSpPr>
              <a:spLocks noChangeArrowheads="1"/>
            </p:cNvSpPr>
            <p:nvPr/>
          </p:nvSpPr>
          <p:spPr bwMode="auto">
            <a:xfrm>
              <a:off x="4992" y="3360"/>
              <a:ext cx="432" cy="192"/>
            </a:xfrm>
            <a:prstGeom prst="rect">
              <a:avLst/>
            </a:prstGeom>
            <a:gradFill rotWithShape="0">
              <a:gsLst>
                <a:gs pos="0">
                  <a:srgbClr val="FFFFCC"/>
                </a:gs>
                <a:gs pos="100000">
                  <a:schemeClr val="bg1"/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ko-KR" altLang="en-US" sz="2000">
                  <a:latin typeface="HY중고딕" pitchFamily="18" charset="-127"/>
                </a:rPr>
                <a:t>주소</a:t>
              </a:r>
            </a:p>
          </p:txBody>
        </p:sp>
        <p:sp>
          <p:nvSpPr>
            <p:cNvPr id="9246" name="Rectangle 31"/>
            <p:cNvSpPr>
              <a:spLocks noChangeArrowheads="1"/>
            </p:cNvSpPr>
            <p:nvPr/>
          </p:nvSpPr>
          <p:spPr bwMode="auto">
            <a:xfrm>
              <a:off x="3264" y="3552"/>
              <a:ext cx="432" cy="52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r>
                <a:rPr lang="en-US" altLang="ko-KR" sz="1400">
                  <a:latin typeface="HY중고딕" pitchFamily="18" charset="-127"/>
                  <a:ea typeface="HY중고딕" pitchFamily="18" charset="-127"/>
                </a:rPr>
                <a:t>000000001</a:t>
              </a:r>
            </a:p>
            <a:p>
              <a:r>
                <a:rPr lang="en-US" altLang="ko-KR" sz="1400">
                  <a:latin typeface="HY중고딕" pitchFamily="18" charset="-127"/>
                  <a:ea typeface="HY중고딕" pitchFamily="18" charset="-127"/>
                </a:rPr>
                <a:t>000000007</a:t>
              </a:r>
            </a:p>
            <a:p>
              <a:r>
                <a:rPr lang="en-US" altLang="ko-KR" sz="1400">
                  <a:latin typeface="HY중고딕" pitchFamily="18" charset="-127"/>
                  <a:ea typeface="HY중고딕" pitchFamily="18" charset="-127"/>
                </a:rPr>
                <a:t>.</a:t>
              </a:r>
            </a:p>
            <a:p>
              <a:r>
                <a:rPr lang="en-US" altLang="ko-KR" sz="1400">
                  <a:latin typeface="HY중고딕" pitchFamily="18" charset="-127"/>
                  <a:ea typeface="HY중고딕" pitchFamily="18" charset="-127"/>
                </a:rPr>
                <a:t>.</a:t>
              </a:r>
            </a:p>
            <a:p>
              <a:r>
                <a:rPr lang="en-US" altLang="ko-KR" sz="1400">
                  <a:latin typeface="HY중고딕" pitchFamily="18" charset="-127"/>
                  <a:ea typeface="HY중고딕" pitchFamily="18" charset="-127"/>
                </a:rPr>
                <a:t>.</a:t>
              </a:r>
            </a:p>
          </p:txBody>
        </p:sp>
        <p:sp>
          <p:nvSpPr>
            <p:cNvPr id="9247" name="Rectangle 32"/>
            <p:cNvSpPr>
              <a:spLocks noChangeArrowheads="1"/>
            </p:cNvSpPr>
            <p:nvPr/>
          </p:nvSpPr>
          <p:spPr bwMode="auto">
            <a:xfrm>
              <a:off x="3696" y="3552"/>
              <a:ext cx="432" cy="52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r>
                <a:rPr lang="ko-KR" altLang="en-US" sz="1400">
                  <a:latin typeface="HY중고딕" pitchFamily="18" charset="-127"/>
                  <a:ea typeface="HY중고딕" pitchFamily="18" charset="-127"/>
                </a:rPr>
                <a:t>김길자</a:t>
              </a:r>
            </a:p>
            <a:p>
              <a:r>
                <a:rPr lang="ko-KR" altLang="en-US" sz="1400">
                  <a:latin typeface="HY중고딕" pitchFamily="18" charset="-127"/>
                  <a:ea typeface="HY중고딕" pitchFamily="18" charset="-127"/>
                </a:rPr>
                <a:t>길기태</a:t>
              </a:r>
            </a:p>
            <a:p>
              <a:r>
                <a:rPr lang="en-US" altLang="ko-KR" sz="1400">
                  <a:latin typeface="HY중고딕" pitchFamily="18" charset="-127"/>
                  <a:ea typeface="HY중고딕" pitchFamily="18" charset="-127"/>
                </a:rPr>
                <a:t>.</a:t>
              </a:r>
            </a:p>
            <a:p>
              <a:r>
                <a:rPr lang="en-US" altLang="ko-KR" sz="1400">
                  <a:latin typeface="HY중고딕" pitchFamily="18" charset="-127"/>
                  <a:ea typeface="HY중고딕" pitchFamily="18" charset="-127"/>
                </a:rPr>
                <a:t>.</a:t>
              </a:r>
            </a:p>
            <a:p>
              <a:r>
                <a:rPr lang="en-US" altLang="ko-KR" sz="1400">
                  <a:latin typeface="HY중고딕" pitchFamily="18" charset="-127"/>
                  <a:ea typeface="HY중고딕" pitchFamily="18" charset="-127"/>
                </a:rPr>
                <a:t>.</a:t>
              </a:r>
            </a:p>
          </p:txBody>
        </p:sp>
        <p:sp>
          <p:nvSpPr>
            <p:cNvPr id="9248" name="Rectangle 33"/>
            <p:cNvSpPr>
              <a:spLocks noChangeArrowheads="1"/>
            </p:cNvSpPr>
            <p:nvPr/>
          </p:nvSpPr>
          <p:spPr bwMode="auto">
            <a:xfrm>
              <a:off x="4128" y="3552"/>
              <a:ext cx="432" cy="52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r>
                <a:rPr lang="ko-KR" altLang="en-US" sz="1400">
                  <a:latin typeface="HY중고딕" pitchFamily="18" charset="-127"/>
                  <a:ea typeface="HY중고딕" pitchFamily="18" charset="-127"/>
                </a:rPr>
                <a:t>소나타</a:t>
              </a:r>
              <a:r>
                <a:rPr lang="en-US" altLang="ko-KR" sz="1400">
                  <a:latin typeface="HY중고딕" pitchFamily="18" charset="-127"/>
                  <a:ea typeface="HY중고딕" pitchFamily="18" charset="-127"/>
                </a:rPr>
                <a:t>I</a:t>
              </a:r>
            </a:p>
            <a:p>
              <a:r>
                <a:rPr lang="ko-KR" altLang="en-US" sz="1400">
                  <a:latin typeface="HY중고딕" pitchFamily="18" charset="-127"/>
                  <a:ea typeface="HY중고딕" pitchFamily="18" charset="-127"/>
                </a:rPr>
                <a:t>엑셀</a:t>
              </a:r>
            </a:p>
            <a:p>
              <a:r>
                <a:rPr lang="en-US" altLang="ko-KR" sz="1400">
                  <a:latin typeface="HY중고딕" pitchFamily="18" charset="-127"/>
                  <a:ea typeface="HY중고딕" pitchFamily="18" charset="-127"/>
                </a:rPr>
                <a:t>.</a:t>
              </a:r>
            </a:p>
            <a:p>
              <a:r>
                <a:rPr lang="en-US" altLang="ko-KR" sz="1400">
                  <a:latin typeface="HY중고딕" pitchFamily="18" charset="-127"/>
                  <a:ea typeface="HY중고딕" pitchFamily="18" charset="-127"/>
                </a:rPr>
                <a:t>.</a:t>
              </a:r>
            </a:p>
            <a:p>
              <a:r>
                <a:rPr lang="en-US" altLang="ko-KR" sz="1400">
                  <a:latin typeface="HY중고딕" pitchFamily="18" charset="-127"/>
                  <a:ea typeface="HY중고딕" pitchFamily="18" charset="-127"/>
                </a:rPr>
                <a:t>.</a:t>
              </a:r>
            </a:p>
          </p:txBody>
        </p:sp>
        <p:sp>
          <p:nvSpPr>
            <p:cNvPr id="9249" name="Rectangle 34"/>
            <p:cNvSpPr>
              <a:spLocks noChangeArrowheads="1"/>
            </p:cNvSpPr>
            <p:nvPr/>
          </p:nvSpPr>
          <p:spPr bwMode="auto">
            <a:xfrm>
              <a:off x="4560" y="3552"/>
              <a:ext cx="432" cy="52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r>
                <a:rPr lang="en-US" altLang="ko-KR" sz="1400">
                  <a:latin typeface="HY중고딕" pitchFamily="18" charset="-127"/>
                  <a:ea typeface="HY중고딕" pitchFamily="18" charset="-127"/>
                </a:rPr>
                <a:t>1990</a:t>
              </a:r>
            </a:p>
            <a:p>
              <a:r>
                <a:rPr lang="en-US" altLang="ko-KR" sz="1400">
                  <a:latin typeface="HY중고딕" pitchFamily="18" charset="-127"/>
                  <a:ea typeface="HY중고딕" pitchFamily="18" charset="-127"/>
                </a:rPr>
                <a:t>1992</a:t>
              </a:r>
            </a:p>
            <a:p>
              <a:r>
                <a:rPr lang="en-US" altLang="ko-KR" sz="1400">
                  <a:latin typeface="HY중고딕" pitchFamily="18" charset="-127"/>
                  <a:ea typeface="HY중고딕" pitchFamily="18" charset="-127"/>
                </a:rPr>
                <a:t>.</a:t>
              </a:r>
            </a:p>
            <a:p>
              <a:r>
                <a:rPr lang="en-US" altLang="ko-KR" sz="1400">
                  <a:latin typeface="HY중고딕" pitchFamily="18" charset="-127"/>
                  <a:ea typeface="HY중고딕" pitchFamily="18" charset="-127"/>
                </a:rPr>
                <a:t>.</a:t>
              </a:r>
            </a:p>
            <a:p>
              <a:r>
                <a:rPr lang="en-US" altLang="ko-KR" sz="1400">
                  <a:latin typeface="HY중고딕" pitchFamily="18" charset="-127"/>
                  <a:ea typeface="HY중고딕" pitchFamily="18" charset="-127"/>
                </a:rPr>
                <a:t>.</a:t>
              </a:r>
            </a:p>
          </p:txBody>
        </p:sp>
        <p:sp>
          <p:nvSpPr>
            <p:cNvPr id="9250" name="Rectangle 35"/>
            <p:cNvSpPr>
              <a:spLocks noChangeArrowheads="1"/>
            </p:cNvSpPr>
            <p:nvPr/>
          </p:nvSpPr>
          <p:spPr bwMode="auto">
            <a:xfrm>
              <a:off x="4992" y="3552"/>
              <a:ext cx="432" cy="52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r>
                <a:rPr lang="ko-KR" altLang="en-US" sz="1400">
                  <a:latin typeface="HY중고딕" pitchFamily="18" charset="-127"/>
                  <a:ea typeface="HY중고딕" pitchFamily="18" charset="-127"/>
                </a:rPr>
                <a:t>서울</a:t>
              </a:r>
            </a:p>
            <a:p>
              <a:r>
                <a:rPr lang="ko-KR" altLang="en-US" sz="1400">
                  <a:latin typeface="HY중고딕" pitchFamily="18" charset="-127"/>
                  <a:ea typeface="HY중고딕" pitchFamily="18" charset="-127"/>
                </a:rPr>
                <a:t>서울</a:t>
              </a:r>
            </a:p>
            <a:p>
              <a:r>
                <a:rPr lang="en-US" altLang="ko-KR" sz="1400">
                  <a:latin typeface="HY중고딕" pitchFamily="18" charset="-127"/>
                  <a:ea typeface="HY중고딕" pitchFamily="18" charset="-127"/>
                </a:rPr>
                <a:t>.</a:t>
              </a:r>
            </a:p>
            <a:p>
              <a:r>
                <a:rPr lang="en-US" altLang="ko-KR" sz="1400">
                  <a:latin typeface="HY중고딕" pitchFamily="18" charset="-127"/>
                  <a:ea typeface="HY중고딕" pitchFamily="18" charset="-127"/>
                </a:rPr>
                <a:t>.</a:t>
              </a:r>
            </a:p>
            <a:p>
              <a:r>
                <a:rPr lang="en-US" altLang="ko-KR" sz="1400">
                  <a:latin typeface="HY중고딕" pitchFamily="18" charset="-127"/>
                  <a:ea typeface="HY중고딕" pitchFamily="18" charset="-127"/>
                </a:rPr>
                <a:t>.</a:t>
              </a:r>
            </a:p>
          </p:txBody>
        </p:sp>
        <p:sp>
          <p:nvSpPr>
            <p:cNvPr id="9251" name="AutoShape 36"/>
            <p:cNvSpPr>
              <a:spLocks noChangeArrowheads="1"/>
            </p:cNvSpPr>
            <p:nvPr/>
          </p:nvSpPr>
          <p:spPr bwMode="auto">
            <a:xfrm>
              <a:off x="2352" y="720"/>
              <a:ext cx="864" cy="672"/>
            </a:xfrm>
            <a:prstGeom prst="cloudCallout">
              <a:avLst>
                <a:gd name="adj1" fmla="val -3472"/>
                <a:gd name="adj2" fmla="val 98810"/>
              </a:avLst>
            </a:prstGeom>
            <a:gradFill rotWithShape="0">
              <a:gsLst>
                <a:gs pos="0">
                  <a:schemeClr val="bg1"/>
                </a:gs>
                <a:gs pos="100000">
                  <a:srgbClr val="FFCCCC"/>
                </a:gs>
              </a:gsLst>
              <a:path path="rect">
                <a:fillToRect l="50000" t="50000" r="50000" b="5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r>
                <a:rPr lang="ko-KR" altLang="en-US" sz="1700" b="0">
                  <a:latin typeface="HY중고딕" pitchFamily="18" charset="-127"/>
                  <a:ea typeface="HY중고딕" pitchFamily="18" charset="-127"/>
                </a:rPr>
                <a:t>차량 구입</a:t>
              </a:r>
            </a:p>
            <a:p>
              <a:r>
                <a:rPr lang="ko-KR" altLang="en-US" sz="1700" b="0">
                  <a:latin typeface="HY중고딕" pitchFamily="18" charset="-127"/>
                  <a:ea typeface="HY중고딕" pitchFamily="18" charset="-127"/>
                </a:rPr>
                <a:t>시기가 </a:t>
              </a:r>
              <a:r>
                <a:rPr lang="en-US" altLang="ko-KR" sz="1700" b="0">
                  <a:latin typeface="HY중고딕" pitchFamily="18" charset="-127"/>
                  <a:ea typeface="HY중고딕" pitchFamily="18" charset="-127"/>
                </a:rPr>
                <a:t>5</a:t>
              </a:r>
              <a:r>
                <a:rPr lang="ko-KR" altLang="en-US" sz="1700" b="0">
                  <a:latin typeface="HY중고딕" pitchFamily="18" charset="-127"/>
                  <a:ea typeface="HY중고딕" pitchFamily="18" charset="-127"/>
                </a:rPr>
                <a:t>년이 경과한 차주를 찾자</a:t>
              </a:r>
              <a:r>
                <a:rPr lang="en-US" altLang="ko-KR" sz="1700" b="0">
                  <a:latin typeface="HY중고딕" pitchFamily="18" charset="-127"/>
                  <a:ea typeface="HY중고딕" pitchFamily="18" charset="-127"/>
                </a:rPr>
                <a:t>!</a:t>
              </a:r>
            </a:p>
          </p:txBody>
        </p:sp>
        <p:sp>
          <p:nvSpPr>
            <p:cNvPr id="9252" name="AutoShape 37"/>
            <p:cNvSpPr>
              <a:spLocks noChangeArrowheads="1"/>
            </p:cNvSpPr>
            <p:nvPr/>
          </p:nvSpPr>
          <p:spPr bwMode="auto">
            <a:xfrm>
              <a:off x="2304" y="1680"/>
              <a:ext cx="960" cy="240"/>
            </a:xfrm>
            <a:prstGeom prst="rightArrow">
              <a:avLst>
                <a:gd name="adj1" fmla="val 50000"/>
                <a:gd name="adj2" fmla="val 100000"/>
              </a:avLst>
            </a:prstGeom>
            <a:gradFill rotWithShape="0">
              <a:gsLst>
                <a:gs pos="0">
                  <a:schemeClr val="bg1"/>
                </a:gs>
                <a:gs pos="100000">
                  <a:schemeClr val="accent1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ko-KR" altLang="en-US">
                <a:latin typeface="HY중고딕" pitchFamily="18" charset="-127"/>
              </a:endParaRPr>
            </a:p>
          </p:txBody>
        </p:sp>
        <p:sp>
          <p:nvSpPr>
            <p:cNvPr id="9253" name="AutoShape 38"/>
            <p:cNvSpPr>
              <a:spLocks noChangeArrowheads="1"/>
            </p:cNvSpPr>
            <p:nvPr/>
          </p:nvSpPr>
          <p:spPr bwMode="auto">
            <a:xfrm>
              <a:off x="4512" y="2112"/>
              <a:ext cx="336" cy="1248"/>
            </a:xfrm>
            <a:prstGeom prst="downArrow">
              <a:avLst>
                <a:gd name="adj1" fmla="val 50000"/>
                <a:gd name="adj2" fmla="val 92857"/>
              </a:avLst>
            </a:prstGeom>
            <a:gradFill rotWithShape="0">
              <a:gsLst>
                <a:gs pos="0">
                  <a:schemeClr val="bg1"/>
                </a:gs>
                <a:gs pos="100000">
                  <a:schemeClr val="accent1"/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vert="eaVert" wrap="none" anchor="ctr"/>
            <a:lstStyle/>
            <a:p>
              <a:endParaRPr lang="ko-KR" altLang="en-US">
                <a:latin typeface="HY중고딕" pitchFamily="18" charset="-127"/>
              </a:endParaRPr>
            </a:p>
          </p:txBody>
        </p:sp>
        <p:sp>
          <p:nvSpPr>
            <p:cNvPr id="9254" name="AutoShape 39"/>
            <p:cNvSpPr>
              <a:spLocks noChangeArrowheads="1"/>
            </p:cNvSpPr>
            <p:nvPr/>
          </p:nvSpPr>
          <p:spPr bwMode="auto">
            <a:xfrm>
              <a:off x="3072" y="2352"/>
              <a:ext cx="1104" cy="528"/>
            </a:xfrm>
            <a:prstGeom prst="cloudCallout">
              <a:avLst>
                <a:gd name="adj1" fmla="val 85958"/>
                <a:gd name="adj2" fmla="val 380"/>
              </a:avLst>
            </a:prstGeom>
            <a:gradFill rotWithShape="0">
              <a:gsLst>
                <a:gs pos="0">
                  <a:schemeClr val="bg1"/>
                </a:gs>
                <a:gs pos="100000">
                  <a:srgbClr val="FFCCCC"/>
                </a:gs>
              </a:gsLst>
              <a:path path="rect">
                <a:fillToRect l="50000" t="50000" r="50000" b="5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r>
                <a:rPr lang="ko-KR" altLang="en-US" sz="1700" b="0">
                  <a:latin typeface="HY중고딕" pitchFamily="18" charset="-127"/>
                  <a:ea typeface="HY중고딕" pitchFamily="18" charset="-127"/>
                </a:rPr>
                <a:t>서울에 거주하는 차주에 대한 정보를 찾자</a:t>
              </a:r>
              <a:r>
                <a:rPr lang="en-US" altLang="ko-KR" sz="1700" b="0">
                  <a:latin typeface="HY중고딕" pitchFamily="18" charset="-127"/>
                  <a:ea typeface="HY중고딕" pitchFamily="18" charset="-127"/>
                </a:rPr>
                <a:t>!</a:t>
              </a:r>
            </a:p>
          </p:txBody>
        </p:sp>
        <p:sp>
          <p:nvSpPr>
            <p:cNvPr id="25640" name="Rectangle 40"/>
            <p:cNvSpPr>
              <a:spLocks noChangeArrowheads="1"/>
            </p:cNvSpPr>
            <p:nvPr/>
          </p:nvSpPr>
          <p:spPr bwMode="auto">
            <a:xfrm>
              <a:off x="144" y="912"/>
              <a:ext cx="1488" cy="192"/>
            </a:xfrm>
            <a:prstGeom prst="rect">
              <a:avLst/>
            </a:prstGeom>
            <a:gradFill rotWithShape="0">
              <a:gsLst>
                <a:gs pos="0">
                  <a:srgbClr val="FFCCCC"/>
                </a:gs>
                <a:gs pos="100000">
                  <a:schemeClr val="bg1"/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r>
                <a:rPr lang="ko-KR" altLang="en-US" sz="2000">
                  <a:latin typeface="HY중고딕" pitchFamily="18" charset="-127"/>
                  <a:ea typeface="HY중고딕" pitchFamily="18" charset="-127"/>
                </a:rPr>
                <a:t>자동차 회사 고객 데이터베이스</a:t>
              </a:r>
            </a:p>
          </p:txBody>
        </p:sp>
        <p:sp>
          <p:nvSpPr>
            <p:cNvPr id="25641" name="Rectangle 41"/>
            <p:cNvSpPr>
              <a:spLocks noChangeArrowheads="1"/>
            </p:cNvSpPr>
            <p:nvPr/>
          </p:nvSpPr>
          <p:spPr bwMode="auto">
            <a:xfrm>
              <a:off x="3264" y="912"/>
              <a:ext cx="911" cy="192"/>
            </a:xfrm>
            <a:prstGeom prst="rect">
              <a:avLst/>
            </a:prstGeom>
            <a:gradFill rotWithShape="0">
              <a:gsLst>
                <a:gs pos="0">
                  <a:srgbClr val="FFCCCC"/>
                </a:gs>
                <a:gs pos="100000">
                  <a:schemeClr val="bg1"/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r>
                <a:rPr lang="en-US" altLang="ko-KR" sz="2400">
                  <a:latin typeface="HY중고딕" pitchFamily="18" charset="-127"/>
                  <a:ea typeface="HY중고딕" pitchFamily="18" charset="-127"/>
                </a:rPr>
                <a:t>1</a:t>
              </a:r>
              <a:r>
                <a:rPr lang="ko-KR" altLang="en-US" sz="2400">
                  <a:latin typeface="HY중고딕" pitchFamily="18" charset="-127"/>
                  <a:ea typeface="HY중고딕" pitchFamily="18" charset="-127"/>
                </a:rPr>
                <a:t>차 정보</a:t>
              </a:r>
            </a:p>
          </p:txBody>
        </p:sp>
        <p:sp>
          <p:nvSpPr>
            <p:cNvPr id="25642" name="Rectangle 42"/>
            <p:cNvSpPr>
              <a:spLocks noChangeArrowheads="1"/>
            </p:cNvSpPr>
            <p:nvPr/>
          </p:nvSpPr>
          <p:spPr bwMode="auto">
            <a:xfrm>
              <a:off x="3264" y="3075"/>
              <a:ext cx="911" cy="193"/>
            </a:xfrm>
            <a:prstGeom prst="rect">
              <a:avLst/>
            </a:prstGeom>
            <a:gradFill rotWithShape="0">
              <a:gsLst>
                <a:gs pos="0">
                  <a:srgbClr val="FFCCCC"/>
                </a:gs>
                <a:gs pos="100000">
                  <a:schemeClr val="bg1"/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r>
                <a:rPr lang="en-US" altLang="ko-KR" sz="2400">
                  <a:latin typeface="HY중고딕" pitchFamily="18" charset="-127"/>
                </a:rPr>
                <a:t>2</a:t>
              </a:r>
              <a:r>
                <a:rPr lang="ko-KR" altLang="en-US" sz="2400">
                  <a:latin typeface="HY중고딕" pitchFamily="18" charset="-127"/>
                </a:rPr>
                <a:t>차 정보</a:t>
              </a:r>
            </a:p>
          </p:txBody>
        </p:sp>
      </p:grpSp>
      <p:sp>
        <p:nvSpPr>
          <p:cNvPr id="25645" name="Rectangle 45"/>
          <p:cNvSpPr>
            <a:spLocks noChangeArrowheads="1"/>
          </p:cNvSpPr>
          <p:nvPr/>
        </p:nvSpPr>
        <p:spPr bwMode="auto">
          <a:xfrm>
            <a:off x="960438" y="977900"/>
            <a:ext cx="11880850" cy="839788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rgbClr val="FFFF99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/>
          <a:p>
            <a:pPr>
              <a:defRPr/>
            </a:pPr>
            <a:r>
              <a:rPr lang="ko-KR" altLang="en-US" sz="2400">
                <a:solidFill>
                  <a:srgbClr val="A50021"/>
                </a:solidFill>
                <a:latin typeface="HY중고딕" pitchFamily="18" charset="-127"/>
                <a:ea typeface="HY중고딕" pitchFamily="18" charset="-127"/>
              </a:rPr>
              <a:t>데이터를 가공하여 정보를 추출하는 과정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슬라이드 번호 개체 틀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6405563" y="10163175"/>
            <a:ext cx="1490662" cy="341313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altLang="ko-KR">
                <a:latin typeface="HY중고딕" pitchFamily="18" charset="-127"/>
              </a:rPr>
              <a:t>- </a:t>
            </a:r>
            <a:fld id="{49A2A196-D2B5-4AA9-8744-FFCA2A853A38}" type="slidenum">
              <a:rPr lang="en-US" altLang="ko-KR">
                <a:latin typeface="HY중고딕" pitchFamily="18" charset="-127"/>
              </a:rPr>
              <a:pPr/>
              <a:t>50</a:t>
            </a:fld>
            <a:r>
              <a:rPr lang="en-US" altLang="ko-KR">
                <a:latin typeface="HY중고딕" pitchFamily="18" charset="-127"/>
              </a:rPr>
              <a:t> -</a:t>
            </a:r>
          </a:p>
        </p:txBody>
      </p:sp>
      <p:sp>
        <p:nvSpPr>
          <p:cNvPr id="52227" name="Rectangle 83"/>
          <p:cNvSpPr>
            <a:spLocks noGrp="1" noChangeArrowheads="1"/>
          </p:cNvSpPr>
          <p:nvPr>
            <p:ph type="title"/>
          </p:nvPr>
        </p:nvSpPr>
        <p:spPr bwMode="auto">
          <a:xfrm>
            <a:off x="720725" y="431800"/>
            <a:ext cx="12960350" cy="1800225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ko-KR" altLang="en-US" smtClean="0"/>
              <a:t>관계 연산</a:t>
            </a:r>
          </a:p>
        </p:txBody>
      </p:sp>
      <p:pic>
        <p:nvPicPr>
          <p:cNvPr id="52228" name="Picture 8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90675" y="1814513"/>
            <a:ext cx="10837863" cy="8462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2229" name="TextBox 5"/>
          <p:cNvSpPr txBox="1">
            <a:spLocks noChangeArrowheads="1"/>
          </p:cNvSpPr>
          <p:nvPr/>
        </p:nvSpPr>
        <p:spPr bwMode="auto">
          <a:xfrm>
            <a:off x="6481763" y="3159125"/>
            <a:ext cx="8636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ko-KR" altLang="en-US">
                <a:latin typeface="HY중고딕" pitchFamily="18" charset="-127"/>
                <a:ea typeface="HY중고딕" pitchFamily="18" charset="-127"/>
              </a:rPr>
              <a:t>교집합</a:t>
            </a:r>
          </a:p>
        </p:txBody>
      </p:sp>
      <p:sp>
        <p:nvSpPr>
          <p:cNvPr id="52230" name="TextBox 6"/>
          <p:cNvSpPr txBox="1">
            <a:spLocks noChangeArrowheads="1"/>
          </p:cNvSpPr>
          <p:nvPr/>
        </p:nvSpPr>
        <p:spPr bwMode="auto">
          <a:xfrm>
            <a:off x="3313113" y="3159125"/>
            <a:ext cx="862012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ko-KR" altLang="en-US">
                <a:latin typeface="HY중고딕" pitchFamily="18" charset="-127"/>
                <a:ea typeface="HY중고딕" pitchFamily="18" charset="-127"/>
              </a:rPr>
              <a:t>합집합</a:t>
            </a:r>
          </a:p>
        </p:txBody>
      </p:sp>
      <p:sp>
        <p:nvSpPr>
          <p:cNvPr id="52231" name="TextBox 7"/>
          <p:cNvSpPr txBox="1">
            <a:spLocks noChangeArrowheads="1"/>
          </p:cNvSpPr>
          <p:nvPr/>
        </p:nvSpPr>
        <p:spPr bwMode="auto">
          <a:xfrm>
            <a:off x="9793288" y="3159125"/>
            <a:ext cx="862012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ko-KR" altLang="en-US">
                <a:latin typeface="HY중고딕" pitchFamily="18" charset="-127"/>
                <a:ea typeface="HY중고딕" pitchFamily="18" charset="-127"/>
              </a:rPr>
              <a:t>차집합</a:t>
            </a:r>
          </a:p>
        </p:txBody>
      </p:sp>
      <p:sp>
        <p:nvSpPr>
          <p:cNvPr id="52232" name="TextBox 8"/>
          <p:cNvSpPr txBox="1">
            <a:spLocks noChangeArrowheads="1"/>
          </p:cNvSpPr>
          <p:nvPr/>
        </p:nvSpPr>
        <p:spPr bwMode="auto">
          <a:xfrm>
            <a:off x="2663825" y="6553200"/>
            <a:ext cx="1165225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ko-KR" altLang="en-US">
                <a:latin typeface="HY중고딕" pitchFamily="18" charset="-127"/>
                <a:ea typeface="HY중고딕" pitchFamily="18" charset="-127"/>
              </a:rPr>
              <a:t>카티전 곱</a:t>
            </a:r>
          </a:p>
        </p:txBody>
      </p:sp>
      <p:sp>
        <p:nvSpPr>
          <p:cNvPr id="52233" name="TextBox 9"/>
          <p:cNvSpPr txBox="1">
            <a:spLocks noChangeArrowheads="1"/>
          </p:cNvSpPr>
          <p:nvPr/>
        </p:nvSpPr>
        <p:spPr bwMode="auto">
          <a:xfrm>
            <a:off x="9577388" y="5832475"/>
            <a:ext cx="1655762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>
                <a:latin typeface="HY중고딕" pitchFamily="18" charset="-127"/>
                <a:ea typeface="HY중고딕" pitchFamily="18" charset="-127"/>
              </a:rPr>
              <a:t>… WHERE …</a:t>
            </a:r>
            <a:endParaRPr lang="ko-KR" altLang="en-US">
              <a:latin typeface="HY중고딕" pitchFamily="18" charset="-127"/>
              <a:ea typeface="HY중고딕" pitchFamily="18" charset="-127"/>
            </a:endParaRPr>
          </a:p>
        </p:txBody>
      </p:sp>
      <p:sp>
        <p:nvSpPr>
          <p:cNvPr id="52234" name="TextBox 10"/>
          <p:cNvSpPr txBox="1">
            <a:spLocks noChangeArrowheads="1"/>
          </p:cNvSpPr>
          <p:nvPr/>
        </p:nvSpPr>
        <p:spPr bwMode="auto">
          <a:xfrm>
            <a:off x="9361488" y="8640763"/>
            <a:ext cx="2124075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>
                <a:latin typeface="HY중고딕" pitchFamily="18" charset="-127"/>
                <a:ea typeface="HY중고딕" pitchFamily="18" charset="-127"/>
              </a:rPr>
              <a:t>… </a:t>
            </a:r>
            <a:r>
              <a:rPr lang="ko-KR" altLang="en-US">
                <a:latin typeface="HY중고딕" pitchFamily="18" charset="-127"/>
                <a:ea typeface="HY중고딕" pitchFamily="18" charset="-127"/>
              </a:rPr>
              <a:t>필드</a:t>
            </a:r>
            <a:r>
              <a:rPr lang="en-US" altLang="ko-KR">
                <a:latin typeface="HY중고딕" pitchFamily="18" charset="-127"/>
                <a:ea typeface="HY중고딕" pitchFamily="18" charset="-127"/>
              </a:rPr>
              <a:t>1, </a:t>
            </a:r>
            <a:r>
              <a:rPr lang="ko-KR" altLang="en-US">
                <a:latin typeface="HY중고딕" pitchFamily="18" charset="-127"/>
                <a:ea typeface="HY중고딕" pitchFamily="18" charset="-127"/>
              </a:rPr>
              <a:t>필드</a:t>
            </a:r>
            <a:r>
              <a:rPr lang="en-US" altLang="ko-KR">
                <a:latin typeface="HY중고딕" pitchFamily="18" charset="-127"/>
                <a:ea typeface="HY중고딕" pitchFamily="18" charset="-127"/>
              </a:rPr>
              <a:t>2.…</a:t>
            </a:r>
            <a:endParaRPr lang="ko-KR" altLang="en-US">
              <a:latin typeface="HY중고딕" pitchFamily="18" charset="-127"/>
              <a:ea typeface="HY중고딕" pitchFamily="18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슬라이드 번호 개체 틀 4"/>
          <p:cNvSpPr>
            <a:spLocks noGrp="1"/>
          </p:cNvSpPr>
          <p:nvPr>
            <p:ph type="sldNum" sz="quarter" idx="4294967295"/>
          </p:nvPr>
        </p:nvSpPr>
        <p:spPr bwMode="auto">
          <a:xfrm>
            <a:off x="6405563" y="10163175"/>
            <a:ext cx="1490662" cy="341313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altLang="ko-KR">
                <a:latin typeface="HY중고딕" pitchFamily="18" charset="-127"/>
              </a:rPr>
              <a:t>- </a:t>
            </a:r>
            <a:fld id="{3C1FD215-C59F-47AA-B84A-0CF40855B0AC}" type="slidenum">
              <a:rPr lang="en-US" altLang="ko-KR">
                <a:latin typeface="HY중고딕" pitchFamily="18" charset="-127"/>
              </a:rPr>
              <a:pPr/>
              <a:t>51</a:t>
            </a:fld>
            <a:r>
              <a:rPr lang="en-US" altLang="ko-KR">
                <a:latin typeface="HY중고딕" pitchFamily="18" charset="-127"/>
              </a:rPr>
              <a:t> -</a:t>
            </a:r>
          </a:p>
        </p:txBody>
      </p:sp>
      <p:sp>
        <p:nvSpPr>
          <p:cNvPr id="53251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720725" y="431800"/>
            <a:ext cx="12960350" cy="1800225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ko-KR" altLang="en-US" smtClean="0"/>
              <a:t>관계 연산과 </a:t>
            </a:r>
            <a:r>
              <a:rPr lang="en-US" altLang="ko-KR" smtClean="0"/>
              <a:t>SQL</a:t>
            </a:r>
          </a:p>
        </p:txBody>
      </p:sp>
      <p:sp>
        <p:nvSpPr>
          <p:cNvPr id="53252" name="Rectangle 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725" y="1800225"/>
            <a:ext cx="12960350" cy="843915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ct val="90000"/>
              </a:lnSpc>
            </a:pPr>
            <a:r>
              <a:rPr lang="en-US" altLang="ko-KR" sz="2800" smtClean="0"/>
              <a:t>UNION : </a:t>
            </a:r>
            <a:r>
              <a:rPr lang="ko-KR" altLang="en-US" sz="2800" smtClean="0"/>
              <a:t>합집합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ko-KR" smtClean="0"/>
              <a:t>SQL </a:t>
            </a:r>
            <a:r>
              <a:rPr lang="ko-KR" altLang="en-US" smtClean="0"/>
              <a:t>예 </a:t>
            </a:r>
            <a:r>
              <a:rPr lang="en-US" altLang="ko-KR" smtClean="0"/>
              <a:t>: SELECT a FROM R </a:t>
            </a:r>
            <a:r>
              <a:rPr lang="en-US" altLang="ko-KR" smtClean="0">
                <a:solidFill>
                  <a:srgbClr val="FF9900"/>
                </a:solidFill>
              </a:rPr>
              <a:t>UNION</a:t>
            </a:r>
            <a:r>
              <a:rPr lang="en-US" altLang="ko-KR" smtClean="0"/>
              <a:t> SELECT b FROM S;</a:t>
            </a:r>
          </a:p>
          <a:p>
            <a:pPr eaLnBrk="1" hangingPunct="1">
              <a:lnSpc>
                <a:spcPct val="90000"/>
              </a:lnSpc>
            </a:pPr>
            <a:r>
              <a:rPr lang="en-US" altLang="ko-KR" sz="2800" smtClean="0"/>
              <a:t>INTERSECT : </a:t>
            </a:r>
            <a:r>
              <a:rPr lang="ko-KR" altLang="en-US" sz="2800" smtClean="0"/>
              <a:t>교집합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ko-KR" smtClean="0"/>
              <a:t>SQL </a:t>
            </a:r>
            <a:r>
              <a:rPr lang="ko-KR" altLang="en-US" smtClean="0"/>
              <a:t>예 </a:t>
            </a:r>
            <a:r>
              <a:rPr lang="en-US" altLang="ko-KR" smtClean="0"/>
              <a:t>: SELECT a FROM R </a:t>
            </a:r>
            <a:r>
              <a:rPr lang="en-US" altLang="ko-KR" smtClean="0">
                <a:solidFill>
                  <a:srgbClr val="FF9900"/>
                </a:solidFill>
              </a:rPr>
              <a:t>INTERSECT</a:t>
            </a:r>
            <a:r>
              <a:rPr lang="en-US" altLang="ko-KR" smtClean="0"/>
              <a:t> SELECT b FROM S;</a:t>
            </a:r>
          </a:p>
          <a:p>
            <a:pPr eaLnBrk="1" hangingPunct="1">
              <a:lnSpc>
                <a:spcPct val="90000"/>
              </a:lnSpc>
            </a:pPr>
            <a:r>
              <a:rPr lang="en-US" altLang="ko-KR" sz="2800" smtClean="0"/>
              <a:t>DIFFERENCE : </a:t>
            </a:r>
            <a:r>
              <a:rPr lang="ko-KR" altLang="en-US" sz="2800" smtClean="0"/>
              <a:t>차집합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ko-KR" smtClean="0"/>
              <a:t>SQL </a:t>
            </a:r>
            <a:r>
              <a:rPr lang="ko-KR" altLang="en-US" smtClean="0"/>
              <a:t>예 </a:t>
            </a:r>
            <a:r>
              <a:rPr lang="en-US" altLang="ko-KR" smtClean="0"/>
              <a:t>: SELECT a FROM R </a:t>
            </a:r>
            <a:r>
              <a:rPr lang="en-US" altLang="ko-KR" smtClean="0">
                <a:solidFill>
                  <a:srgbClr val="FF9900"/>
                </a:solidFill>
              </a:rPr>
              <a:t>MINUS</a:t>
            </a:r>
            <a:r>
              <a:rPr lang="en-US" altLang="ko-KR" smtClean="0"/>
              <a:t> SELECT b FROM S;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ko-KR" sz="2800" smtClean="0"/>
              <a:t>PRODUCT : </a:t>
            </a:r>
            <a:r>
              <a:rPr lang="ko-KR" altLang="en-US" sz="2800" smtClean="0"/>
              <a:t>카티젼 곱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ko-KR" smtClean="0"/>
              <a:t>SQL </a:t>
            </a:r>
            <a:r>
              <a:rPr lang="ko-KR" altLang="en-US" smtClean="0"/>
              <a:t>예 </a:t>
            </a:r>
            <a:r>
              <a:rPr lang="en-US" altLang="ko-KR" smtClean="0"/>
              <a:t>: SELECT a, b FROM R, S;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ko-KR" sz="2800" smtClean="0"/>
              <a:t>RESTRICTION : </a:t>
            </a:r>
            <a:r>
              <a:rPr lang="ko-KR" altLang="en-US" sz="2800" smtClean="0"/>
              <a:t>수평적인 부분 집합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ko-KR" smtClean="0"/>
              <a:t>SQL </a:t>
            </a:r>
            <a:r>
              <a:rPr lang="ko-KR" altLang="en-US" smtClean="0"/>
              <a:t>예 </a:t>
            </a:r>
            <a:r>
              <a:rPr lang="en-US" altLang="ko-KR" smtClean="0"/>
              <a:t>: SELECT * FROM R </a:t>
            </a:r>
            <a:r>
              <a:rPr lang="en-US" altLang="ko-KR" smtClean="0">
                <a:solidFill>
                  <a:srgbClr val="FF9900"/>
                </a:solidFill>
              </a:rPr>
              <a:t>WHERE r.A=10</a:t>
            </a:r>
            <a:r>
              <a:rPr lang="en-US" altLang="ko-KR" smtClean="0"/>
              <a:t>;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ko-KR" sz="2800" smtClean="0"/>
              <a:t>PROJECTION : </a:t>
            </a:r>
            <a:r>
              <a:rPr lang="ko-KR" altLang="en-US" sz="2800" smtClean="0"/>
              <a:t>수직적인 부분 집합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ko-KR" smtClean="0"/>
              <a:t>SQL </a:t>
            </a:r>
            <a:r>
              <a:rPr lang="ko-KR" altLang="en-US" smtClean="0"/>
              <a:t>예 </a:t>
            </a:r>
            <a:r>
              <a:rPr lang="en-US" altLang="ko-KR" smtClean="0"/>
              <a:t>: SELECT </a:t>
            </a:r>
            <a:r>
              <a:rPr lang="en-US" altLang="ko-KR" smtClean="0">
                <a:solidFill>
                  <a:srgbClr val="FF9900"/>
                </a:solidFill>
              </a:rPr>
              <a:t>r.A</a:t>
            </a:r>
            <a:r>
              <a:rPr lang="en-US" altLang="ko-KR" baseline="-25000" smtClean="0">
                <a:solidFill>
                  <a:srgbClr val="FF9900"/>
                </a:solidFill>
              </a:rPr>
              <a:t>1</a:t>
            </a:r>
            <a:r>
              <a:rPr lang="en-US" altLang="ko-KR" smtClean="0">
                <a:solidFill>
                  <a:srgbClr val="FF9900"/>
                </a:solidFill>
              </a:rPr>
              <a:t>, r.A</a:t>
            </a:r>
            <a:r>
              <a:rPr lang="en-US" altLang="ko-KR" baseline="-25000" smtClean="0">
                <a:solidFill>
                  <a:srgbClr val="FF9900"/>
                </a:solidFill>
              </a:rPr>
              <a:t>2</a:t>
            </a:r>
            <a:r>
              <a:rPr lang="en-US" altLang="ko-KR" smtClean="0"/>
              <a:t> FROM R;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ko-KR" sz="2800" smtClean="0"/>
              <a:t>JOIN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ko-KR" smtClean="0"/>
              <a:t>SQL </a:t>
            </a:r>
            <a:r>
              <a:rPr lang="ko-KR" altLang="en-US" smtClean="0"/>
              <a:t>예 </a:t>
            </a:r>
            <a:r>
              <a:rPr lang="en-US" altLang="ko-KR" smtClean="0"/>
              <a:t>: SELECT r.A, r.B FROM R, S </a:t>
            </a:r>
            <a:r>
              <a:rPr lang="en-US" altLang="ko-KR" smtClean="0">
                <a:solidFill>
                  <a:srgbClr val="FF9900"/>
                </a:solidFill>
              </a:rPr>
              <a:t>WHERE r.A = s.B</a:t>
            </a:r>
            <a:r>
              <a:rPr lang="en-US" altLang="ko-KR" smtClean="0">
                <a:solidFill>
                  <a:srgbClr val="0000CC"/>
                </a:solidFill>
              </a:rPr>
              <a:t>;</a:t>
            </a:r>
          </a:p>
          <a:p>
            <a:pPr eaLnBrk="1" hangingPunct="1">
              <a:lnSpc>
                <a:spcPct val="90000"/>
              </a:lnSpc>
            </a:pPr>
            <a:r>
              <a:rPr lang="en-US" altLang="ko-KR" sz="2800" smtClean="0"/>
              <a:t>DIVIDE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슬라이드 번호 개체 틀 4"/>
          <p:cNvSpPr>
            <a:spLocks noGrp="1"/>
          </p:cNvSpPr>
          <p:nvPr>
            <p:ph type="sldNum" sz="quarter" idx="4294967295"/>
          </p:nvPr>
        </p:nvSpPr>
        <p:spPr bwMode="auto">
          <a:xfrm>
            <a:off x="6405563" y="10163175"/>
            <a:ext cx="1490662" cy="341313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altLang="ko-KR">
                <a:latin typeface="HY중고딕" pitchFamily="18" charset="-127"/>
              </a:rPr>
              <a:t>- </a:t>
            </a:r>
            <a:fld id="{2672FEE2-6143-4B76-B80F-1E06337D58F9}" type="slidenum">
              <a:rPr lang="en-US" altLang="ko-KR">
                <a:latin typeface="HY중고딕" pitchFamily="18" charset="-127"/>
              </a:rPr>
              <a:pPr/>
              <a:t>52</a:t>
            </a:fld>
            <a:r>
              <a:rPr lang="en-US" altLang="ko-KR">
                <a:latin typeface="HY중고딕" pitchFamily="18" charset="-127"/>
              </a:rPr>
              <a:t> -</a:t>
            </a:r>
          </a:p>
        </p:txBody>
      </p:sp>
      <p:sp>
        <p:nvSpPr>
          <p:cNvPr id="54275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720725" y="431800"/>
            <a:ext cx="12960350" cy="1800225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ko-KR" altLang="en-US" smtClean="0"/>
              <a:t>제약 조건</a:t>
            </a:r>
            <a:endParaRPr lang="en-US" altLang="ko-KR" smtClean="0"/>
          </a:p>
        </p:txBody>
      </p:sp>
      <p:sp>
        <p:nvSpPr>
          <p:cNvPr id="54276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725" y="1800225"/>
            <a:ext cx="12960350" cy="843915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40000"/>
              </a:spcBef>
            </a:pPr>
            <a:r>
              <a:rPr lang="ko-KR" altLang="en-US" sz="2800" smtClean="0"/>
              <a:t>엔터티 무결성 규칙</a:t>
            </a:r>
          </a:p>
          <a:p>
            <a:pPr lvl="1" eaLnBrk="1" hangingPunct="1">
              <a:spcBef>
                <a:spcPct val="40000"/>
              </a:spcBef>
            </a:pPr>
            <a:r>
              <a:rPr lang="ko-KR" altLang="en-US" smtClean="0"/>
              <a:t>릴레이션에 저장되는 튜플의 유일성을 보장하기 위한 제약조건</a:t>
            </a:r>
          </a:p>
          <a:p>
            <a:pPr lvl="1" eaLnBrk="1" hangingPunct="1">
              <a:spcBef>
                <a:spcPct val="40000"/>
              </a:spcBef>
            </a:pPr>
            <a:r>
              <a:rPr lang="ko-KR" altLang="en-US" smtClean="0"/>
              <a:t>기본 키</a:t>
            </a:r>
            <a:r>
              <a:rPr lang="en-US" altLang="ko-KR" smtClean="0"/>
              <a:t>(primary key)</a:t>
            </a:r>
          </a:p>
          <a:p>
            <a:pPr lvl="2" eaLnBrk="1" hangingPunct="1">
              <a:spcBef>
                <a:spcPct val="40000"/>
              </a:spcBef>
            </a:pPr>
            <a:r>
              <a:rPr lang="ko-KR" altLang="en-US" sz="2800" smtClean="0"/>
              <a:t>릴레이션에 저장되는 튜플의 유일성을 보장하기 위하여 하나 이상의 속성으로 구성되는 식별자</a:t>
            </a:r>
          </a:p>
          <a:p>
            <a:pPr lvl="2" eaLnBrk="1" hangingPunct="1">
              <a:spcBef>
                <a:spcPct val="40000"/>
              </a:spcBef>
            </a:pPr>
            <a:r>
              <a:rPr lang="ko-KR" altLang="en-US" sz="2800" smtClean="0"/>
              <a:t>유일성</a:t>
            </a:r>
            <a:r>
              <a:rPr lang="en-US" altLang="ko-KR" sz="2800" smtClean="0"/>
              <a:t>(uniqueness)</a:t>
            </a:r>
            <a:r>
              <a:rPr lang="ko-KR" altLang="en-US" sz="2800" smtClean="0"/>
              <a:t>과 최소성</a:t>
            </a:r>
            <a:r>
              <a:rPr lang="en-US" altLang="ko-KR" sz="2800" smtClean="0"/>
              <a:t>(minimality)</a:t>
            </a:r>
            <a:r>
              <a:rPr lang="ko-KR" altLang="en-US" sz="2800" smtClean="0"/>
              <a:t>을 만족</a:t>
            </a:r>
          </a:p>
          <a:p>
            <a:pPr lvl="1" eaLnBrk="1" hangingPunct="1">
              <a:spcBef>
                <a:spcPct val="40000"/>
              </a:spcBef>
            </a:pPr>
            <a:r>
              <a:rPr lang="ko-KR" altLang="en-US" smtClean="0"/>
              <a:t>유일성</a:t>
            </a:r>
          </a:p>
          <a:p>
            <a:pPr lvl="2" eaLnBrk="1" hangingPunct="1">
              <a:spcBef>
                <a:spcPct val="40000"/>
              </a:spcBef>
            </a:pPr>
            <a:r>
              <a:rPr lang="ko-KR" altLang="en-US" sz="2800" smtClean="0"/>
              <a:t>기본 키를 구성하는 속성 집합의 값은 릴레이션내에서 유일</a:t>
            </a:r>
          </a:p>
          <a:p>
            <a:pPr lvl="2" eaLnBrk="1" hangingPunct="1">
              <a:spcBef>
                <a:spcPct val="40000"/>
              </a:spcBef>
            </a:pPr>
            <a:r>
              <a:rPr lang="ko-KR" altLang="en-US" sz="2800" smtClean="0"/>
              <a:t>예 </a:t>
            </a:r>
            <a:r>
              <a:rPr lang="en-US" altLang="ko-KR" sz="2800" smtClean="0"/>
              <a:t>: </a:t>
            </a:r>
            <a:r>
              <a:rPr lang="ko-KR" altLang="en-US" sz="2800" smtClean="0"/>
              <a:t>학번</a:t>
            </a:r>
          </a:p>
          <a:p>
            <a:pPr lvl="1" eaLnBrk="1" hangingPunct="1">
              <a:spcBef>
                <a:spcPct val="40000"/>
              </a:spcBef>
            </a:pPr>
            <a:r>
              <a:rPr lang="ko-KR" altLang="en-US" smtClean="0"/>
              <a:t>최소성</a:t>
            </a:r>
          </a:p>
          <a:p>
            <a:pPr lvl="2" eaLnBrk="1" hangingPunct="1">
              <a:spcBef>
                <a:spcPct val="40000"/>
              </a:spcBef>
            </a:pPr>
            <a:r>
              <a:rPr lang="ko-KR" altLang="en-US" sz="2800" smtClean="0"/>
              <a:t>유일성을 해치지 않는 최소의 속성으로 구성</a:t>
            </a:r>
          </a:p>
          <a:p>
            <a:pPr lvl="2" eaLnBrk="1" hangingPunct="1">
              <a:spcBef>
                <a:spcPct val="40000"/>
              </a:spcBef>
            </a:pPr>
            <a:r>
              <a:rPr lang="ko-KR" altLang="en-US" sz="2800" smtClean="0"/>
              <a:t>예 </a:t>
            </a:r>
            <a:r>
              <a:rPr lang="en-US" altLang="ko-KR" sz="2800" smtClean="0"/>
              <a:t>: </a:t>
            </a:r>
            <a:r>
              <a:rPr lang="ko-KR" altLang="en-US" sz="2800" smtClean="0"/>
              <a:t>기본키</a:t>
            </a:r>
            <a:r>
              <a:rPr lang="en-US" altLang="ko-KR" sz="2800" smtClean="0"/>
              <a:t>(</a:t>
            </a:r>
            <a:r>
              <a:rPr lang="ko-KR" altLang="en-US" sz="2800" smtClean="0"/>
              <a:t>학번</a:t>
            </a:r>
            <a:r>
              <a:rPr lang="en-US" altLang="ko-KR" sz="2800" smtClean="0"/>
              <a:t>, </a:t>
            </a:r>
            <a:r>
              <a:rPr lang="ko-KR" altLang="en-US" sz="2800" smtClean="0"/>
              <a:t>이름</a:t>
            </a:r>
            <a:r>
              <a:rPr lang="en-US" altLang="ko-KR" sz="2800" smtClean="0"/>
              <a:t>) =&gt; </a:t>
            </a:r>
            <a:r>
              <a:rPr lang="ko-KR" altLang="en-US" sz="2800" smtClean="0"/>
              <a:t>학번과 이름을 결합하여 유일성을 보장할 수 있지만</a:t>
            </a:r>
            <a:r>
              <a:rPr lang="en-US" altLang="ko-KR" sz="2800" smtClean="0"/>
              <a:t>, </a:t>
            </a:r>
            <a:r>
              <a:rPr lang="ko-KR" altLang="en-US" sz="2800" smtClean="0"/>
              <a:t>학번만으로도 유일성을 보장할 수 있으므로 최소성에 위배</a:t>
            </a:r>
          </a:p>
          <a:p>
            <a:pPr lvl="2" eaLnBrk="1" hangingPunct="1">
              <a:spcBef>
                <a:spcPct val="40000"/>
              </a:spcBef>
            </a:pPr>
            <a:endParaRPr lang="en-US" altLang="ko-KR" sz="2800" smtClean="0"/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슬라이드 번호 개체 틀 4"/>
          <p:cNvSpPr>
            <a:spLocks noGrp="1"/>
          </p:cNvSpPr>
          <p:nvPr>
            <p:ph type="sldNum" sz="quarter" idx="4294967295"/>
          </p:nvPr>
        </p:nvSpPr>
        <p:spPr bwMode="auto">
          <a:xfrm>
            <a:off x="6405563" y="10163175"/>
            <a:ext cx="1490662" cy="341313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altLang="ko-KR">
                <a:latin typeface="HY중고딕" pitchFamily="18" charset="-127"/>
              </a:rPr>
              <a:t>- </a:t>
            </a:r>
            <a:fld id="{ED593E31-1362-45A3-8A56-EED7914D8D74}" type="slidenum">
              <a:rPr lang="en-US" altLang="ko-KR">
                <a:latin typeface="HY중고딕" pitchFamily="18" charset="-127"/>
              </a:rPr>
              <a:pPr/>
              <a:t>53</a:t>
            </a:fld>
            <a:r>
              <a:rPr lang="en-US" altLang="ko-KR">
                <a:latin typeface="HY중고딕" pitchFamily="18" charset="-127"/>
              </a:rPr>
              <a:t> -</a:t>
            </a:r>
          </a:p>
        </p:txBody>
      </p:sp>
      <p:sp>
        <p:nvSpPr>
          <p:cNvPr id="55299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720725" y="431800"/>
            <a:ext cx="12960350" cy="1800225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ko-KR" altLang="en-US" smtClean="0"/>
              <a:t>제약 조건</a:t>
            </a:r>
            <a:endParaRPr lang="en-US" altLang="ko-KR" smtClean="0"/>
          </a:p>
        </p:txBody>
      </p:sp>
      <p:sp>
        <p:nvSpPr>
          <p:cNvPr id="55300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725" y="1800225"/>
            <a:ext cx="12960350" cy="843915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40000"/>
              </a:spcBef>
            </a:pPr>
            <a:r>
              <a:rPr lang="ko-KR" altLang="en-US" sz="2800" smtClean="0"/>
              <a:t>참조 무결성 규칙</a:t>
            </a:r>
          </a:p>
          <a:p>
            <a:pPr lvl="1" eaLnBrk="1" hangingPunct="1">
              <a:spcBef>
                <a:spcPct val="40000"/>
              </a:spcBef>
            </a:pPr>
            <a:r>
              <a:rPr lang="ko-KR" altLang="en-US" smtClean="0"/>
              <a:t>릴레이션간의 데이터의 일관성을 보장하기 위한 제약조건</a:t>
            </a:r>
          </a:p>
          <a:p>
            <a:pPr lvl="1" eaLnBrk="1" hangingPunct="1">
              <a:spcBef>
                <a:spcPct val="40000"/>
              </a:spcBef>
            </a:pPr>
            <a:r>
              <a:rPr lang="ko-KR" altLang="en-US" smtClean="0"/>
              <a:t>하나의 릴레이션에 있는 속성 값이 다른 릴레이션에 있는 속성 값을 참조하기 위해서는 참조되는 속성 값이 반드시 해당 릴레이션에 존재</a:t>
            </a:r>
          </a:p>
          <a:p>
            <a:pPr lvl="1" eaLnBrk="1" hangingPunct="1">
              <a:spcBef>
                <a:spcPct val="40000"/>
              </a:spcBef>
            </a:pPr>
            <a:r>
              <a:rPr lang="ko-KR" altLang="en-US" smtClean="0"/>
              <a:t>외래 키</a:t>
            </a:r>
            <a:r>
              <a:rPr lang="en-US" altLang="ko-KR" smtClean="0"/>
              <a:t>(foreign key) : </a:t>
            </a:r>
            <a:r>
              <a:rPr lang="ko-KR" altLang="en-US" smtClean="0"/>
              <a:t>다른 릴레이션의 칼럼 값을 참조하는 칼럼</a:t>
            </a:r>
          </a:p>
          <a:p>
            <a:pPr lvl="1" eaLnBrk="1" hangingPunct="1">
              <a:spcBef>
                <a:spcPct val="40000"/>
              </a:spcBef>
            </a:pPr>
            <a:r>
              <a:rPr lang="ko-KR" altLang="en-US" smtClean="0"/>
              <a:t>참조 키</a:t>
            </a:r>
            <a:r>
              <a:rPr lang="en-US" altLang="ko-KR" smtClean="0"/>
              <a:t>(reference key) : </a:t>
            </a:r>
            <a:r>
              <a:rPr lang="ko-KR" altLang="en-US" smtClean="0"/>
              <a:t>다른 릴레이션에서 참조되는 칼럼</a:t>
            </a:r>
          </a:p>
          <a:p>
            <a:pPr lvl="1" eaLnBrk="1" hangingPunct="1">
              <a:spcBef>
                <a:spcPct val="40000"/>
              </a:spcBef>
            </a:pPr>
            <a:endParaRPr lang="ko-KR" altLang="en-US" smtClean="0"/>
          </a:p>
          <a:p>
            <a:pPr eaLnBrk="1" hangingPunct="1">
              <a:spcBef>
                <a:spcPct val="40000"/>
              </a:spcBef>
            </a:pPr>
            <a:r>
              <a:rPr lang="ko-KR" altLang="en-US" sz="2800" smtClean="0"/>
              <a:t>도메인 무결성 규칙</a:t>
            </a:r>
          </a:p>
          <a:p>
            <a:pPr lvl="1" eaLnBrk="1" hangingPunct="1">
              <a:spcBef>
                <a:spcPct val="40000"/>
              </a:spcBef>
            </a:pPr>
            <a:r>
              <a:rPr lang="ko-KR" altLang="en-US" smtClean="0"/>
              <a:t>속성에서 허용 가능한 값의 범위를 지정하기 위한 제약 조건</a:t>
            </a:r>
          </a:p>
          <a:p>
            <a:pPr lvl="1" eaLnBrk="1" hangingPunct="1">
              <a:spcBef>
                <a:spcPct val="40000"/>
              </a:spcBef>
            </a:pPr>
            <a:r>
              <a:rPr lang="ko-KR" altLang="en-US" smtClean="0"/>
              <a:t>속성의 데이터 타입</a:t>
            </a:r>
            <a:r>
              <a:rPr lang="en-US" altLang="ko-KR" smtClean="0"/>
              <a:t>, </a:t>
            </a:r>
            <a:r>
              <a:rPr lang="ko-KR" altLang="en-US" smtClean="0"/>
              <a:t>길이</a:t>
            </a:r>
            <a:r>
              <a:rPr lang="en-US" altLang="ko-KR" smtClean="0"/>
              <a:t>, </a:t>
            </a:r>
            <a:r>
              <a:rPr lang="ko-KR" altLang="en-US" smtClean="0"/>
              <a:t>기본 키</a:t>
            </a:r>
            <a:r>
              <a:rPr lang="en-US" altLang="ko-KR" smtClean="0"/>
              <a:t>, </a:t>
            </a:r>
            <a:r>
              <a:rPr lang="ko-KR" altLang="en-US" smtClean="0"/>
              <a:t>유일성</a:t>
            </a:r>
            <a:r>
              <a:rPr lang="en-US" altLang="ko-KR" smtClean="0"/>
              <a:t>, NULL </a:t>
            </a:r>
            <a:r>
              <a:rPr lang="ko-KR" altLang="en-US" smtClean="0"/>
              <a:t>허용</a:t>
            </a:r>
            <a:r>
              <a:rPr lang="en-US" altLang="ko-KR" smtClean="0"/>
              <a:t>, </a:t>
            </a:r>
            <a:r>
              <a:rPr lang="ko-KR" altLang="en-US" smtClean="0"/>
              <a:t>허용 값의 범위와 같은 제약 조건 지정 가능</a:t>
            </a:r>
          </a:p>
          <a:p>
            <a:pPr eaLnBrk="1" hangingPunct="1">
              <a:spcBef>
                <a:spcPct val="40000"/>
              </a:spcBef>
            </a:pPr>
            <a:endParaRPr lang="en-US" altLang="ko-KR" sz="2800" smtClean="0"/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슬라이드 번호 개체 틀 4"/>
          <p:cNvSpPr>
            <a:spLocks noGrp="1"/>
          </p:cNvSpPr>
          <p:nvPr>
            <p:ph type="sldNum" sz="quarter" idx="4294967295"/>
          </p:nvPr>
        </p:nvSpPr>
        <p:spPr bwMode="auto">
          <a:xfrm>
            <a:off x="6405563" y="10163175"/>
            <a:ext cx="1490662" cy="341313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altLang="ko-KR">
                <a:latin typeface="HY중고딕" pitchFamily="18" charset="-127"/>
              </a:rPr>
              <a:t>- </a:t>
            </a:r>
            <a:fld id="{4CF31C73-E3EA-4C27-9AFA-904011F886DB}" type="slidenum">
              <a:rPr lang="en-US" altLang="ko-KR">
                <a:latin typeface="HY중고딕" pitchFamily="18" charset="-127"/>
              </a:rPr>
              <a:pPr/>
              <a:t>54</a:t>
            </a:fld>
            <a:r>
              <a:rPr lang="en-US" altLang="ko-KR">
                <a:latin typeface="HY중고딕" pitchFamily="18" charset="-127"/>
              </a:rPr>
              <a:t> -</a:t>
            </a:r>
          </a:p>
        </p:txBody>
      </p:sp>
      <p:sp>
        <p:nvSpPr>
          <p:cNvPr id="56323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720725" y="431800"/>
            <a:ext cx="12960350" cy="1800225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ko-KR" altLang="en-US" smtClean="0"/>
              <a:t>관계형 데이터 모델의 성공 요인</a:t>
            </a:r>
          </a:p>
        </p:txBody>
      </p:sp>
      <p:sp>
        <p:nvSpPr>
          <p:cNvPr id="56324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725" y="1800225"/>
            <a:ext cx="12960350" cy="843915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ct val="90000"/>
              </a:lnSpc>
            </a:pPr>
            <a:r>
              <a:rPr lang="ko-KR" altLang="en-US" sz="2800" smtClean="0"/>
              <a:t>단순하고 이해하기 쉬운 모델</a:t>
            </a:r>
          </a:p>
          <a:p>
            <a:pPr lvl="1" eaLnBrk="1" hangingPunct="1">
              <a:lnSpc>
                <a:spcPct val="90000"/>
              </a:lnSpc>
            </a:pPr>
            <a:r>
              <a:rPr lang="ko-KR" altLang="en-US" smtClean="0"/>
              <a:t>테이블의 논리적인 구조가 </a:t>
            </a:r>
            <a:r>
              <a:rPr lang="en-US" altLang="ko-KR" smtClean="0"/>
              <a:t>2</a:t>
            </a:r>
            <a:r>
              <a:rPr lang="ko-KR" altLang="en-US" smtClean="0"/>
              <a:t>차원적인 테이블 형식</a:t>
            </a:r>
          </a:p>
          <a:p>
            <a:pPr lvl="1" eaLnBrk="1" hangingPunct="1">
              <a:lnSpc>
                <a:spcPct val="90000"/>
              </a:lnSpc>
            </a:pPr>
            <a:endParaRPr lang="ko-KR" altLang="en-US" smtClean="0"/>
          </a:p>
          <a:p>
            <a:pPr eaLnBrk="1" hangingPunct="1">
              <a:lnSpc>
                <a:spcPct val="90000"/>
              </a:lnSpc>
            </a:pPr>
            <a:r>
              <a:rPr lang="ko-KR" altLang="en-US" sz="2800" smtClean="0"/>
              <a:t>수학적 이론을 기반으로 한 모델 </a:t>
            </a:r>
          </a:p>
          <a:p>
            <a:pPr lvl="1" eaLnBrk="1" hangingPunct="1">
              <a:lnSpc>
                <a:spcPct val="90000"/>
              </a:lnSpc>
            </a:pPr>
            <a:r>
              <a:rPr lang="ko-KR" altLang="en-US" smtClean="0"/>
              <a:t>수학의 집합 이론과 관계 대수를 기반으로 구성</a:t>
            </a:r>
          </a:p>
          <a:p>
            <a:pPr lvl="1" eaLnBrk="1" hangingPunct="1">
              <a:lnSpc>
                <a:spcPct val="90000"/>
              </a:lnSpc>
            </a:pPr>
            <a:r>
              <a:rPr lang="ko-KR" altLang="en-US" smtClean="0"/>
              <a:t>시스템의 기능이나 성능을 예측하거나 검증 가능</a:t>
            </a:r>
          </a:p>
          <a:p>
            <a:pPr lvl="1" eaLnBrk="1" hangingPunct="1">
              <a:lnSpc>
                <a:spcPct val="90000"/>
              </a:lnSpc>
            </a:pPr>
            <a:r>
              <a:rPr lang="ko-KR" altLang="en-US" smtClean="0"/>
              <a:t>질의 최적화나 성능 개선을 위한 기법들은 수학적 기반위에 지원</a:t>
            </a:r>
          </a:p>
          <a:p>
            <a:pPr lvl="1" eaLnBrk="1" hangingPunct="1">
              <a:lnSpc>
                <a:spcPct val="90000"/>
              </a:lnSpc>
            </a:pPr>
            <a:endParaRPr lang="ko-KR" altLang="en-US" smtClean="0"/>
          </a:p>
          <a:p>
            <a:pPr eaLnBrk="1" hangingPunct="1">
              <a:lnSpc>
                <a:spcPct val="90000"/>
              </a:lnSpc>
            </a:pPr>
            <a:r>
              <a:rPr lang="ko-KR" altLang="en-US" sz="2800" smtClean="0"/>
              <a:t>비절차적인 질의어 지원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ko-KR" smtClean="0"/>
              <a:t>SQL</a:t>
            </a:r>
            <a:r>
              <a:rPr lang="ko-KR" altLang="en-US" smtClean="0"/>
              <a:t>이라는 비절차적인 언어로 데이터베이스에 접근</a:t>
            </a:r>
          </a:p>
          <a:p>
            <a:pPr lvl="1" eaLnBrk="1" hangingPunct="1">
              <a:lnSpc>
                <a:spcPct val="90000"/>
              </a:lnSpc>
            </a:pPr>
            <a:endParaRPr lang="ko-KR" altLang="en-US" smtClean="0"/>
          </a:p>
          <a:p>
            <a:pPr eaLnBrk="1" hangingPunct="1">
              <a:lnSpc>
                <a:spcPct val="90000"/>
              </a:lnSpc>
            </a:pPr>
            <a:r>
              <a:rPr lang="ko-KR" altLang="en-US" sz="2800" smtClean="0"/>
              <a:t>지속적인 투자와 기술 지원 </a:t>
            </a:r>
          </a:p>
          <a:p>
            <a:pPr lvl="1" eaLnBrk="1" hangingPunct="1">
              <a:lnSpc>
                <a:spcPct val="90000"/>
              </a:lnSpc>
            </a:pPr>
            <a:r>
              <a:rPr lang="ko-KR" altLang="en-US" smtClean="0"/>
              <a:t>상용 데이터베이스 회사에서의 지속적인 대규모 투자</a:t>
            </a:r>
          </a:p>
          <a:p>
            <a:pPr lvl="1" eaLnBrk="1" hangingPunct="1">
              <a:lnSpc>
                <a:spcPct val="90000"/>
              </a:lnSpc>
            </a:pPr>
            <a:r>
              <a:rPr lang="ko-KR" altLang="en-US" smtClean="0"/>
              <a:t>새로운 요구에 대한 지속적인 연구 개발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5"/>
          <p:cNvSpPr>
            <a:spLocks noChangeArrowheads="1"/>
          </p:cNvSpPr>
          <p:nvPr/>
        </p:nvSpPr>
        <p:spPr bwMode="auto">
          <a:xfrm>
            <a:off x="479425" y="1687513"/>
            <a:ext cx="13058775" cy="8234362"/>
          </a:xfrm>
          <a:prstGeom prst="rect">
            <a:avLst/>
          </a:prstGeom>
          <a:noFill/>
          <a:ln w="38100" cmpd="dbl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marL="720725" lvl="1" indent="-263525">
              <a:lnSpc>
                <a:spcPct val="150000"/>
              </a:lnSpc>
              <a:buFont typeface="Wingdings" pitchFamily="2" charset="2"/>
              <a:buBlip>
                <a:blip r:embed="rId2"/>
              </a:buBlip>
            </a:pPr>
            <a:r>
              <a:rPr lang="en-US" altLang="ko-KR" sz="2800" b="0">
                <a:solidFill>
                  <a:srgbClr val="333399"/>
                </a:solidFill>
                <a:latin typeface="HY중고딕" pitchFamily="18" charset="-127"/>
                <a:ea typeface="HY중고딕" pitchFamily="18" charset="-127"/>
              </a:rPr>
              <a:t> </a:t>
            </a: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SQL </a:t>
            </a: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개요</a:t>
            </a:r>
          </a:p>
          <a:p>
            <a:pPr marL="1163638" lvl="2" indent="-173038">
              <a:lnSpc>
                <a:spcPct val="150000"/>
              </a:lnSpc>
              <a:buFont typeface="Wingdings" pitchFamily="2" charset="2"/>
              <a:buChar char="Ø"/>
            </a:pP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 결과 중심적 언어  ↔ 절차 중심적 언어</a:t>
            </a:r>
          </a:p>
          <a:p>
            <a:pPr marL="1163638" lvl="2" indent="-173038">
              <a:lnSpc>
                <a:spcPct val="150000"/>
              </a:lnSpc>
              <a:buFont typeface="Wingdings" pitchFamily="2" charset="2"/>
              <a:buChar char="Ø"/>
            </a:pP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 관계형 데이터베이스의 장점 중의 하나는 사용자들이 쉽게 사용할 수 있는 </a:t>
            </a: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SQL (Structured Query Language) </a:t>
            </a: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언어를 제공한다는 것</a:t>
            </a:r>
          </a:p>
          <a:p>
            <a:pPr marL="1163638" lvl="2" indent="-173038">
              <a:lnSpc>
                <a:spcPct val="150000"/>
              </a:lnSpc>
              <a:buFont typeface="Wingdings" pitchFamily="2" charset="2"/>
              <a:buChar char="Ø"/>
            </a:pP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 사용자는 간단한 </a:t>
            </a: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SQL</a:t>
            </a: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문을 사용하여 </a:t>
            </a: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DBMS</a:t>
            </a: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에게 작업을 요청</a:t>
            </a:r>
          </a:p>
          <a:p>
            <a:pPr marL="1163638" lvl="2" indent="-173038">
              <a:lnSpc>
                <a:spcPct val="150000"/>
              </a:lnSpc>
              <a:buFont typeface="Wingdings" pitchFamily="2" charset="2"/>
              <a:buChar char="Ø"/>
            </a:pP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기본적인 </a:t>
            </a: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SQL</a:t>
            </a: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문들은 표준화되어 있기 때문에 거의 대부분의 </a:t>
            </a: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DBMS </a:t>
            </a: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제품에 동일하게 적용</a:t>
            </a:r>
          </a:p>
          <a:p>
            <a:pPr marL="1163638" lvl="2" indent="-173038">
              <a:lnSpc>
                <a:spcPct val="150000"/>
              </a:lnSpc>
              <a:buFont typeface="Wingdings" pitchFamily="2" charset="2"/>
              <a:buChar char="Ø"/>
            </a:pP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 현재 거의 모든 관계형</a:t>
            </a: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DBMS</a:t>
            </a: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에서 채택하고 있는 질의어</a:t>
            </a:r>
          </a:p>
          <a:p>
            <a:pPr marL="1163638" lvl="2" indent="-173038">
              <a:lnSpc>
                <a:spcPct val="150000"/>
              </a:lnSpc>
              <a:buFont typeface="Wingdings" pitchFamily="2" charset="2"/>
              <a:buChar char="Ø"/>
            </a:pP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 </a:t>
            </a: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70</a:t>
            </a: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년대 말 오라클이 상용</a:t>
            </a: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DBMS</a:t>
            </a: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로는 처음으로 채택</a:t>
            </a:r>
          </a:p>
          <a:p>
            <a:pPr marL="1163638" lvl="2" indent="-173038">
              <a:lnSpc>
                <a:spcPct val="150000"/>
              </a:lnSpc>
              <a:buFont typeface="Wingdings" pitchFamily="2" charset="2"/>
              <a:buChar char="Ø"/>
            </a:pP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 </a:t>
            </a: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SQL </a:t>
            </a: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언어는 비절차적 언어</a:t>
            </a: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(non-procedural language) :  </a:t>
            </a: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사용자는 자신이 원하는 바만을 명시하며</a:t>
            </a: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, </a:t>
            </a: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원하는 바를 </a:t>
            </a: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DBMS</a:t>
            </a: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가 어떻게 처리할지는 명시할 필요가 없음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3"/>
          <p:cNvSpPr>
            <a:spLocks noChangeArrowheads="1"/>
          </p:cNvSpPr>
          <p:nvPr/>
        </p:nvSpPr>
        <p:spPr bwMode="auto">
          <a:xfrm>
            <a:off x="479425" y="1687513"/>
            <a:ext cx="13374688" cy="8234362"/>
          </a:xfrm>
          <a:prstGeom prst="rect">
            <a:avLst/>
          </a:prstGeom>
          <a:noFill/>
          <a:ln w="38100" cmpd="dbl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marL="720725" lvl="1" indent="-263525">
              <a:lnSpc>
                <a:spcPct val="150000"/>
              </a:lnSpc>
              <a:buFont typeface="Wingdings" pitchFamily="2" charset="2"/>
              <a:buBlip>
                <a:blip r:embed="rId2"/>
              </a:buBlip>
            </a:pPr>
            <a:r>
              <a:rPr lang="en-US" altLang="ko-KR" sz="2800" b="0">
                <a:solidFill>
                  <a:srgbClr val="333399"/>
                </a:solidFill>
                <a:latin typeface="HY중고딕" pitchFamily="18" charset="-127"/>
                <a:ea typeface="HY중고딕" pitchFamily="18" charset="-127"/>
              </a:rPr>
              <a:t> </a:t>
            </a: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SQL </a:t>
            </a: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개요 </a:t>
            </a: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(</a:t>
            </a: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계속</a:t>
            </a: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)</a:t>
            </a:r>
          </a:p>
          <a:p>
            <a:pPr marL="1163638" lvl="2" indent="-173038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 1974</a:t>
            </a: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년</a:t>
            </a: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IBM </a:t>
            </a: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연구소에서 </a:t>
            </a: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System R </a:t>
            </a: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프로젝트를 통해 개발</a:t>
            </a:r>
          </a:p>
          <a:p>
            <a:pPr marL="1163638" lvl="2" indent="-173038">
              <a:lnSpc>
                <a:spcPct val="150000"/>
              </a:lnSpc>
              <a:buFont typeface="Wingdings" pitchFamily="2" charset="2"/>
              <a:buChar char="Ø"/>
            </a:pP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 </a:t>
            </a: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1986</a:t>
            </a: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년 미국표준기구 </a:t>
            </a: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ANSI (American National Standards Institute)</a:t>
            </a: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에서</a:t>
            </a: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SQL </a:t>
            </a: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표준을 제정</a:t>
            </a:r>
          </a:p>
          <a:p>
            <a:pPr marL="1163638" lvl="2" indent="-173038">
              <a:lnSpc>
                <a:spcPct val="150000"/>
              </a:lnSpc>
              <a:buFont typeface="Wingdings" pitchFamily="2" charset="2"/>
              <a:buChar char="Ø"/>
            </a:pP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 </a:t>
            </a: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1989</a:t>
            </a: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년 국제표준기구</a:t>
            </a: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(International Standards Organization, ISO)</a:t>
            </a: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에서</a:t>
            </a: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ANSI SQL </a:t>
            </a: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표준안에 무결성 향상을 위한 기능을 추가한 판을 발표</a:t>
            </a: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( SQL1, SQL-89) :  1992</a:t>
            </a: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년 </a:t>
            </a: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SQL2 </a:t>
            </a: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또는 </a:t>
            </a: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SQL-92</a:t>
            </a: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라고 부르는 개정판 발표</a:t>
            </a:r>
          </a:p>
          <a:p>
            <a:pPr marL="1163638" lvl="2" indent="-173038">
              <a:lnSpc>
                <a:spcPct val="150000"/>
              </a:lnSpc>
              <a:buFont typeface="Wingdings" pitchFamily="2" charset="2"/>
              <a:buChar char="Ø"/>
            </a:pP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 </a:t>
            </a: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1999</a:t>
            </a: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년 객체중심 데이터모델을 지원하기 위해 </a:t>
            </a: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SQL3 </a:t>
            </a: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또는 </a:t>
            </a: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SQL-99</a:t>
            </a: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라고 부르는 표준 발표</a:t>
            </a:r>
          </a:p>
          <a:p>
            <a:pPr marL="1163638" lvl="2" indent="-173038">
              <a:lnSpc>
                <a:spcPct val="150000"/>
              </a:lnSpc>
              <a:buFont typeface="Wingdings" pitchFamily="2" charset="2"/>
              <a:buChar char="Ø"/>
            </a:pP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 대부분의 관계형 데이터베이스는 최소한 </a:t>
            </a: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SQL-89 </a:t>
            </a: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지원</a:t>
            </a: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(SQL-92 </a:t>
            </a: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표준중대부분도구현</a:t>
            </a: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)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3"/>
          <p:cNvSpPr>
            <a:spLocks noChangeArrowheads="1"/>
          </p:cNvSpPr>
          <p:nvPr/>
        </p:nvSpPr>
        <p:spPr bwMode="auto">
          <a:xfrm>
            <a:off x="479425" y="1687513"/>
            <a:ext cx="13374688" cy="8234362"/>
          </a:xfrm>
          <a:prstGeom prst="rect">
            <a:avLst/>
          </a:prstGeom>
          <a:noFill/>
          <a:ln w="38100" cmpd="dbl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marL="720725" lvl="1" indent="-263525">
              <a:lnSpc>
                <a:spcPct val="150000"/>
              </a:lnSpc>
              <a:buFont typeface="Wingdings" pitchFamily="2" charset="2"/>
              <a:buBlip>
                <a:blip r:embed="rId2"/>
              </a:buBlip>
            </a:pPr>
            <a:r>
              <a:rPr lang="en-US" altLang="ko-KR" sz="2800" b="0">
                <a:solidFill>
                  <a:srgbClr val="333399"/>
                </a:solidFill>
                <a:latin typeface="HY중고딕" pitchFamily="18" charset="-127"/>
                <a:ea typeface="HY중고딕" pitchFamily="18" charset="-127"/>
              </a:rPr>
              <a:t> </a:t>
            </a: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SQL</a:t>
            </a: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의 두 가지 사용 방식</a:t>
            </a:r>
          </a:p>
          <a:p>
            <a:pPr marL="1163638" lvl="2" indent="-173038">
              <a:lnSpc>
                <a:spcPct val="150000"/>
              </a:lnSpc>
              <a:buFont typeface="Wingdings" pitchFamily="2" charset="2"/>
              <a:buChar char="Ø"/>
            </a:pP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 대화식 </a:t>
            </a: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SQL : DBMS </a:t>
            </a: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회사에서 제공하는 유틸리티프로그램</a:t>
            </a: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(</a:t>
            </a: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예</a:t>
            </a: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: ORACLE</a:t>
            </a: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의</a:t>
            </a: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SQL*Plus)</a:t>
            </a: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을 이용하여 사용자가 직접 </a:t>
            </a: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SQL</a:t>
            </a: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문을 입력하고 실행결과를 확인하는 방식</a:t>
            </a:r>
          </a:p>
          <a:p>
            <a:pPr marL="1163638" lvl="2" indent="-173038">
              <a:lnSpc>
                <a:spcPct val="150000"/>
              </a:lnSpc>
              <a:buFont typeface="Wingdings" pitchFamily="2" charset="2"/>
              <a:buChar char="Ø"/>
            </a:pP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 내장</a:t>
            </a: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SQL : SQL</a:t>
            </a: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문이 </a:t>
            </a: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C, Java</a:t>
            </a: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와 같은 프로그램 안에 포함되어져서 사용되는 방식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3"/>
          <p:cNvSpPr>
            <a:spLocks noChangeArrowheads="1"/>
          </p:cNvSpPr>
          <p:nvPr/>
        </p:nvSpPr>
        <p:spPr bwMode="auto">
          <a:xfrm>
            <a:off x="479425" y="1687513"/>
            <a:ext cx="13374688" cy="8234362"/>
          </a:xfrm>
          <a:prstGeom prst="rect">
            <a:avLst/>
          </a:prstGeom>
          <a:noFill/>
          <a:ln w="38100" cmpd="dbl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marL="720725" lvl="1" indent="-263525">
              <a:lnSpc>
                <a:spcPct val="150000"/>
              </a:lnSpc>
              <a:buFont typeface="Wingdings" pitchFamily="2" charset="2"/>
              <a:buBlip>
                <a:blip r:embed="rId2"/>
              </a:buBlip>
            </a:pPr>
            <a:r>
              <a:rPr lang="en-US" altLang="ko-KR" sz="2400">
                <a:solidFill>
                  <a:srgbClr val="333399"/>
                </a:solidFill>
                <a:latin typeface="HY중고딕" pitchFamily="18" charset="-127"/>
                <a:ea typeface="HY중고딕" pitchFamily="18" charset="-127"/>
              </a:rPr>
              <a:t> </a:t>
            </a:r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SQL</a:t>
            </a:r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의 두 가지 사용 방식 </a:t>
            </a:r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(</a:t>
            </a:r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계속</a:t>
            </a:r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)</a:t>
            </a:r>
          </a:p>
        </p:txBody>
      </p:sp>
      <p:pic>
        <p:nvPicPr>
          <p:cNvPr id="60419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57638" y="3138488"/>
            <a:ext cx="6483350" cy="5772150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직사각형 3"/>
          <p:cNvSpPr>
            <a:spLocks noChangeArrowheads="1"/>
          </p:cNvSpPr>
          <p:nvPr/>
        </p:nvSpPr>
        <p:spPr bwMode="auto">
          <a:xfrm>
            <a:off x="2301875" y="4152900"/>
            <a:ext cx="8339138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ko-KR" altLang="en-US" sz="5400">
                <a:latin typeface="HY중고딕" pitchFamily="18" charset="-127"/>
              </a:rPr>
              <a:t>관계형 데이터모델 개념 끝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슬라이드 번호 개체 틀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10321925" y="9840913"/>
            <a:ext cx="3000375" cy="7207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fld id="{8D2BD655-6737-4B73-AB1B-F2804A595FBC}" type="slidenum">
              <a:rPr lang="en-US" altLang="ko-KR">
                <a:latin typeface="HY중고딕" pitchFamily="18" charset="-127"/>
              </a:rPr>
              <a:pPr/>
              <a:t>6</a:t>
            </a:fld>
            <a:endParaRPr lang="en-US" altLang="ko-KR">
              <a:latin typeface="HY중고딕" pitchFamily="18" charset="-127"/>
            </a:endParaRPr>
          </a:p>
        </p:txBody>
      </p:sp>
      <p:sp>
        <p:nvSpPr>
          <p:cNvPr id="10243" name="Rectangle 4"/>
          <p:cNvSpPr>
            <a:spLocks noChangeArrowheads="1"/>
          </p:cNvSpPr>
          <p:nvPr/>
        </p:nvSpPr>
        <p:spPr bwMode="auto">
          <a:xfrm>
            <a:off x="239713" y="1338263"/>
            <a:ext cx="13801725" cy="864076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>
              <a:latin typeface="HY중고딕" pitchFamily="18" charset="-127"/>
            </a:endParaRPr>
          </a:p>
        </p:txBody>
      </p:sp>
      <p:sp>
        <p:nvSpPr>
          <p:cNvPr id="40965" name="Rectangle 5"/>
          <p:cNvSpPr>
            <a:spLocks noChangeArrowheads="1"/>
          </p:cNvSpPr>
          <p:nvPr/>
        </p:nvSpPr>
        <p:spPr bwMode="auto">
          <a:xfrm>
            <a:off x="960438" y="977900"/>
            <a:ext cx="11880850" cy="839788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rgbClr val="FFFF99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/>
          <a:p>
            <a:pPr>
              <a:defRPr/>
            </a:pPr>
            <a:r>
              <a:rPr lang="en-US" altLang="ko-KR" sz="2400" dirty="0">
                <a:solidFill>
                  <a:srgbClr val="A50021"/>
                </a:solidFill>
                <a:latin typeface="HY중고딕" pitchFamily="18" charset="-127"/>
                <a:ea typeface="HY중고딕" pitchFamily="18" charset="-127"/>
              </a:rPr>
              <a:t>1.2 </a:t>
            </a:r>
            <a:r>
              <a:rPr lang="ko-KR" altLang="en-US" sz="2400" dirty="0">
                <a:solidFill>
                  <a:srgbClr val="A50021"/>
                </a:solidFill>
                <a:latin typeface="HY중고딕" pitchFamily="18" charset="-127"/>
                <a:ea typeface="HY중고딕" pitchFamily="18" charset="-127"/>
              </a:rPr>
              <a:t>메타데이터</a:t>
            </a:r>
          </a:p>
        </p:txBody>
      </p:sp>
      <p:sp>
        <p:nvSpPr>
          <p:cNvPr id="10245" name="Text Box 2"/>
          <p:cNvSpPr txBox="1">
            <a:spLocks noChangeArrowheads="1"/>
          </p:cNvSpPr>
          <p:nvPr/>
        </p:nvSpPr>
        <p:spPr bwMode="auto">
          <a:xfrm>
            <a:off x="839788" y="2178050"/>
            <a:ext cx="12961937" cy="1938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457200" indent="-457200">
              <a:spcBef>
                <a:spcPct val="50000"/>
              </a:spcBef>
              <a:buClr>
                <a:srgbClr val="FF3300"/>
              </a:buClr>
              <a:buFont typeface="Wingdings" pitchFamily="2" charset="2"/>
              <a:buChar char="v"/>
            </a:pPr>
            <a:r>
              <a:rPr lang="ko-KR" altLang="en-US" sz="2400" dirty="0">
                <a:latin typeface="HY중고딕" pitchFamily="18" charset="-127"/>
                <a:ea typeface="HY중고딕" pitchFamily="18" charset="-127"/>
              </a:rPr>
              <a:t>메타데이터</a:t>
            </a:r>
            <a:r>
              <a:rPr lang="en-US" altLang="ko-KR" sz="2400" dirty="0">
                <a:latin typeface="HY중고딕" pitchFamily="18" charset="-127"/>
                <a:ea typeface="HY중고딕" pitchFamily="18" charset="-127"/>
              </a:rPr>
              <a:t>(Metadata) : </a:t>
            </a:r>
          </a:p>
          <a:p>
            <a:pPr marL="914400" lvl="1" indent="-457200">
              <a:spcBef>
                <a:spcPct val="50000"/>
              </a:spcBef>
              <a:buFontTx/>
              <a:buChar char="-"/>
            </a:pPr>
            <a:r>
              <a:rPr lang="ko-KR" altLang="en-US" sz="2400" dirty="0">
                <a:latin typeface="HY중고딕" pitchFamily="18" charset="-127"/>
                <a:ea typeface="HY중고딕" pitchFamily="18" charset="-127"/>
              </a:rPr>
              <a:t>데이터에 대한 데이터를 의미함</a:t>
            </a:r>
          </a:p>
          <a:p>
            <a:pPr marL="914400" lvl="1" indent="-457200">
              <a:spcBef>
                <a:spcPct val="50000"/>
              </a:spcBef>
              <a:buFontTx/>
              <a:buChar char="-"/>
            </a:pPr>
            <a:r>
              <a:rPr lang="ko-KR" altLang="en-US" sz="2400" dirty="0">
                <a:latin typeface="HY중고딕" pitchFamily="18" charset="-127"/>
                <a:ea typeface="HY중고딕" pitchFamily="18" charset="-127"/>
              </a:rPr>
              <a:t>데이터의 구조</a:t>
            </a:r>
            <a:r>
              <a:rPr lang="en-US" altLang="ko-KR" sz="2400" dirty="0">
                <a:latin typeface="HY중고딕" pitchFamily="18" charset="-127"/>
                <a:ea typeface="HY중고딕" pitchFamily="18" charset="-127"/>
              </a:rPr>
              <a:t>(structure)</a:t>
            </a:r>
            <a:r>
              <a:rPr lang="ko-KR" altLang="en-US" sz="2400" dirty="0">
                <a:latin typeface="HY중고딕" pitchFamily="18" charset="-127"/>
                <a:ea typeface="HY중고딕" pitchFamily="18" charset="-127"/>
              </a:rPr>
              <a:t>나  제약사항</a:t>
            </a:r>
            <a:r>
              <a:rPr lang="en-US" altLang="ko-KR" sz="2400" dirty="0">
                <a:latin typeface="HY중고딕" pitchFamily="18" charset="-127"/>
                <a:ea typeface="HY중고딕" pitchFamily="18" charset="-127"/>
              </a:rPr>
              <a:t>(constraints) </a:t>
            </a:r>
            <a:r>
              <a:rPr lang="ko-KR" altLang="en-US" sz="2400" dirty="0">
                <a:latin typeface="HY중고딕" pitchFamily="18" charset="-127"/>
                <a:ea typeface="HY중고딕" pitchFamily="18" charset="-127"/>
              </a:rPr>
              <a:t>등과 같은 속성</a:t>
            </a:r>
            <a:r>
              <a:rPr lang="en-US" altLang="ko-KR" sz="2400" dirty="0">
                <a:latin typeface="HY중고딕" pitchFamily="18" charset="-127"/>
                <a:ea typeface="HY중고딕" pitchFamily="18" charset="-127"/>
              </a:rPr>
              <a:t>(properties)</a:t>
            </a:r>
            <a:r>
              <a:rPr lang="ko-KR" altLang="en-US" sz="2400" dirty="0">
                <a:latin typeface="HY중고딕" pitchFamily="18" charset="-127"/>
                <a:ea typeface="HY중고딕" pitchFamily="18" charset="-127"/>
              </a:rPr>
              <a:t>이나 특성</a:t>
            </a:r>
            <a:r>
              <a:rPr lang="en-US" altLang="ko-KR" sz="2400" dirty="0">
                <a:latin typeface="HY중고딕" pitchFamily="18" charset="-127"/>
                <a:ea typeface="HY중고딕" pitchFamily="18" charset="-127"/>
              </a:rPr>
              <a:t>(characteristics) </a:t>
            </a:r>
            <a:r>
              <a:rPr lang="ko-KR" altLang="en-US" sz="2400" dirty="0">
                <a:latin typeface="HY중고딕" pitchFamily="18" charset="-127"/>
                <a:ea typeface="HY중고딕" pitchFamily="18" charset="-127"/>
              </a:rPr>
              <a:t>을 기술하는 것            </a:t>
            </a:r>
          </a:p>
        </p:txBody>
      </p:sp>
      <p:sp>
        <p:nvSpPr>
          <p:cNvPr id="10246" name="Rectangle 6"/>
          <p:cNvSpPr>
            <a:spLocks noChangeArrowheads="1"/>
          </p:cNvSpPr>
          <p:nvPr/>
        </p:nvSpPr>
        <p:spPr bwMode="auto">
          <a:xfrm>
            <a:off x="839788" y="5178425"/>
            <a:ext cx="1412875" cy="700088"/>
          </a:xfrm>
          <a:prstGeom prst="rect">
            <a:avLst/>
          </a:prstGeom>
          <a:gradFill rotWithShape="0">
            <a:gsLst>
              <a:gs pos="0">
                <a:schemeClr val="accent1"/>
              </a:gs>
              <a:gs pos="100000">
                <a:schemeClr val="bg1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이름</a:t>
            </a:r>
          </a:p>
        </p:txBody>
      </p:sp>
      <p:sp>
        <p:nvSpPr>
          <p:cNvPr id="10247" name="Rectangle 7"/>
          <p:cNvSpPr>
            <a:spLocks noChangeArrowheads="1"/>
          </p:cNvSpPr>
          <p:nvPr/>
        </p:nvSpPr>
        <p:spPr bwMode="auto">
          <a:xfrm>
            <a:off x="839788" y="5878513"/>
            <a:ext cx="1412875" cy="70008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고객번호</a:t>
            </a:r>
          </a:p>
        </p:txBody>
      </p:sp>
      <p:sp>
        <p:nvSpPr>
          <p:cNvPr id="10248" name="Rectangle 8"/>
          <p:cNvSpPr>
            <a:spLocks noChangeArrowheads="1"/>
          </p:cNvSpPr>
          <p:nvPr/>
        </p:nvSpPr>
        <p:spPr bwMode="auto">
          <a:xfrm>
            <a:off x="839788" y="6578600"/>
            <a:ext cx="1412875" cy="70008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이름</a:t>
            </a:r>
          </a:p>
        </p:txBody>
      </p:sp>
      <p:sp>
        <p:nvSpPr>
          <p:cNvPr id="10249" name="Rectangle 9"/>
          <p:cNvSpPr>
            <a:spLocks noChangeArrowheads="1"/>
          </p:cNvSpPr>
          <p:nvPr/>
        </p:nvSpPr>
        <p:spPr bwMode="auto">
          <a:xfrm>
            <a:off x="839788" y="7278688"/>
            <a:ext cx="1412875" cy="70008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모델</a:t>
            </a:r>
          </a:p>
        </p:txBody>
      </p:sp>
      <p:sp>
        <p:nvSpPr>
          <p:cNvPr id="10250" name="Rectangle 10"/>
          <p:cNvSpPr>
            <a:spLocks noChangeArrowheads="1"/>
          </p:cNvSpPr>
          <p:nvPr/>
        </p:nvSpPr>
        <p:spPr bwMode="auto">
          <a:xfrm>
            <a:off x="839788" y="7978775"/>
            <a:ext cx="1412875" cy="70008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년식</a:t>
            </a:r>
          </a:p>
        </p:txBody>
      </p:sp>
      <p:sp>
        <p:nvSpPr>
          <p:cNvPr id="10251" name="Rectangle 11"/>
          <p:cNvSpPr>
            <a:spLocks noChangeArrowheads="1"/>
          </p:cNvSpPr>
          <p:nvPr/>
        </p:nvSpPr>
        <p:spPr bwMode="auto">
          <a:xfrm>
            <a:off x="839788" y="8678863"/>
            <a:ext cx="1412875" cy="70008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주소</a:t>
            </a:r>
          </a:p>
        </p:txBody>
      </p:sp>
      <p:sp>
        <p:nvSpPr>
          <p:cNvPr id="10252" name="Rectangle 12"/>
          <p:cNvSpPr>
            <a:spLocks noChangeArrowheads="1"/>
          </p:cNvSpPr>
          <p:nvPr/>
        </p:nvSpPr>
        <p:spPr bwMode="auto">
          <a:xfrm>
            <a:off x="2252663" y="5178425"/>
            <a:ext cx="1416050" cy="700088"/>
          </a:xfrm>
          <a:prstGeom prst="rect">
            <a:avLst/>
          </a:prstGeom>
          <a:gradFill rotWithShape="0">
            <a:gsLst>
              <a:gs pos="0">
                <a:schemeClr val="accent1"/>
              </a:gs>
              <a:gs pos="100000">
                <a:schemeClr val="bg1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유형</a:t>
            </a:r>
          </a:p>
        </p:txBody>
      </p:sp>
      <p:sp>
        <p:nvSpPr>
          <p:cNvPr id="10253" name="Rectangle 13"/>
          <p:cNvSpPr>
            <a:spLocks noChangeArrowheads="1"/>
          </p:cNvSpPr>
          <p:nvPr/>
        </p:nvSpPr>
        <p:spPr bwMode="auto">
          <a:xfrm>
            <a:off x="2252663" y="5878513"/>
            <a:ext cx="1416050" cy="70008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integer</a:t>
            </a:r>
          </a:p>
        </p:txBody>
      </p:sp>
      <p:sp>
        <p:nvSpPr>
          <p:cNvPr id="10254" name="Rectangle 14"/>
          <p:cNvSpPr>
            <a:spLocks noChangeArrowheads="1"/>
          </p:cNvSpPr>
          <p:nvPr/>
        </p:nvSpPr>
        <p:spPr bwMode="auto">
          <a:xfrm>
            <a:off x="2252663" y="6578600"/>
            <a:ext cx="1416050" cy="70008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character</a:t>
            </a:r>
          </a:p>
        </p:txBody>
      </p:sp>
      <p:sp>
        <p:nvSpPr>
          <p:cNvPr id="10255" name="Rectangle 15"/>
          <p:cNvSpPr>
            <a:spLocks noChangeArrowheads="1"/>
          </p:cNvSpPr>
          <p:nvPr/>
        </p:nvSpPr>
        <p:spPr bwMode="auto">
          <a:xfrm>
            <a:off x="2252663" y="7278688"/>
            <a:ext cx="1416050" cy="70008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varchar</a:t>
            </a:r>
          </a:p>
        </p:txBody>
      </p:sp>
      <p:sp>
        <p:nvSpPr>
          <p:cNvPr id="10256" name="Rectangle 16"/>
          <p:cNvSpPr>
            <a:spLocks noChangeArrowheads="1"/>
          </p:cNvSpPr>
          <p:nvPr/>
        </p:nvSpPr>
        <p:spPr bwMode="auto">
          <a:xfrm>
            <a:off x="2252663" y="7978775"/>
            <a:ext cx="1416050" cy="70008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integer</a:t>
            </a:r>
          </a:p>
        </p:txBody>
      </p:sp>
      <p:sp>
        <p:nvSpPr>
          <p:cNvPr id="10257" name="Rectangle 17"/>
          <p:cNvSpPr>
            <a:spLocks noChangeArrowheads="1"/>
          </p:cNvSpPr>
          <p:nvPr/>
        </p:nvSpPr>
        <p:spPr bwMode="auto">
          <a:xfrm>
            <a:off x="2252663" y="8678863"/>
            <a:ext cx="1416050" cy="70008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varchar</a:t>
            </a:r>
          </a:p>
        </p:txBody>
      </p:sp>
      <p:sp>
        <p:nvSpPr>
          <p:cNvPr id="10258" name="Rectangle 18"/>
          <p:cNvSpPr>
            <a:spLocks noChangeArrowheads="1"/>
          </p:cNvSpPr>
          <p:nvPr/>
        </p:nvSpPr>
        <p:spPr bwMode="auto">
          <a:xfrm>
            <a:off x="3668713" y="5178425"/>
            <a:ext cx="1284287" cy="700088"/>
          </a:xfrm>
          <a:prstGeom prst="rect">
            <a:avLst/>
          </a:prstGeom>
          <a:gradFill rotWithShape="0">
            <a:gsLst>
              <a:gs pos="0">
                <a:schemeClr val="accent1"/>
              </a:gs>
              <a:gs pos="100000">
                <a:schemeClr val="bg1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길이</a:t>
            </a:r>
          </a:p>
        </p:txBody>
      </p:sp>
      <p:sp>
        <p:nvSpPr>
          <p:cNvPr id="10259" name="Rectangle 19"/>
          <p:cNvSpPr>
            <a:spLocks noChangeArrowheads="1"/>
          </p:cNvSpPr>
          <p:nvPr/>
        </p:nvSpPr>
        <p:spPr bwMode="auto">
          <a:xfrm>
            <a:off x="3668713" y="5878513"/>
            <a:ext cx="1284287" cy="70008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9</a:t>
            </a:r>
          </a:p>
        </p:txBody>
      </p:sp>
      <p:sp>
        <p:nvSpPr>
          <p:cNvPr id="10260" name="Rectangle 20"/>
          <p:cNvSpPr>
            <a:spLocks noChangeArrowheads="1"/>
          </p:cNvSpPr>
          <p:nvPr/>
        </p:nvSpPr>
        <p:spPr bwMode="auto">
          <a:xfrm>
            <a:off x="3668713" y="6578600"/>
            <a:ext cx="1284287" cy="70008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5</a:t>
            </a:r>
          </a:p>
        </p:txBody>
      </p:sp>
      <p:sp>
        <p:nvSpPr>
          <p:cNvPr id="10261" name="Rectangle 21"/>
          <p:cNvSpPr>
            <a:spLocks noChangeArrowheads="1"/>
          </p:cNvSpPr>
          <p:nvPr/>
        </p:nvSpPr>
        <p:spPr bwMode="auto">
          <a:xfrm>
            <a:off x="3668713" y="7278688"/>
            <a:ext cx="1284287" cy="70008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10</a:t>
            </a:r>
          </a:p>
        </p:txBody>
      </p:sp>
      <p:sp>
        <p:nvSpPr>
          <p:cNvPr id="10262" name="Rectangle 22"/>
          <p:cNvSpPr>
            <a:spLocks noChangeArrowheads="1"/>
          </p:cNvSpPr>
          <p:nvPr/>
        </p:nvSpPr>
        <p:spPr bwMode="auto">
          <a:xfrm>
            <a:off x="3668713" y="7978775"/>
            <a:ext cx="1284287" cy="70008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4</a:t>
            </a:r>
          </a:p>
        </p:txBody>
      </p:sp>
      <p:sp>
        <p:nvSpPr>
          <p:cNvPr id="10263" name="Rectangle 23"/>
          <p:cNvSpPr>
            <a:spLocks noChangeArrowheads="1"/>
          </p:cNvSpPr>
          <p:nvPr/>
        </p:nvSpPr>
        <p:spPr bwMode="auto">
          <a:xfrm>
            <a:off x="3668713" y="8678863"/>
            <a:ext cx="1284287" cy="70008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30</a:t>
            </a:r>
          </a:p>
        </p:txBody>
      </p:sp>
      <p:sp>
        <p:nvSpPr>
          <p:cNvPr id="10264" name="Rectangle 31"/>
          <p:cNvSpPr>
            <a:spLocks noChangeArrowheads="1"/>
          </p:cNvSpPr>
          <p:nvPr/>
        </p:nvSpPr>
        <p:spPr bwMode="auto">
          <a:xfrm>
            <a:off x="4953000" y="5178425"/>
            <a:ext cx="2568575" cy="700088"/>
          </a:xfrm>
          <a:prstGeom prst="rect">
            <a:avLst/>
          </a:prstGeom>
          <a:gradFill rotWithShape="0">
            <a:gsLst>
              <a:gs pos="0">
                <a:schemeClr val="accent1"/>
              </a:gs>
              <a:gs pos="100000">
                <a:schemeClr val="bg1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제약사항</a:t>
            </a:r>
          </a:p>
        </p:txBody>
      </p:sp>
      <p:sp>
        <p:nvSpPr>
          <p:cNvPr id="10265" name="Rectangle 32"/>
          <p:cNvSpPr>
            <a:spLocks noChangeArrowheads="1"/>
          </p:cNvSpPr>
          <p:nvPr/>
        </p:nvSpPr>
        <p:spPr bwMode="auto">
          <a:xfrm>
            <a:off x="4953000" y="5878513"/>
            <a:ext cx="2568575" cy="70008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1</a:t>
            </a:r>
            <a:r>
              <a:rPr lang="en-US" altLang="ko-KR" sz="2400">
                <a:latin typeface="HY중고딕" pitchFamily="18" charset="-127"/>
                <a:ea typeface="HY중고딕" pitchFamily="18" charset="-127"/>
                <a:sym typeface="TeXplus SY"/>
              </a:rPr>
              <a:t></a:t>
            </a:r>
            <a:r>
              <a:rPr lang="ko-KR" altLang="en-US" sz="2400">
                <a:latin typeface="HY중고딕" pitchFamily="18" charset="-127"/>
                <a:ea typeface="HY중고딕" pitchFamily="18" charset="-127"/>
                <a:sym typeface="TeXplus SY"/>
              </a:rPr>
              <a:t>고객번호</a:t>
            </a:r>
            <a:endParaRPr lang="ko-KR" altLang="en-US" sz="2400">
              <a:latin typeface="HY중고딕" pitchFamily="18" charset="-127"/>
              <a:ea typeface="HY중고딕" pitchFamily="18" charset="-127"/>
            </a:endParaRPr>
          </a:p>
        </p:txBody>
      </p:sp>
      <p:sp>
        <p:nvSpPr>
          <p:cNvPr id="10266" name="Rectangle 33"/>
          <p:cNvSpPr>
            <a:spLocks noChangeArrowheads="1"/>
          </p:cNvSpPr>
          <p:nvPr/>
        </p:nvSpPr>
        <p:spPr bwMode="auto">
          <a:xfrm>
            <a:off x="4953000" y="6578600"/>
            <a:ext cx="2568575" cy="70008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 sz="2400">
              <a:latin typeface="HY중고딕" pitchFamily="18" charset="-127"/>
              <a:ea typeface="HY중고딕" pitchFamily="18" charset="-127"/>
            </a:endParaRPr>
          </a:p>
        </p:txBody>
      </p:sp>
      <p:sp>
        <p:nvSpPr>
          <p:cNvPr id="10267" name="Rectangle 34"/>
          <p:cNvSpPr>
            <a:spLocks noChangeArrowheads="1"/>
          </p:cNvSpPr>
          <p:nvPr/>
        </p:nvSpPr>
        <p:spPr bwMode="auto">
          <a:xfrm>
            <a:off x="4953000" y="7278688"/>
            <a:ext cx="2568575" cy="70008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 sz="2400">
              <a:latin typeface="HY중고딕" pitchFamily="18" charset="-127"/>
              <a:ea typeface="HY중고딕" pitchFamily="18" charset="-127"/>
            </a:endParaRPr>
          </a:p>
        </p:txBody>
      </p:sp>
      <p:sp>
        <p:nvSpPr>
          <p:cNvPr id="10268" name="Rectangle 35"/>
          <p:cNvSpPr>
            <a:spLocks noChangeArrowheads="1"/>
          </p:cNvSpPr>
          <p:nvPr/>
        </p:nvSpPr>
        <p:spPr bwMode="auto">
          <a:xfrm>
            <a:off x="4953000" y="7978775"/>
            <a:ext cx="2568575" cy="70008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현재년도</a:t>
            </a:r>
            <a:r>
              <a:rPr lang="ko-KR" altLang="en-US" sz="2400">
                <a:latin typeface="HY중고딕" pitchFamily="18" charset="-127"/>
                <a:ea typeface="HY중고딕" pitchFamily="18" charset="-127"/>
                <a:sym typeface="TeXplus SY"/>
              </a:rPr>
              <a:t>년식</a:t>
            </a:r>
            <a:endParaRPr lang="ko-KR" altLang="en-US" sz="2400">
              <a:latin typeface="HY중고딕" pitchFamily="18" charset="-127"/>
              <a:ea typeface="HY중고딕" pitchFamily="18" charset="-127"/>
            </a:endParaRPr>
          </a:p>
        </p:txBody>
      </p:sp>
      <p:sp>
        <p:nvSpPr>
          <p:cNvPr id="10269" name="Rectangle 36"/>
          <p:cNvSpPr>
            <a:spLocks noChangeArrowheads="1"/>
          </p:cNvSpPr>
          <p:nvPr/>
        </p:nvSpPr>
        <p:spPr bwMode="auto">
          <a:xfrm>
            <a:off x="4953000" y="8678863"/>
            <a:ext cx="2568575" cy="70008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 sz="2400">
              <a:latin typeface="HY중고딕" pitchFamily="18" charset="-127"/>
              <a:ea typeface="HY중고딕" pitchFamily="18" charset="-127"/>
            </a:endParaRPr>
          </a:p>
        </p:txBody>
      </p:sp>
      <p:sp>
        <p:nvSpPr>
          <p:cNvPr id="10270" name="Rectangle 39"/>
          <p:cNvSpPr>
            <a:spLocks noChangeArrowheads="1"/>
          </p:cNvSpPr>
          <p:nvPr/>
        </p:nvSpPr>
        <p:spPr bwMode="auto">
          <a:xfrm>
            <a:off x="7521575" y="5178425"/>
            <a:ext cx="6040438" cy="700088"/>
          </a:xfrm>
          <a:prstGeom prst="rect">
            <a:avLst/>
          </a:prstGeom>
          <a:gradFill rotWithShape="0">
            <a:gsLst>
              <a:gs pos="0">
                <a:schemeClr val="accent1"/>
              </a:gs>
              <a:gs pos="100000">
                <a:schemeClr val="bg1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의미</a:t>
            </a:r>
          </a:p>
        </p:txBody>
      </p:sp>
      <p:sp>
        <p:nvSpPr>
          <p:cNvPr id="10271" name="Rectangle 40"/>
          <p:cNvSpPr>
            <a:spLocks noChangeArrowheads="1"/>
          </p:cNvSpPr>
          <p:nvPr/>
        </p:nvSpPr>
        <p:spPr bwMode="auto">
          <a:xfrm>
            <a:off x="7521575" y="5878513"/>
            <a:ext cx="6040438" cy="70008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고객을 유일하게 식별할 수 있는 속성 값</a:t>
            </a:r>
          </a:p>
        </p:txBody>
      </p:sp>
      <p:sp>
        <p:nvSpPr>
          <p:cNvPr id="10272" name="Rectangle 41"/>
          <p:cNvSpPr>
            <a:spLocks noChangeArrowheads="1"/>
          </p:cNvSpPr>
          <p:nvPr/>
        </p:nvSpPr>
        <p:spPr bwMode="auto">
          <a:xfrm>
            <a:off x="7521575" y="6578600"/>
            <a:ext cx="6040438" cy="70008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고객의 이름</a:t>
            </a:r>
          </a:p>
        </p:txBody>
      </p:sp>
      <p:sp>
        <p:nvSpPr>
          <p:cNvPr id="10273" name="Rectangle 42"/>
          <p:cNvSpPr>
            <a:spLocks noChangeArrowheads="1"/>
          </p:cNvSpPr>
          <p:nvPr/>
        </p:nvSpPr>
        <p:spPr bwMode="auto">
          <a:xfrm>
            <a:off x="7521575" y="7278688"/>
            <a:ext cx="6040438" cy="70008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고객이 소유하고 있는 자동차 모델</a:t>
            </a:r>
          </a:p>
        </p:txBody>
      </p:sp>
      <p:sp>
        <p:nvSpPr>
          <p:cNvPr id="10274" name="Rectangle 43"/>
          <p:cNvSpPr>
            <a:spLocks noChangeArrowheads="1"/>
          </p:cNvSpPr>
          <p:nvPr/>
        </p:nvSpPr>
        <p:spPr bwMode="auto">
          <a:xfrm>
            <a:off x="7521575" y="7978775"/>
            <a:ext cx="6040438" cy="70008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고객이 소유하고 있는 생산년도</a:t>
            </a:r>
          </a:p>
        </p:txBody>
      </p:sp>
      <p:sp>
        <p:nvSpPr>
          <p:cNvPr id="10275" name="Rectangle 44"/>
          <p:cNvSpPr>
            <a:spLocks noChangeArrowheads="1"/>
          </p:cNvSpPr>
          <p:nvPr/>
        </p:nvSpPr>
        <p:spPr bwMode="auto">
          <a:xfrm>
            <a:off x="7521575" y="8678863"/>
            <a:ext cx="6040438" cy="70008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고객의 주소</a:t>
            </a:r>
          </a:p>
        </p:txBody>
      </p:sp>
      <p:sp>
        <p:nvSpPr>
          <p:cNvPr id="41006" name="Rectangle 46"/>
          <p:cNvSpPr>
            <a:spLocks noChangeArrowheads="1"/>
          </p:cNvSpPr>
          <p:nvPr/>
        </p:nvSpPr>
        <p:spPr bwMode="auto">
          <a:xfrm>
            <a:off x="3479800" y="4457700"/>
            <a:ext cx="6729413" cy="738188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rgbClr val="FFFF99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ko-KR" altLang="en-US" sz="2400">
                <a:solidFill>
                  <a:srgbClr val="A50021"/>
                </a:solidFill>
                <a:latin typeface="HY중고딕" pitchFamily="18" charset="-127"/>
                <a:ea typeface="HY중고딕" pitchFamily="18" charset="-127"/>
              </a:rPr>
              <a:t>자동차 회사 고객 데이터베이스의 메타 데이터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504" name="Rectangle 16"/>
          <p:cNvSpPr>
            <a:spLocks noChangeArrowheads="1"/>
          </p:cNvSpPr>
          <p:nvPr/>
        </p:nvSpPr>
        <p:spPr bwMode="auto">
          <a:xfrm>
            <a:off x="0" y="479425"/>
            <a:ext cx="14401800" cy="998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 algn="ctr">
              <a:defRPr/>
            </a:pPr>
            <a:r>
              <a:rPr lang="ko-KR" altLang="en-US" sz="4000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HY중고딕" pitchFamily="18" charset="-127"/>
                <a:ea typeface="굴림체" pitchFamily="49" charset="-127"/>
              </a:rPr>
              <a:t>쉬어 가는 페이지</a:t>
            </a:r>
          </a:p>
        </p:txBody>
      </p:sp>
      <p:sp>
        <p:nvSpPr>
          <p:cNvPr id="959506" name="Text Box 18"/>
          <p:cNvSpPr txBox="1">
            <a:spLocks noChangeArrowheads="1"/>
          </p:cNvSpPr>
          <p:nvPr/>
        </p:nvSpPr>
        <p:spPr bwMode="auto">
          <a:xfrm>
            <a:off x="0" y="1679575"/>
            <a:ext cx="14401800" cy="8456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>
              <a:lnSpc>
                <a:spcPct val="120000"/>
              </a:lnSpc>
              <a:spcBef>
                <a:spcPct val="50000"/>
              </a:spcBef>
              <a:buFont typeface="Symbol" pitchFamily="18" charset="2"/>
              <a:buNone/>
              <a:defRPr/>
            </a:pPr>
            <a:r>
              <a:rPr lang="ko-KR" altLang="en-US" sz="3000">
                <a:solidFill>
                  <a:srgbClr val="FF7C8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HY중고딕" pitchFamily="18" charset="-127"/>
                <a:ea typeface="굴림체" pitchFamily="49" charset="-127"/>
                <a:sym typeface="Symbol" pitchFamily="18" charset="2"/>
              </a:rPr>
              <a:t>   피곤하죠</a:t>
            </a:r>
            <a:r>
              <a:rPr lang="en-US" altLang="ko-KR" sz="3000">
                <a:solidFill>
                  <a:srgbClr val="FF7C8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HY중고딕" pitchFamily="18" charset="-127"/>
                <a:ea typeface="굴림체" pitchFamily="49" charset="-127"/>
                <a:sym typeface="Symbol" pitchFamily="18" charset="2"/>
              </a:rPr>
              <a:t>…</a:t>
            </a:r>
          </a:p>
        </p:txBody>
      </p:sp>
      <p:sp>
        <p:nvSpPr>
          <p:cNvPr id="62468" name="Text Box 19"/>
          <p:cNvSpPr txBox="1">
            <a:spLocks noChangeArrowheads="1"/>
          </p:cNvSpPr>
          <p:nvPr/>
        </p:nvSpPr>
        <p:spPr bwMode="auto">
          <a:xfrm>
            <a:off x="7680325" y="3479800"/>
            <a:ext cx="5761038" cy="1154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lnSpc>
                <a:spcPct val="90000"/>
              </a:lnSpc>
              <a:spcBef>
                <a:spcPct val="50000"/>
              </a:spcBef>
              <a:buFont typeface="Symbol" pitchFamily="18" charset="2"/>
              <a:buNone/>
            </a:pPr>
            <a:r>
              <a:rPr lang="ko-KR" altLang="en-US" sz="3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  <a:sym typeface="Symbol" pitchFamily="18" charset="2"/>
              </a:rPr>
              <a:t>쉬었다해요</a:t>
            </a:r>
            <a:r>
              <a:rPr lang="en-US" altLang="ko-KR" sz="3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  <a:sym typeface="Symbol" pitchFamily="18" charset="2"/>
              </a:rPr>
              <a:t>.</a:t>
            </a:r>
          </a:p>
          <a:p>
            <a:pPr algn="ctr">
              <a:lnSpc>
                <a:spcPct val="90000"/>
              </a:lnSpc>
              <a:spcBef>
                <a:spcPct val="50000"/>
              </a:spcBef>
              <a:buFont typeface="Symbol" pitchFamily="18" charset="2"/>
              <a:buNone/>
            </a:pPr>
            <a:r>
              <a:rPr lang="ko-KR" altLang="en-US" sz="3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  <a:sym typeface="Symbol" pitchFamily="18" charset="2"/>
              </a:rPr>
              <a:t>많이 배웠다 아이가</a:t>
            </a:r>
            <a:r>
              <a:rPr lang="en-US" altLang="ko-KR" sz="3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  <a:sym typeface="Symbol" pitchFamily="18" charset="2"/>
              </a:rPr>
              <a:t>.</a:t>
            </a:r>
            <a:endParaRPr lang="ko-KR" altLang="en-US" sz="3000">
              <a:solidFill>
                <a:srgbClr val="000066"/>
              </a:solidFill>
              <a:latin typeface="HY중고딕" pitchFamily="18" charset="-127"/>
              <a:ea typeface="굴림체" pitchFamily="49" charset="-127"/>
              <a:sym typeface="Symbol" pitchFamily="18" charset="2"/>
            </a:endParaRPr>
          </a:p>
        </p:txBody>
      </p:sp>
      <p:sp>
        <p:nvSpPr>
          <p:cNvPr id="62469" name="Text Box 20"/>
          <p:cNvSpPr txBox="1">
            <a:spLocks noChangeArrowheads="1"/>
          </p:cNvSpPr>
          <p:nvPr/>
        </p:nvSpPr>
        <p:spPr bwMode="auto">
          <a:xfrm>
            <a:off x="6675438" y="8623300"/>
            <a:ext cx="5868987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  <a:spcBef>
                <a:spcPct val="50000"/>
              </a:spcBef>
              <a:buFont typeface="Symbol" pitchFamily="18" charset="2"/>
              <a:buNone/>
            </a:pPr>
            <a:r>
              <a:rPr lang="en-US" altLang="ko-KR" sz="24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  <a:sym typeface="Monotype Sorts" pitchFamily="2" charset="2"/>
              </a:rPr>
              <a:t>  </a:t>
            </a:r>
            <a:r>
              <a:rPr lang="ko-KR" altLang="en-US" sz="24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  <a:sym typeface="Symbol" pitchFamily="18" charset="2"/>
              </a:rPr>
              <a:t>항상 준비하는 자만이 기회를 얻는다</a:t>
            </a:r>
            <a:r>
              <a:rPr lang="en-US" altLang="ko-KR" sz="24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  <a:sym typeface="Symbol" pitchFamily="18" charset="2"/>
              </a:rPr>
              <a:t>.</a:t>
            </a:r>
          </a:p>
        </p:txBody>
      </p:sp>
      <p:pic>
        <p:nvPicPr>
          <p:cNvPr id="62470" name="Picture 11" descr="비전공자 프로그래머취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31800" y="4406900"/>
            <a:ext cx="2400300" cy="2474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2471" name="Picture 13" descr="프로그래머되는법[C언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79725" y="7004050"/>
            <a:ext cx="2400300" cy="281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2472" name="Picture 15" descr="프로그래머 자격증 [O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909888" y="2139950"/>
            <a:ext cx="4578350" cy="474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2473" name="AutoShape 21"/>
          <p:cNvSpPr>
            <a:spLocks noChangeArrowheads="1"/>
          </p:cNvSpPr>
          <p:nvPr/>
        </p:nvSpPr>
        <p:spPr bwMode="blackWhite">
          <a:xfrm>
            <a:off x="7488238" y="2879725"/>
            <a:ext cx="6353175" cy="3000375"/>
          </a:xfrm>
          <a:prstGeom prst="wedgeEllipseCallout">
            <a:avLst>
              <a:gd name="adj1" fmla="val -57426"/>
              <a:gd name="adj2" fmla="val -33764"/>
            </a:avLst>
          </a:prstGeom>
          <a:noFill/>
          <a:ln w="31750">
            <a:solidFill>
              <a:srgbClr val="8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ko-KR" altLang="ko-KR" sz="2400" b="0">
              <a:latin typeface="HY중고딕" pitchFamily="18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제목 1"/>
          <p:cNvSpPr>
            <a:spLocks noGrp="1"/>
          </p:cNvSpPr>
          <p:nvPr>
            <p:ph type="title"/>
          </p:nvPr>
        </p:nvSpPr>
        <p:spPr bwMode="auto">
          <a:xfrm>
            <a:off x="720725" y="773113"/>
            <a:ext cx="12960350" cy="122555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 smtClean="0"/>
              <a:t>Database </a:t>
            </a:r>
            <a:r>
              <a:rPr lang="ko-KR" altLang="en-US" smtClean="0"/>
              <a:t>및 </a:t>
            </a:r>
            <a:r>
              <a:rPr lang="en-US" altLang="ko-KR" smtClean="0"/>
              <a:t>DBMS</a:t>
            </a:r>
            <a:r>
              <a:rPr lang="ko-KR" altLang="en-US" smtClean="0"/>
              <a:t> 툴 설치</a:t>
            </a:r>
          </a:p>
        </p:txBody>
      </p:sp>
      <p:sp>
        <p:nvSpPr>
          <p:cNvPr id="63491" name="내용 개체 틀 2"/>
          <p:cNvSpPr>
            <a:spLocks noGrp="1"/>
          </p:cNvSpPr>
          <p:nvPr>
            <p:ph idx="1"/>
          </p:nvPr>
        </p:nvSpPr>
        <p:spPr bwMode="auto">
          <a:xfrm>
            <a:off x="720725" y="2520950"/>
            <a:ext cx="12960350" cy="7127875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 smtClean="0"/>
              <a:t>Oracle 11g Database </a:t>
            </a:r>
            <a:r>
              <a:rPr lang="ko-KR" altLang="en-US" smtClean="0"/>
              <a:t>설치</a:t>
            </a:r>
            <a:endParaRPr lang="en-US" altLang="ko-KR" smtClean="0"/>
          </a:p>
          <a:p>
            <a:r>
              <a:rPr lang="en-US" altLang="ko-KR" smtClean="0"/>
              <a:t>Oracle 11g Client </a:t>
            </a:r>
            <a:r>
              <a:rPr lang="ko-KR" altLang="en-US" smtClean="0"/>
              <a:t>설치</a:t>
            </a:r>
            <a:endParaRPr lang="en-US" altLang="ko-KR" smtClean="0"/>
          </a:p>
          <a:p>
            <a:r>
              <a:rPr lang="en-US" altLang="ko-KR" smtClean="0"/>
              <a:t>Toad </a:t>
            </a:r>
            <a:r>
              <a:rPr lang="ko-KR" altLang="en-US" smtClean="0"/>
              <a:t>설치</a:t>
            </a:r>
            <a:endParaRPr lang="en-US" altLang="ko-KR" smtClean="0"/>
          </a:p>
          <a:p>
            <a:r>
              <a:rPr lang="en-US" altLang="ko-KR" smtClean="0"/>
              <a:t>Erwin</a:t>
            </a:r>
            <a:r>
              <a:rPr lang="ko-KR" altLang="en-US" smtClean="0"/>
              <a:t>설치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직사각형 3"/>
          <p:cNvSpPr>
            <a:spLocks noChangeArrowheads="1"/>
          </p:cNvSpPr>
          <p:nvPr/>
        </p:nvSpPr>
        <p:spPr bwMode="auto">
          <a:xfrm>
            <a:off x="2301875" y="4152900"/>
            <a:ext cx="10031413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5400">
                <a:latin typeface="HY중고딕" pitchFamily="18" charset="-127"/>
              </a:rPr>
              <a:t>Oracle 11g Database </a:t>
            </a:r>
            <a:r>
              <a:rPr lang="ko-KR" altLang="en-US" sz="5400">
                <a:latin typeface="HY중고딕" pitchFamily="18" charset="-127"/>
              </a:rPr>
              <a:t>설치시작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538" name="그룹 13"/>
          <p:cNvGrpSpPr>
            <a:grpSpLocks/>
          </p:cNvGrpSpPr>
          <p:nvPr/>
        </p:nvGrpSpPr>
        <p:grpSpPr bwMode="auto">
          <a:xfrm>
            <a:off x="792163" y="1706563"/>
            <a:ext cx="12952412" cy="6789737"/>
            <a:chOff x="360365" y="525066"/>
            <a:chExt cx="12952410" cy="9301163"/>
          </a:xfrm>
        </p:grpSpPr>
        <p:pic>
          <p:nvPicPr>
            <p:cNvPr id="65539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 r="36273" b="63994"/>
            <a:stretch>
              <a:fillRect/>
            </a:stretch>
          </p:blipFill>
          <p:spPr bwMode="auto">
            <a:xfrm>
              <a:off x="360365" y="525066"/>
              <a:ext cx="6911975" cy="5103139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miter lim="800000"/>
              <a:headEnd/>
              <a:tailEnd/>
            </a:ln>
          </p:spPr>
        </p:pic>
        <p:sp>
          <p:nvSpPr>
            <p:cNvPr id="5" name="직사각형 4"/>
            <p:cNvSpPr/>
            <p:nvPr/>
          </p:nvSpPr>
          <p:spPr bwMode="auto">
            <a:xfrm>
              <a:off x="5256214" y="2225676"/>
              <a:ext cx="1081087" cy="567594"/>
            </a:xfrm>
            <a:prstGeom prst="rect">
              <a:avLst/>
            </a:prstGeom>
            <a:noFill/>
            <a:ln w="38100">
              <a:solidFill>
                <a:srgbClr val="FF0066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>
                <a:defRPr/>
              </a:pPr>
              <a:endParaRPr lang="ko-KR" altLang="en-US">
                <a:solidFill>
                  <a:schemeClr val="tx1"/>
                </a:solidFill>
                <a:latin typeface="HY중고딕" pitchFamily="18" charset="-127"/>
              </a:endParaRPr>
            </a:p>
          </p:txBody>
        </p:sp>
        <p:sp>
          <p:nvSpPr>
            <p:cNvPr id="6" name="직사각형 5"/>
            <p:cNvSpPr/>
            <p:nvPr/>
          </p:nvSpPr>
          <p:spPr bwMode="auto">
            <a:xfrm>
              <a:off x="3240090" y="3245607"/>
              <a:ext cx="1081087" cy="567596"/>
            </a:xfrm>
            <a:prstGeom prst="rect">
              <a:avLst/>
            </a:prstGeom>
            <a:noFill/>
            <a:ln w="38100">
              <a:solidFill>
                <a:srgbClr val="FF0066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>
                <a:defRPr/>
              </a:pPr>
              <a:endParaRPr lang="ko-KR" altLang="en-US">
                <a:solidFill>
                  <a:schemeClr val="tx1"/>
                </a:solidFill>
                <a:latin typeface="HY중고딕" pitchFamily="18" charset="-127"/>
              </a:endParaRPr>
            </a:p>
          </p:txBody>
        </p:sp>
        <p:sp>
          <p:nvSpPr>
            <p:cNvPr id="9" name="직사각형 8"/>
            <p:cNvSpPr/>
            <p:nvPr/>
          </p:nvSpPr>
          <p:spPr bwMode="auto">
            <a:xfrm>
              <a:off x="1223965" y="864318"/>
              <a:ext cx="1873250" cy="341426"/>
            </a:xfrm>
            <a:prstGeom prst="rect">
              <a:avLst/>
            </a:prstGeom>
            <a:noFill/>
            <a:ln w="38100">
              <a:solidFill>
                <a:srgbClr val="FF0066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>
                <a:defRPr/>
              </a:pPr>
              <a:endParaRPr lang="ko-KR" altLang="en-US">
                <a:solidFill>
                  <a:schemeClr val="tx1"/>
                </a:solidFill>
                <a:latin typeface="HY중고딕" pitchFamily="18" charset="-127"/>
              </a:endParaRPr>
            </a:p>
          </p:txBody>
        </p:sp>
        <p:pic>
          <p:nvPicPr>
            <p:cNvPr id="65543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921625" y="525066"/>
              <a:ext cx="5391150" cy="9301163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miter lim="800000"/>
              <a:headEnd/>
              <a:tailEnd/>
            </a:ln>
          </p:spPr>
        </p:pic>
        <p:sp>
          <p:nvSpPr>
            <p:cNvPr id="11" name="직사각형 10"/>
            <p:cNvSpPr/>
            <p:nvPr/>
          </p:nvSpPr>
          <p:spPr bwMode="auto">
            <a:xfrm>
              <a:off x="8137526" y="1773340"/>
              <a:ext cx="1727200" cy="565420"/>
            </a:xfrm>
            <a:prstGeom prst="rect">
              <a:avLst/>
            </a:prstGeom>
            <a:noFill/>
            <a:ln w="38100">
              <a:solidFill>
                <a:srgbClr val="FF0066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>
                <a:defRPr/>
              </a:pPr>
              <a:endParaRPr lang="ko-KR" altLang="en-US">
                <a:solidFill>
                  <a:schemeClr val="tx1"/>
                </a:solidFill>
                <a:latin typeface="HY중고딕" pitchFamily="18" charset="-127"/>
              </a:endParaRPr>
            </a:p>
          </p:txBody>
        </p:sp>
        <p:sp>
          <p:nvSpPr>
            <p:cNvPr id="12" name="직사각형 11"/>
            <p:cNvSpPr/>
            <p:nvPr/>
          </p:nvSpPr>
          <p:spPr bwMode="auto">
            <a:xfrm>
              <a:off x="8208964" y="9028117"/>
              <a:ext cx="4105274" cy="567594"/>
            </a:xfrm>
            <a:prstGeom prst="rect">
              <a:avLst/>
            </a:prstGeom>
            <a:noFill/>
            <a:ln w="38100">
              <a:solidFill>
                <a:srgbClr val="FF0066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>
                <a:defRPr/>
              </a:pPr>
              <a:endParaRPr lang="ko-KR" altLang="en-US">
                <a:solidFill>
                  <a:schemeClr val="tx1"/>
                </a:solidFill>
                <a:latin typeface="HY중고딕" pitchFamily="18" charset="-127"/>
              </a:endParaRPr>
            </a:p>
          </p:txBody>
        </p:sp>
        <p:sp>
          <p:nvSpPr>
            <p:cNvPr id="16" name="오른쪽 화살표 15"/>
            <p:cNvSpPr/>
            <p:nvPr/>
          </p:nvSpPr>
          <p:spPr bwMode="auto">
            <a:xfrm rot="1381187">
              <a:off x="3416302" y="1344925"/>
              <a:ext cx="1665288" cy="795938"/>
            </a:xfrm>
            <a:prstGeom prst="rightArrow">
              <a:avLst/>
            </a:prstGeom>
            <a:solidFill>
              <a:srgbClr val="FFC000"/>
            </a:solidFill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>
                <a:defRPr/>
              </a:pPr>
              <a:endParaRPr lang="ko-KR" altLang="en-US">
                <a:solidFill>
                  <a:schemeClr val="tx1"/>
                </a:solidFill>
                <a:latin typeface="HY중고딕" pitchFamily="18" charset="-127"/>
              </a:endParaRPr>
            </a:p>
          </p:txBody>
        </p:sp>
        <p:sp>
          <p:nvSpPr>
            <p:cNvPr id="17" name="오른쪽 화살표 16"/>
            <p:cNvSpPr/>
            <p:nvPr/>
          </p:nvSpPr>
          <p:spPr bwMode="auto">
            <a:xfrm rot="9667556">
              <a:off x="4378326" y="2651916"/>
              <a:ext cx="871538" cy="793762"/>
            </a:xfrm>
            <a:prstGeom prst="rightArrow">
              <a:avLst/>
            </a:prstGeom>
            <a:solidFill>
              <a:srgbClr val="FFC000"/>
            </a:solidFill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>
                <a:defRPr/>
              </a:pPr>
              <a:endParaRPr lang="ko-KR" altLang="en-US">
                <a:solidFill>
                  <a:schemeClr val="tx1"/>
                </a:solidFill>
                <a:latin typeface="HY중고딕" pitchFamily="18" charset="-127"/>
              </a:endParaRPr>
            </a:p>
          </p:txBody>
        </p:sp>
        <p:sp>
          <p:nvSpPr>
            <p:cNvPr id="18" name="오른쪽 화살표 17"/>
            <p:cNvSpPr/>
            <p:nvPr/>
          </p:nvSpPr>
          <p:spPr bwMode="auto">
            <a:xfrm rot="5400000">
              <a:off x="5691079" y="5545992"/>
              <a:ext cx="6691531" cy="503238"/>
            </a:xfrm>
            <a:prstGeom prst="rightArrow">
              <a:avLst/>
            </a:prstGeom>
            <a:solidFill>
              <a:srgbClr val="FFC000"/>
            </a:solidFill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>
                <a:defRPr/>
              </a:pPr>
              <a:endParaRPr lang="ko-KR" altLang="en-US">
                <a:solidFill>
                  <a:schemeClr val="tx1"/>
                </a:solidFill>
                <a:latin typeface="HY중고딕" pitchFamily="18" charset="-127"/>
              </a:endParaRPr>
            </a:p>
          </p:txBody>
        </p:sp>
        <p:pic>
          <p:nvPicPr>
            <p:cNvPr id="65549" name="Picture 4"/>
            <p:cNvPicPr>
              <a:picLocks noChangeAspect="1" noChangeArrowheads="1"/>
            </p:cNvPicPr>
            <p:nvPr/>
          </p:nvPicPr>
          <p:blipFill>
            <a:blip r:embed="rId4" cstate="print"/>
            <a:srcRect r="1297"/>
            <a:stretch>
              <a:fillRect/>
            </a:stretch>
          </p:blipFill>
          <p:spPr bwMode="auto">
            <a:xfrm>
              <a:off x="360365" y="6080760"/>
              <a:ext cx="6911975" cy="3630454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miter lim="800000"/>
              <a:headEnd/>
              <a:tailEnd/>
            </a:ln>
          </p:spPr>
        </p:pic>
        <p:sp>
          <p:nvSpPr>
            <p:cNvPr id="20" name="직사각형 19"/>
            <p:cNvSpPr/>
            <p:nvPr/>
          </p:nvSpPr>
          <p:spPr bwMode="auto">
            <a:xfrm>
              <a:off x="647702" y="8575781"/>
              <a:ext cx="1657350" cy="567594"/>
            </a:xfrm>
            <a:prstGeom prst="rect">
              <a:avLst/>
            </a:prstGeom>
            <a:noFill/>
            <a:ln w="38100">
              <a:solidFill>
                <a:srgbClr val="FF0066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>
                <a:defRPr/>
              </a:pPr>
              <a:endParaRPr lang="ko-KR" altLang="en-US">
                <a:solidFill>
                  <a:schemeClr val="tx1"/>
                </a:solidFill>
                <a:latin typeface="HY중고딕" pitchFamily="18" charset="-127"/>
              </a:endParaRPr>
            </a:p>
          </p:txBody>
        </p:sp>
      </p:grp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562" name="그룹 10"/>
          <p:cNvGrpSpPr>
            <a:grpSpLocks/>
          </p:cNvGrpSpPr>
          <p:nvPr/>
        </p:nvGrpSpPr>
        <p:grpSpPr bwMode="auto">
          <a:xfrm>
            <a:off x="431800" y="1152525"/>
            <a:ext cx="13081000" cy="6994525"/>
            <a:chOff x="431800" y="637582"/>
            <a:chExt cx="13081000" cy="8733590"/>
          </a:xfrm>
        </p:grpSpPr>
        <p:pic>
          <p:nvPicPr>
            <p:cNvPr id="66563" name="Picture 2" descr="http://cfile5.uf.tistory.com/image/144BC145507A3BA12ADB16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431800" y="637582"/>
              <a:ext cx="6305550" cy="453556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</p:pic>
        <p:pic>
          <p:nvPicPr>
            <p:cNvPr id="66564" name="Picture 4" descr="http://cfile22.uf.tistory.com/image/16530B45507A3BA32020E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6985000" y="637582"/>
              <a:ext cx="6527800" cy="442305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</p:pic>
        <p:pic>
          <p:nvPicPr>
            <p:cNvPr id="66565" name="Picture 6" descr="http://cfile2.uf.tistory.com/image/19509045507A3BA6213DD5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58788" y="5400676"/>
              <a:ext cx="6284912" cy="39704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</p:pic>
        <p:pic>
          <p:nvPicPr>
            <p:cNvPr id="66566" name="Picture 8" descr="http://cfile27.uf.tistory.com/image/16542245507A3BA61F7660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7021513" y="5415527"/>
              <a:ext cx="6362700" cy="362795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</p:pic>
        <p:sp>
          <p:nvSpPr>
            <p:cNvPr id="8" name="오른쪽 화살표 7"/>
            <p:cNvSpPr/>
            <p:nvPr/>
          </p:nvSpPr>
          <p:spPr bwMode="auto">
            <a:xfrm>
              <a:off x="6438900" y="3018209"/>
              <a:ext cx="906463" cy="794863"/>
            </a:xfrm>
            <a:prstGeom prst="rightArrow">
              <a:avLst/>
            </a:prstGeom>
            <a:solidFill>
              <a:srgbClr val="FFC000"/>
            </a:solidFill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>
                <a:defRPr/>
              </a:pPr>
              <a:endParaRPr lang="ko-KR" altLang="en-US">
                <a:solidFill>
                  <a:schemeClr val="tx1"/>
                </a:solidFill>
                <a:latin typeface="HY중고딕" pitchFamily="18" charset="-127"/>
              </a:endParaRPr>
            </a:p>
          </p:txBody>
        </p:sp>
        <p:sp>
          <p:nvSpPr>
            <p:cNvPr id="9" name="오른쪽 화살표 8"/>
            <p:cNvSpPr/>
            <p:nvPr/>
          </p:nvSpPr>
          <p:spPr bwMode="auto">
            <a:xfrm rot="8164074">
              <a:off x="6162675" y="4798228"/>
              <a:ext cx="1255713" cy="792882"/>
            </a:xfrm>
            <a:prstGeom prst="rightArrow">
              <a:avLst/>
            </a:prstGeom>
            <a:solidFill>
              <a:srgbClr val="FFC000"/>
            </a:solidFill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>
                <a:defRPr/>
              </a:pPr>
              <a:endParaRPr lang="ko-KR" altLang="en-US">
                <a:solidFill>
                  <a:schemeClr val="tx1"/>
                </a:solidFill>
                <a:latin typeface="HY중고딕" pitchFamily="18" charset="-127"/>
              </a:endParaRPr>
            </a:p>
          </p:txBody>
        </p:sp>
        <p:sp>
          <p:nvSpPr>
            <p:cNvPr id="10" name="오른쪽 화살표 9"/>
            <p:cNvSpPr/>
            <p:nvPr/>
          </p:nvSpPr>
          <p:spPr bwMode="auto">
            <a:xfrm>
              <a:off x="6391275" y="6988563"/>
              <a:ext cx="904875" cy="794864"/>
            </a:xfrm>
            <a:prstGeom prst="rightArrow">
              <a:avLst/>
            </a:prstGeom>
            <a:solidFill>
              <a:srgbClr val="FFC000"/>
            </a:solidFill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>
                <a:defRPr/>
              </a:pPr>
              <a:endParaRPr lang="ko-KR" altLang="en-US">
                <a:solidFill>
                  <a:schemeClr val="tx1"/>
                </a:solidFill>
                <a:latin typeface="HY중고딕" pitchFamily="18" charset="-127"/>
              </a:endParaRPr>
            </a:p>
          </p:txBody>
        </p:sp>
      </p:grp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586" name="그룹 10"/>
          <p:cNvGrpSpPr>
            <a:grpSpLocks/>
          </p:cNvGrpSpPr>
          <p:nvPr/>
        </p:nvGrpSpPr>
        <p:grpSpPr bwMode="auto">
          <a:xfrm>
            <a:off x="431800" y="1033463"/>
            <a:ext cx="12923838" cy="8039100"/>
            <a:chOff x="431800" y="637581"/>
            <a:chExt cx="12923970" cy="9204793"/>
          </a:xfrm>
        </p:grpSpPr>
        <p:pic>
          <p:nvPicPr>
            <p:cNvPr id="67587" name="Picture 2" descr="http://cfile5.uf.tistory.com/image/19610545507A3BA812B128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431800" y="637581"/>
              <a:ext cx="6110288" cy="408301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</p:pic>
        <p:pic>
          <p:nvPicPr>
            <p:cNvPr id="67588" name="Picture 4" descr="http://cfile22.uf.tistory.com/image/204B1545507A3BA92B74E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129465" y="637581"/>
              <a:ext cx="5832475" cy="41955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</p:pic>
        <p:pic>
          <p:nvPicPr>
            <p:cNvPr id="67589" name="Picture 6" descr="http://cfile24.uf.tistory.com/image/13484545507A3BA92B5B74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04825" y="5101782"/>
              <a:ext cx="5734050" cy="474059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</p:pic>
        <p:pic>
          <p:nvPicPr>
            <p:cNvPr id="67590" name="Picture 8" descr="http://cfile9.uf.tistory.com/image/11610B45507A3BA912522D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7129465" y="5173149"/>
              <a:ext cx="5724525" cy="409551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</p:pic>
        <p:sp>
          <p:nvSpPr>
            <p:cNvPr id="8" name="오른쪽 화살표 7"/>
            <p:cNvSpPr/>
            <p:nvPr/>
          </p:nvSpPr>
          <p:spPr bwMode="auto">
            <a:xfrm>
              <a:off x="6264335" y="3018758"/>
              <a:ext cx="906472" cy="794331"/>
            </a:xfrm>
            <a:prstGeom prst="rightArrow">
              <a:avLst/>
            </a:prstGeom>
            <a:solidFill>
              <a:srgbClr val="FFC000"/>
            </a:solidFill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>
                <a:defRPr/>
              </a:pPr>
              <a:endParaRPr lang="ko-KR" altLang="en-US">
                <a:solidFill>
                  <a:schemeClr val="tx1"/>
                </a:solidFill>
                <a:latin typeface="HY중고딕" pitchFamily="18" charset="-127"/>
              </a:endParaRPr>
            </a:p>
          </p:txBody>
        </p:sp>
        <p:sp>
          <p:nvSpPr>
            <p:cNvPr id="9" name="오른쪽 화살표 8"/>
            <p:cNvSpPr/>
            <p:nvPr/>
          </p:nvSpPr>
          <p:spPr bwMode="auto">
            <a:xfrm rot="8164074">
              <a:off x="6035732" y="4798278"/>
              <a:ext cx="1255726" cy="792514"/>
            </a:xfrm>
            <a:prstGeom prst="rightArrow">
              <a:avLst/>
            </a:prstGeom>
            <a:solidFill>
              <a:srgbClr val="FFC000"/>
            </a:solidFill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>
                <a:defRPr/>
              </a:pPr>
              <a:endParaRPr lang="ko-KR" altLang="en-US">
                <a:solidFill>
                  <a:schemeClr val="tx1"/>
                </a:solidFill>
                <a:latin typeface="HY중고딕" pitchFamily="18" charset="-127"/>
              </a:endParaRPr>
            </a:p>
          </p:txBody>
        </p:sp>
        <p:sp>
          <p:nvSpPr>
            <p:cNvPr id="10" name="오른쪽 화살표 9"/>
            <p:cNvSpPr/>
            <p:nvPr/>
          </p:nvSpPr>
          <p:spPr bwMode="auto">
            <a:xfrm>
              <a:off x="6264335" y="6988597"/>
              <a:ext cx="906472" cy="794331"/>
            </a:xfrm>
            <a:prstGeom prst="rightArrow">
              <a:avLst/>
            </a:prstGeom>
            <a:solidFill>
              <a:srgbClr val="FFC000"/>
            </a:solidFill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>
                <a:defRPr/>
              </a:pPr>
              <a:endParaRPr lang="ko-KR" altLang="en-US">
                <a:solidFill>
                  <a:schemeClr val="tx1"/>
                </a:solidFill>
                <a:latin typeface="HY중고딕" pitchFamily="18" charset="-127"/>
              </a:endParaRPr>
            </a:p>
          </p:txBody>
        </p:sp>
        <p:sp>
          <p:nvSpPr>
            <p:cNvPr id="67594" name="TextBox 10"/>
            <p:cNvSpPr txBox="1">
              <a:spLocks noChangeArrowheads="1"/>
            </p:cNvSpPr>
            <p:nvPr/>
          </p:nvSpPr>
          <p:spPr bwMode="auto">
            <a:xfrm>
              <a:off x="8785226" y="8348545"/>
              <a:ext cx="4570544" cy="4228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>
                  <a:latin typeface="HY중고딕" pitchFamily="18" charset="-127"/>
                </a:rPr>
                <a:t>C:\app\ora11\product\11.2.0\dbhome_1</a:t>
              </a:r>
              <a:endParaRPr lang="ko-KR" altLang="en-US">
                <a:latin typeface="HY중고딕" pitchFamily="18" charset="-127"/>
              </a:endParaRPr>
            </a:p>
          </p:txBody>
        </p:sp>
        <p:sp>
          <p:nvSpPr>
            <p:cNvPr id="67595" name="TextBox 11"/>
            <p:cNvSpPr txBox="1">
              <a:spLocks noChangeArrowheads="1"/>
            </p:cNvSpPr>
            <p:nvPr/>
          </p:nvSpPr>
          <p:spPr bwMode="auto">
            <a:xfrm>
              <a:off x="10225089" y="6760845"/>
              <a:ext cx="1643421" cy="4228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>
                  <a:latin typeface="HY중고딕" pitchFamily="18" charset="-127"/>
                </a:rPr>
                <a:t>C:\app\ora11</a:t>
              </a:r>
              <a:endParaRPr lang="ko-KR" altLang="en-US">
                <a:latin typeface="HY중고딕" pitchFamily="18" charset="-127"/>
              </a:endParaRPr>
            </a:p>
          </p:txBody>
        </p:sp>
      </p:grp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610" name="그룹 11"/>
          <p:cNvGrpSpPr>
            <a:grpSpLocks/>
          </p:cNvGrpSpPr>
          <p:nvPr/>
        </p:nvGrpSpPr>
        <p:grpSpPr bwMode="auto">
          <a:xfrm>
            <a:off x="663575" y="1008063"/>
            <a:ext cx="13054013" cy="8147050"/>
            <a:chOff x="360363" y="637581"/>
            <a:chExt cx="13054688" cy="9298662"/>
          </a:xfrm>
        </p:grpSpPr>
        <p:pic>
          <p:nvPicPr>
            <p:cNvPr id="68611" name="Picture 2" descr="http://cfile7.uf.tistory.com/image/155C9245507A3BA9176511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360363" y="637581"/>
              <a:ext cx="5734050" cy="393049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</p:pic>
        <p:pic>
          <p:nvPicPr>
            <p:cNvPr id="68612" name="Picture 4" descr="http://cfile26.uf.tistory.com/image/1156ED41507A3BAA23D6A9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345365" y="637581"/>
              <a:ext cx="5400675" cy="409801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</p:pic>
        <p:pic>
          <p:nvPicPr>
            <p:cNvPr id="68613" name="Picture 6" descr="http://cfile10.uf.tistory.com/image/01466741507A3BAC36E45D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60363" y="4833106"/>
              <a:ext cx="5734050" cy="481560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</p:pic>
        <p:pic>
          <p:nvPicPr>
            <p:cNvPr id="68614" name="Picture 8" descr="http://cfile25.uf.tistory.com/image/19602141507A3BAC19716D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7416802" y="4833106"/>
              <a:ext cx="5654675" cy="510313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</p:pic>
        <p:sp>
          <p:nvSpPr>
            <p:cNvPr id="6" name="오른쪽 화살표 5"/>
            <p:cNvSpPr/>
            <p:nvPr/>
          </p:nvSpPr>
          <p:spPr bwMode="auto">
            <a:xfrm>
              <a:off x="6264581" y="3018415"/>
              <a:ext cx="906509" cy="795423"/>
            </a:xfrm>
            <a:prstGeom prst="rightArrow">
              <a:avLst/>
            </a:prstGeom>
            <a:solidFill>
              <a:srgbClr val="FFC000"/>
            </a:solidFill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>
                <a:defRPr/>
              </a:pPr>
              <a:endParaRPr lang="ko-KR" altLang="en-US">
                <a:solidFill>
                  <a:schemeClr val="tx1"/>
                </a:solidFill>
                <a:latin typeface="HY중고딕" pitchFamily="18" charset="-127"/>
              </a:endParaRPr>
            </a:p>
          </p:txBody>
        </p:sp>
        <p:sp>
          <p:nvSpPr>
            <p:cNvPr id="7" name="오른쪽 화살표 6"/>
            <p:cNvSpPr/>
            <p:nvPr/>
          </p:nvSpPr>
          <p:spPr bwMode="auto">
            <a:xfrm rot="8164074">
              <a:off x="6035969" y="4797699"/>
              <a:ext cx="1255777" cy="793611"/>
            </a:xfrm>
            <a:prstGeom prst="rightArrow">
              <a:avLst/>
            </a:prstGeom>
            <a:solidFill>
              <a:srgbClr val="FFC000"/>
            </a:solidFill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>
                <a:defRPr/>
              </a:pPr>
              <a:endParaRPr lang="ko-KR" altLang="en-US">
                <a:solidFill>
                  <a:schemeClr val="tx1"/>
                </a:solidFill>
                <a:latin typeface="HY중고딕" pitchFamily="18" charset="-127"/>
              </a:endParaRPr>
            </a:p>
          </p:txBody>
        </p:sp>
        <p:sp>
          <p:nvSpPr>
            <p:cNvPr id="8" name="오른쪽 화살표 7"/>
            <p:cNvSpPr/>
            <p:nvPr/>
          </p:nvSpPr>
          <p:spPr bwMode="auto">
            <a:xfrm>
              <a:off x="6264581" y="6988284"/>
              <a:ext cx="906509" cy="795424"/>
            </a:xfrm>
            <a:prstGeom prst="rightArrow">
              <a:avLst/>
            </a:prstGeom>
            <a:solidFill>
              <a:srgbClr val="FFC000"/>
            </a:solidFill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>
                <a:defRPr/>
              </a:pPr>
              <a:endParaRPr lang="ko-KR" altLang="en-US">
                <a:solidFill>
                  <a:schemeClr val="tx1"/>
                </a:solidFill>
                <a:latin typeface="HY중고딕" pitchFamily="18" charset="-127"/>
              </a:endParaRPr>
            </a:p>
          </p:txBody>
        </p:sp>
        <p:sp>
          <p:nvSpPr>
            <p:cNvPr id="68618" name="TextBox 8"/>
            <p:cNvSpPr txBox="1">
              <a:spLocks noChangeArrowheads="1"/>
            </p:cNvSpPr>
            <p:nvPr/>
          </p:nvSpPr>
          <p:spPr bwMode="auto">
            <a:xfrm>
              <a:off x="10440989" y="1997751"/>
              <a:ext cx="726475" cy="52692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2400">
                  <a:latin typeface="HY중고딕" pitchFamily="18" charset="-127"/>
                </a:rPr>
                <a:t>orcl</a:t>
              </a:r>
              <a:endParaRPr lang="ko-KR" altLang="en-US" sz="2400">
                <a:latin typeface="HY중고딕" pitchFamily="18" charset="-127"/>
              </a:endParaRPr>
            </a:p>
          </p:txBody>
        </p:sp>
        <p:sp>
          <p:nvSpPr>
            <p:cNvPr id="68619" name="TextBox 9"/>
            <p:cNvSpPr txBox="1">
              <a:spLocks noChangeArrowheads="1"/>
            </p:cNvSpPr>
            <p:nvPr/>
          </p:nvSpPr>
          <p:spPr bwMode="auto">
            <a:xfrm>
              <a:off x="10440989" y="3245407"/>
              <a:ext cx="726475" cy="52692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2400">
                  <a:latin typeface="HY중고딕" pitchFamily="18" charset="-127"/>
                </a:rPr>
                <a:t>orcl</a:t>
              </a:r>
              <a:endParaRPr lang="ko-KR" altLang="en-US" sz="2400">
                <a:latin typeface="HY중고딕" pitchFamily="18" charset="-127"/>
              </a:endParaRPr>
            </a:p>
          </p:txBody>
        </p:sp>
        <p:sp>
          <p:nvSpPr>
            <p:cNvPr id="68620" name="TextBox 11"/>
            <p:cNvSpPr txBox="1">
              <a:spLocks noChangeArrowheads="1"/>
            </p:cNvSpPr>
            <p:nvPr/>
          </p:nvSpPr>
          <p:spPr bwMode="auto">
            <a:xfrm>
              <a:off x="10585452" y="7555945"/>
              <a:ext cx="2829599" cy="4566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2000">
                  <a:latin typeface="HY중고딕" pitchFamily="18" charset="-127"/>
                </a:rPr>
                <a:t>C:\app\ora11\oradata</a:t>
              </a:r>
              <a:endParaRPr lang="ko-KR" altLang="en-US" sz="2000">
                <a:latin typeface="HY중고딕" pitchFamily="18" charset="-127"/>
              </a:endParaRPr>
            </a:p>
          </p:txBody>
        </p:sp>
      </p:grp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634" name="그룹 11"/>
          <p:cNvGrpSpPr>
            <a:grpSpLocks/>
          </p:cNvGrpSpPr>
          <p:nvPr/>
        </p:nvGrpSpPr>
        <p:grpSpPr bwMode="auto">
          <a:xfrm>
            <a:off x="576263" y="1079500"/>
            <a:ext cx="13077825" cy="8496300"/>
            <a:chOff x="576263" y="865109"/>
            <a:chExt cx="13077825" cy="9268659"/>
          </a:xfrm>
        </p:grpSpPr>
        <p:pic>
          <p:nvPicPr>
            <p:cNvPr id="69635" name="Picture 2" descr="http://cfile22.uf.tistory.com/image/15623641507A3BAE161F67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76263" y="865109"/>
              <a:ext cx="5734050" cy="43505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</p:pic>
        <p:pic>
          <p:nvPicPr>
            <p:cNvPr id="69636" name="Picture 4" descr="http://cfile10.uf.tistory.com/image/1159BB41507A3BB01F0C5B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6985000" y="865109"/>
              <a:ext cx="6669088" cy="430803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</p:pic>
        <p:pic>
          <p:nvPicPr>
            <p:cNvPr id="69637" name="Picture 6" descr="http://cfile10.uf.tistory.com/image/13504141507A3BB12B3C74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15950" y="5513190"/>
              <a:ext cx="5734050" cy="462057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</p:pic>
        <p:sp>
          <p:nvSpPr>
            <p:cNvPr id="5" name="오른쪽 화살표 4"/>
            <p:cNvSpPr/>
            <p:nvPr/>
          </p:nvSpPr>
          <p:spPr bwMode="auto">
            <a:xfrm>
              <a:off x="6192838" y="3017752"/>
              <a:ext cx="904875" cy="794901"/>
            </a:xfrm>
            <a:prstGeom prst="rightArrow">
              <a:avLst/>
            </a:prstGeom>
            <a:solidFill>
              <a:srgbClr val="FFC000"/>
            </a:solidFill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>
                <a:defRPr/>
              </a:pPr>
              <a:endParaRPr lang="ko-KR" altLang="en-US">
                <a:solidFill>
                  <a:schemeClr val="tx1"/>
                </a:solidFill>
                <a:latin typeface="HY중고딕" pitchFamily="18" charset="-127"/>
              </a:endParaRPr>
            </a:p>
          </p:txBody>
        </p:sp>
        <p:sp>
          <p:nvSpPr>
            <p:cNvPr id="6" name="오른쪽 화살표 5"/>
            <p:cNvSpPr/>
            <p:nvPr/>
          </p:nvSpPr>
          <p:spPr bwMode="auto">
            <a:xfrm rot="8164074">
              <a:off x="6035675" y="4798055"/>
              <a:ext cx="1255713" cy="793170"/>
            </a:xfrm>
            <a:prstGeom prst="rightArrow">
              <a:avLst/>
            </a:prstGeom>
            <a:solidFill>
              <a:srgbClr val="FFC000"/>
            </a:solidFill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>
                <a:defRPr/>
              </a:pPr>
              <a:endParaRPr lang="ko-KR" altLang="en-US">
                <a:solidFill>
                  <a:schemeClr val="tx1"/>
                </a:solidFill>
                <a:latin typeface="HY중고딕" pitchFamily="18" charset="-127"/>
              </a:endParaRPr>
            </a:p>
          </p:txBody>
        </p:sp>
        <p:sp>
          <p:nvSpPr>
            <p:cNvPr id="69640" name="TextBox 7"/>
            <p:cNvSpPr txBox="1">
              <a:spLocks noChangeArrowheads="1"/>
            </p:cNvSpPr>
            <p:nvPr/>
          </p:nvSpPr>
          <p:spPr bwMode="auto">
            <a:xfrm>
              <a:off x="9648826" y="4380547"/>
              <a:ext cx="1332416" cy="43648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2000">
                  <a:latin typeface="HY중고딕" pitchFamily="18" charset="-127"/>
                </a:rPr>
                <a:t>Java8202</a:t>
              </a:r>
              <a:endParaRPr lang="ko-KR" altLang="en-US" sz="2000">
                <a:latin typeface="HY중고딕" pitchFamily="18" charset="-127"/>
              </a:endParaRPr>
            </a:p>
          </p:txBody>
        </p:sp>
        <p:sp>
          <p:nvSpPr>
            <p:cNvPr id="69641" name="TextBox 8"/>
            <p:cNvSpPr txBox="1">
              <a:spLocks noChangeArrowheads="1"/>
            </p:cNvSpPr>
            <p:nvPr/>
          </p:nvSpPr>
          <p:spPr bwMode="auto">
            <a:xfrm>
              <a:off x="12025313" y="4380547"/>
              <a:ext cx="1332416" cy="43648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2000">
                  <a:latin typeface="HY중고딕" pitchFamily="18" charset="-127"/>
                </a:rPr>
                <a:t>Java8202</a:t>
              </a:r>
              <a:endParaRPr lang="ko-KR" altLang="en-US" sz="2000">
                <a:latin typeface="HY중고딕" pitchFamily="18" charset="-127"/>
              </a:endParaRPr>
            </a:p>
          </p:txBody>
        </p:sp>
        <p:pic>
          <p:nvPicPr>
            <p:cNvPr id="69642" name="Picture 7"/>
            <p:cNvPicPr>
              <a:picLocks noChangeAspect="1" noChangeArrowheads="1"/>
            </p:cNvPicPr>
            <p:nvPr/>
          </p:nvPicPr>
          <p:blipFill>
            <a:blip r:embed="rId5" cstate="print"/>
            <a:srcRect r="11278" b="47672"/>
            <a:stretch>
              <a:fillRect/>
            </a:stretch>
          </p:blipFill>
          <p:spPr bwMode="auto">
            <a:xfrm>
              <a:off x="6985000" y="5628204"/>
              <a:ext cx="3455988" cy="4308038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miter lim="800000"/>
              <a:headEnd/>
              <a:tailEnd/>
            </a:ln>
          </p:spPr>
        </p:pic>
        <p:sp>
          <p:nvSpPr>
            <p:cNvPr id="11" name="직사각형 10"/>
            <p:cNvSpPr/>
            <p:nvPr/>
          </p:nvSpPr>
          <p:spPr bwMode="auto">
            <a:xfrm>
              <a:off x="7416800" y="9075631"/>
              <a:ext cx="1584325" cy="341166"/>
            </a:xfrm>
            <a:prstGeom prst="rect">
              <a:avLst/>
            </a:prstGeom>
            <a:noFill/>
            <a:ln w="38100">
              <a:solidFill>
                <a:srgbClr val="FF0066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>
                <a:defRPr/>
              </a:pPr>
              <a:endParaRPr lang="ko-KR" altLang="en-US">
                <a:solidFill>
                  <a:schemeClr val="tx1"/>
                </a:solidFill>
                <a:latin typeface="HY중고딕" pitchFamily="18" charset="-127"/>
              </a:endParaRPr>
            </a:p>
          </p:txBody>
        </p:sp>
      </p:grp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658" name="그룹 9"/>
          <p:cNvGrpSpPr>
            <a:grpSpLocks/>
          </p:cNvGrpSpPr>
          <p:nvPr/>
        </p:nvGrpSpPr>
        <p:grpSpPr bwMode="auto">
          <a:xfrm>
            <a:off x="447675" y="1141413"/>
            <a:ext cx="13704888" cy="7212012"/>
            <a:chOff x="447675" y="637580"/>
            <a:chExt cx="13704888" cy="7980998"/>
          </a:xfrm>
        </p:grpSpPr>
        <p:pic>
          <p:nvPicPr>
            <p:cNvPr id="70659" name="Picture 1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47675" y="637580"/>
              <a:ext cx="6446838" cy="5190649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miter lim="800000"/>
              <a:headEnd/>
              <a:tailEnd/>
            </a:ln>
          </p:spPr>
        </p:pic>
        <p:pic>
          <p:nvPicPr>
            <p:cNvPr id="70660" name="Picture 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705725" y="637580"/>
              <a:ext cx="6446838" cy="7980998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miter lim="800000"/>
              <a:headEnd/>
              <a:tailEnd/>
            </a:ln>
          </p:spPr>
        </p:pic>
        <p:pic>
          <p:nvPicPr>
            <p:cNvPr id="70661" name="Picture 3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466725" y="6875860"/>
              <a:ext cx="6446838" cy="1740218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miter lim="800000"/>
              <a:headEnd/>
              <a:tailEnd/>
            </a:ln>
          </p:spPr>
        </p:pic>
        <p:sp>
          <p:nvSpPr>
            <p:cNvPr id="5" name="오른쪽 화살표 4"/>
            <p:cNvSpPr/>
            <p:nvPr/>
          </p:nvSpPr>
          <p:spPr bwMode="auto">
            <a:xfrm>
              <a:off x="6853238" y="2677187"/>
              <a:ext cx="904875" cy="795817"/>
            </a:xfrm>
            <a:prstGeom prst="rightArrow">
              <a:avLst/>
            </a:prstGeom>
            <a:solidFill>
              <a:srgbClr val="FFC000"/>
            </a:solidFill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>
                <a:defRPr/>
              </a:pPr>
              <a:endParaRPr lang="ko-KR" altLang="en-US">
                <a:solidFill>
                  <a:schemeClr val="tx1"/>
                </a:solidFill>
                <a:latin typeface="HY중고딕" pitchFamily="18" charset="-127"/>
              </a:endParaRPr>
            </a:p>
          </p:txBody>
        </p:sp>
        <p:sp>
          <p:nvSpPr>
            <p:cNvPr id="6" name="오른쪽 화살표 5"/>
            <p:cNvSpPr/>
            <p:nvPr/>
          </p:nvSpPr>
          <p:spPr bwMode="auto">
            <a:xfrm rot="8164074">
              <a:off x="6696075" y="5976398"/>
              <a:ext cx="1255713" cy="792303"/>
            </a:xfrm>
            <a:prstGeom prst="rightArrow">
              <a:avLst/>
            </a:prstGeom>
            <a:solidFill>
              <a:srgbClr val="FFC000"/>
            </a:solidFill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>
                <a:defRPr/>
              </a:pPr>
              <a:endParaRPr lang="ko-KR" altLang="en-US">
                <a:solidFill>
                  <a:schemeClr val="tx1"/>
                </a:solidFill>
                <a:latin typeface="HY중고딕" pitchFamily="18" charset="-127"/>
              </a:endParaRPr>
            </a:p>
          </p:txBody>
        </p:sp>
        <p:sp>
          <p:nvSpPr>
            <p:cNvPr id="7" name="직사각형 6"/>
            <p:cNvSpPr/>
            <p:nvPr/>
          </p:nvSpPr>
          <p:spPr bwMode="auto">
            <a:xfrm>
              <a:off x="1584325" y="3585437"/>
              <a:ext cx="1368425" cy="567436"/>
            </a:xfrm>
            <a:prstGeom prst="rect">
              <a:avLst/>
            </a:prstGeom>
            <a:noFill/>
            <a:ln w="38100">
              <a:solidFill>
                <a:srgbClr val="FF0066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>
                <a:defRPr/>
              </a:pPr>
              <a:endParaRPr lang="ko-KR" altLang="en-US">
                <a:solidFill>
                  <a:schemeClr val="tx1"/>
                </a:solidFill>
                <a:latin typeface="HY중고딕" pitchFamily="18" charset="-127"/>
              </a:endParaRPr>
            </a:p>
          </p:txBody>
        </p:sp>
        <p:sp>
          <p:nvSpPr>
            <p:cNvPr id="8" name="직사각형 7"/>
            <p:cNvSpPr/>
            <p:nvPr/>
          </p:nvSpPr>
          <p:spPr bwMode="auto">
            <a:xfrm>
              <a:off x="8064500" y="1205016"/>
              <a:ext cx="4752975" cy="567437"/>
            </a:xfrm>
            <a:prstGeom prst="rect">
              <a:avLst/>
            </a:prstGeom>
            <a:noFill/>
            <a:ln w="38100">
              <a:solidFill>
                <a:srgbClr val="FF0066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>
                <a:defRPr/>
              </a:pPr>
              <a:endParaRPr lang="ko-KR" altLang="en-US">
                <a:solidFill>
                  <a:schemeClr val="tx1"/>
                </a:solidFill>
                <a:latin typeface="HY중고딕" pitchFamily="18" charset="-127"/>
              </a:endParaRPr>
            </a:p>
          </p:txBody>
        </p:sp>
        <p:sp>
          <p:nvSpPr>
            <p:cNvPr id="9" name="직사각형 8"/>
            <p:cNvSpPr/>
            <p:nvPr/>
          </p:nvSpPr>
          <p:spPr bwMode="auto">
            <a:xfrm>
              <a:off x="863600" y="6851269"/>
              <a:ext cx="4837102" cy="792319"/>
            </a:xfrm>
            <a:prstGeom prst="rect">
              <a:avLst/>
            </a:prstGeom>
            <a:noFill/>
            <a:ln w="38100">
              <a:solidFill>
                <a:srgbClr val="FF0066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>
                <a:defRPr/>
              </a:pPr>
              <a:endParaRPr lang="ko-KR" altLang="en-US">
                <a:solidFill>
                  <a:schemeClr val="tx1"/>
                </a:solidFill>
                <a:latin typeface="HY중고딕" pitchFamily="18" charset="-127"/>
              </a:endParaRPr>
            </a:p>
          </p:txBody>
        </p:sp>
      </p:grp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682" name="그룹 7"/>
          <p:cNvGrpSpPr>
            <a:grpSpLocks/>
          </p:cNvGrpSpPr>
          <p:nvPr/>
        </p:nvGrpSpPr>
        <p:grpSpPr bwMode="auto">
          <a:xfrm>
            <a:off x="431800" y="1196975"/>
            <a:ext cx="13789025" cy="8091488"/>
            <a:chOff x="431800" y="977624"/>
            <a:chExt cx="13790065" cy="8843252"/>
          </a:xfrm>
        </p:grpSpPr>
        <p:pic>
          <p:nvPicPr>
            <p:cNvPr id="71683" name="Picture 1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31800" y="977624"/>
              <a:ext cx="5868988" cy="340292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pic>
          <p:nvPicPr>
            <p:cNvPr id="71684" name="Picture 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624640" y="977624"/>
              <a:ext cx="7331075" cy="340292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pic>
          <p:nvPicPr>
            <p:cNvPr id="71685" name="Picture 4" descr="http://cfile7.uf.tistory.com/image/1303F343507A3CDE2CD173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431800" y="4945266"/>
              <a:ext cx="9321800" cy="48756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1686" name="TextBox 4"/>
            <p:cNvSpPr txBox="1">
              <a:spLocks noChangeArrowheads="1"/>
            </p:cNvSpPr>
            <p:nvPr/>
          </p:nvSpPr>
          <p:spPr bwMode="auto">
            <a:xfrm>
              <a:off x="5472113" y="8463559"/>
              <a:ext cx="8749752" cy="43728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2000">
                  <a:solidFill>
                    <a:srgbClr val="FF0000"/>
                  </a:solidFill>
                  <a:latin typeface="HY중고딕" pitchFamily="18" charset="-127"/>
                </a:rPr>
                <a:t>C:\app\ora11\product\11.2.0\dbhome_1\network\admin\tnsnames.ora</a:t>
              </a:r>
              <a:endParaRPr lang="ko-KR" altLang="en-US" sz="2000">
                <a:solidFill>
                  <a:srgbClr val="FF0000"/>
                </a:solidFill>
                <a:latin typeface="HY중고딕" pitchFamily="18" charset="-127"/>
              </a:endParaRPr>
            </a:p>
          </p:txBody>
        </p:sp>
        <p:sp>
          <p:nvSpPr>
            <p:cNvPr id="6" name="직사각형 5"/>
            <p:cNvSpPr/>
            <p:nvPr/>
          </p:nvSpPr>
          <p:spPr bwMode="auto">
            <a:xfrm>
              <a:off x="1079549" y="1090399"/>
              <a:ext cx="5042280" cy="1474743"/>
            </a:xfrm>
            <a:prstGeom prst="rect">
              <a:avLst/>
            </a:prstGeom>
            <a:noFill/>
            <a:ln w="38100">
              <a:solidFill>
                <a:srgbClr val="FF0066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>
                <a:defRPr/>
              </a:pPr>
              <a:endParaRPr lang="ko-KR" altLang="en-US">
                <a:solidFill>
                  <a:schemeClr val="tx1"/>
                </a:solidFill>
                <a:latin typeface="HY중고딕" pitchFamily="18" charset="-127"/>
              </a:endParaRPr>
            </a:p>
          </p:txBody>
        </p:sp>
        <p:sp>
          <p:nvSpPr>
            <p:cNvPr id="7" name="직사각형 6"/>
            <p:cNvSpPr/>
            <p:nvPr/>
          </p:nvSpPr>
          <p:spPr bwMode="auto">
            <a:xfrm>
              <a:off x="7706274" y="1090399"/>
              <a:ext cx="5832915" cy="907400"/>
            </a:xfrm>
            <a:prstGeom prst="rect">
              <a:avLst/>
            </a:prstGeom>
            <a:noFill/>
            <a:ln w="38100">
              <a:solidFill>
                <a:srgbClr val="FF0066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>
                <a:defRPr/>
              </a:pPr>
              <a:endParaRPr lang="ko-KR" altLang="en-US">
                <a:solidFill>
                  <a:schemeClr val="tx1"/>
                </a:solidFill>
                <a:latin typeface="HY중고딕" pitchFamily="18" charset="-127"/>
              </a:endParaRPr>
            </a:p>
          </p:txBody>
        </p:sp>
      </p:grp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19"/>
          <p:cNvSpPr>
            <a:spLocks noChangeArrowheads="1"/>
          </p:cNvSpPr>
          <p:nvPr/>
        </p:nvSpPr>
        <p:spPr bwMode="auto">
          <a:xfrm>
            <a:off x="239713" y="1338263"/>
            <a:ext cx="13801725" cy="86407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>
              <a:latin typeface="HY중고딕" pitchFamily="18" charset="-127"/>
            </a:endParaRPr>
          </a:p>
        </p:txBody>
      </p:sp>
      <p:sp>
        <p:nvSpPr>
          <p:cNvPr id="45076" name="Rectangle 20"/>
          <p:cNvSpPr>
            <a:spLocks noChangeArrowheads="1"/>
          </p:cNvSpPr>
          <p:nvPr/>
        </p:nvSpPr>
        <p:spPr bwMode="auto">
          <a:xfrm>
            <a:off x="960438" y="977900"/>
            <a:ext cx="11880850" cy="839788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rgbClr val="FFFF99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/>
          <a:p>
            <a:pPr>
              <a:defRPr/>
            </a:pPr>
            <a:r>
              <a:rPr lang="en-US" altLang="ko-KR" sz="2400" dirty="0">
                <a:solidFill>
                  <a:srgbClr val="A5002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1.3 </a:t>
            </a:r>
            <a:r>
              <a:rPr lang="ko-KR" altLang="en-US" sz="2400" dirty="0" smtClean="0">
                <a:solidFill>
                  <a:srgbClr val="A5002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지식</a:t>
            </a:r>
            <a:endParaRPr lang="ko-KR" altLang="en-US" sz="2400" dirty="0">
              <a:solidFill>
                <a:srgbClr val="A50021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11268" name="Text Box 2"/>
          <p:cNvSpPr txBox="1">
            <a:spLocks noChangeArrowheads="1"/>
          </p:cNvSpPr>
          <p:nvPr/>
        </p:nvSpPr>
        <p:spPr bwMode="auto">
          <a:xfrm>
            <a:off x="792188" y="2304331"/>
            <a:ext cx="12961937" cy="20908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457200" indent="-457200">
              <a:lnSpc>
                <a:spcPct val="150000"/>
              </a:lnSpc>
              <a:spcBef>
                <a:spcPct val="50000"/>
              </a:spcBef>
              <a:buClr>
                <a:srgbClr val="FF3300"/>
              </a:buClr>
              <a:buFont typeface="Wingdings" pitchFamily="2" charset="2"/>
              <a:buChar char="v"/>
            </a:pPr>
            <a:r>
              <a:rPr lang="ko-KR" altLang="en-US" sz="24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지식</a:t>
            </a:r>
            <a:r>
              <a:rPr lang="en-US" altLang="ko-KR" sz="24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(Knowledge)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ko-KR" altLang="en-US" sz="22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데이터와 </a:t>
            </a:r>
            <a:r>
              <a:rPr lang="ko-KR" altLang="en-US" sz="2200" dirty="0">
                <a:latin typeface="HY중고딕" panose="02030600000101010101" pitchFamily="18" charset="-127"/>
                <a:ea typeface="HY중고딕" panose="02030600000101010101" pitchFamily="18" charset="-127"/>
              </a:rPr>
              <a:t>정보에 비해 좀 더 상위 수준의 </a:t>
            </a:r>
            <a:r>
              <a:rPr lang="ko-KR" altLang="en-US" sz="22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개념</a:t>
            </a:r>
            <a:endParaRPr lang="en-US" altLang="ko-KR" sz="2200" dirty="0" smtClean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ko-KR" altLang="en-US" sz="2200" dirty="0">
                <a:latin typeface="HY중고딕" panose="02030600000101010101" pitchFamily="18" charset="-127"/>
                <a:ea typeface="HY중고딕" panose="02030600000101010101" pitchFamily="18" charset="-127"/>
              </a:rPr>
              <a:t>수</a:t>
            </a:r>
            <a:r>
              <a:rPr lang="ko-KR" altLang="en-US" sz="22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동적이고 </a:t>
            </a:r>
            <a:r>
              <a:rPr lang="ko-KR" altLang="en-US" sz="2200" dirty="0">
                <a:latin typeface="HY중고딕" panose="02030600000101010101" pitchFamily="18" charset="-127"/>
                <a:ea typeface="HY중고딕" panose="02030600000101010101" pitchFamily="18" charset="-127"/>
              </a:rPr>
              <a:t>정적인 데이터나 정보에 비해</a:t>
            </a:r>
            <a:r>
              <a:rPr lang="en-US" altLang="ko-KR" sz="2200" dirty="0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sz="2200" dirty="0">
                <a:latin typeface="HY중고딕" panose="02030600000101010101" pitchFamily="18" charset="-127"/>
                <a:ea typeface="HY중고딕" panose="02030600000101010101" pitchFamily="18" charset="-127"/>
              </a:rPr>
              <a:t>이들을 처리하는 “</a:t>
            </a:r>
            <a:r>
              <a:rPr lang="ko-KR" altLang="en-US" sz="22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방법”이나</a:t>
            </a:r>
            <a:r>
              <a:rPr lang="ko-KR" altLang="en-US" sz="2200" dirty="0">
                <a:latin typeface="HY중고딕" panose="02030600000101010101" pitchFamily="18" charset="-127"/>
                <a:ea typeface="HY중고딕" panose="02030600000101010101" pitchFamily="18" charset="-127"/>
              </a:rPr>
              <a:t> 어떤 근거에 의한 판단을 내리는데 필요한 분석과 판단에 관한 “</a:t>
            </a:r>
            <a:r>
              <a:rPr lang="ko-KR" altLang="en-US" sz="22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법칙”등을</a:t>
            </a:r>
            <a:r>
              <a:rPr lang="ko-KR" altLang="en-US" sz="2200" dirty="0">
                <a:latin typeface="HY중고딕" panose="02030600000101010101" pitchFamily="18" charset="-127"/>
                <a:ea typeface="HY중고딕" panose="02030600000101010101" pitchFamily="18" charset="-127"/>
              </a:rPr>
              <a:t> 포함</a:t>
            </a:r>
            <a:r>
              <a:rPr lang="ko-KR" altLang="en-US" sz="22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endParaRPr lang="ko-KR" altLang="en-US" sz="22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pic>
        <p:nvPicPr>
          <p:cNvPr id="5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1318" y="5040635"/>
            <a:ext cx="10657184" cy="33691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직사각형 3"/>
          <p:cNvSpPr>
            <a:spLocks noChangeArrowheads="1"/>
          </p:cNvSpPr>
          <p:nvPr/>
        </p:nvSpPr>
        <p:spPr bwMode="auto">
          <a:xfrm>
            <a:off x="2301875" y="4152900"/>
            <a:ext cx="9544050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5400">
                <a:latin typeface="HY중고딕" pitchFamily="18" charset="-127"/>
              </a:rPr>
              <a:t>Oracle 11g Database </a:t>
            </a:r>
            <a:r>
              <a:rPr lang="ko-KR" altLang="en-US" sz="5400">
                <a:latin typeface="HY중고딕" pitchFamily="18" charset="-127"/>
              </a:rPr>
              <a:t>설치 끝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직사각형 3"/>
          <p:cNvSpPr>
            <a:spLocks noChangeArrowheads="1"/>
          </p:cNvSpPr>
          <p:nvPr/>
        </p:nvSpPr>
        <p:spPr bwMode="auto">
          <a:xfrm>
            <a:off x="2592388" y="4152900"/>
            <a:ext cx="9007475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5400">
                <a:latin typeface="HY중고딕" pitchFamily="18" charset="-127"/>
              </a:rPr>
              <a:t>Oracle 11g Client </a:t>
            </a:r>
            <a:r>
              <a:rPr lang="ko-KR" altLang="en-US" sz="5400">
                <a:latin typeface="HY중고딕" pitchFamily="18" charset="-127"/>
              </a:rPr>
              <a:t>설치 시작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754" name="그룹 10"/>
          <p:cNvGrpSpPr>
            <a:grpSpLocks/>
          </p:cNvGrpSpPr>
          <p:nvPr/>
        </p:nvGrpSpPr>
        <p:grpSpPr bwMode="auto">
          <a:xfrm>
            <a:off x="360363" y="1114425"/>
            <a:ext cx="13368337" cy="8247063"/>
            <a:chOff x="360365" y="682588"/>
            <a:chExt cx="13368335" cy="9256157"/>
          </a:xfrm>
        </p:grpSpPr>
        <p:pic>
          <p:nvPicPr>
            <p:cNvPr id="74755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 r="36273" b="63994"/>
            <a:stretch>
              <a:fillRect/>
            </a:stretch>
          </p:blipFill>
          <p:spPr bwMode="auto">
            <a:xfrm>
              <a:off x="360365" y="750094"/>
              <a:ext cx="6911975" cy="5103139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miter lim="800000"/>
              <a:headEnd/>
              <a:tailEnd/>
            </a:ln>
          </p:spPr>
        </p:pic>
        <p:sp>
          <p:nvSpPr>
            <p:cNvPr id="3" name="직사각형 2"/>
            <p:cNvSpPr/>
            <p:nvPr/>
          </p:nvSpPr>
          <p:spPr bwMode="auto">
            <a:xfrm>
              <a:off x="5256214" y="2453641"/>
              <a:ext cx="1081087" cy="564813"/>
            </a:xfrm>
            <a:prstGeom prst="rect">
              <a:avLst/>
            </a:prstGeom>
            <a:noFill/>
            <a:ln w="38100">
              <a:solidFill>
                <a:srgbClr val="FF0066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>
                <a:defRPr/>
              </a:pPr>
              <a:endParaRPr lang="ko-KR" altLang="en-US">
                <a:solidFill>
                  <a:schemeClr val="tx1"/>
                </a:solidFill>
                <a:latin typeface="HY중고딕" pitchFamily="18" charset="-127"/>
              </a:endParaRPr>
            </a:p>
          </p:txBody>
        </p:sp>
        <p:sp>
          <p:nvSpPr>
            <p:cNvPr id="4" name="직사각형 3"/>
            <p:cNvSpPr/>
            <p:nvPr/>
          </p:nvSpPr>
          <p:spPr bwMode="auto">
            <a:xfrm>
              <a:off x="3240090" y="3472798"/>
              <a:ext cx="1081087" cy="568377"/>
            </a:xfrm>
            <a:prstGeom prst="rect">
              <a:avLst/>
            </a:prstGeom>
            <a:noFill/>
            <a:ln w="38100">
              <a:solidFill>
                <a:srgbClr val="FF0066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>
                <a:defRPr/>
              </a:pPr>
              <a:endParaRPr lang="ko-KR" altLang="en-US">
                <a:solidFill>
                  <a:schemeClr val="tx1"/>
                </a:solidFill>
                <a:latin typeface="HY중고딕" pitchFamily="18" charset="-127"/>
              </a:endParaRPr>
            </a:p>
          </p:txBody>
        </p:sp>
        <p:sp>
          <p:nvSpPr>
            <p:cNvPr id="5" name="직사각형 4"/>
            <p:cNvSpPr/>
            <p:nvPr/>
          </p:nvSpPr>
          <p:spPr bwMode="auto">
            <a:xfrm>
              <a:off x="1223965" y="1090608"/>
              <a:ext cx="1873250" cy="340312"/>
            </a:xfrm>
            <a:prstGeom prst="rect">
              <a:avLst/>
            </a:prstGeom>
            <a:noFill/>
            <a:ln w="38100">
              <a:solidFill>
                <a:srgbClr val="FF0066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>
                <a:defRPr/>
              </a:pPr>
              <a:endParaRPr lang="ko-KR" altLang="en-US">
                <a:solidFill>
                  <a:schemeClr val="tx1"/>
                </a:solidFill>
                <a:latin typeface="HY중고딕" pitchFamily="18" charset="-127"/>
              </a:endParaRPr>
            </a:p>
          </p:txBody>
        </p:sp>
        <p:sp>
          <p:nvSpPr>
            <p:cNvPr id="6" name="오른쪽 화살표 5"/>
            <p:cNvSpPr/>
            <p:nvPr/>
          </p:nvSpPr>
          <p:spPr bwMode="auto">
            <a:xfrm rot="1381187">
              <a:off x="3416302" y="1573460"/>
              <a:ext cx="1665288" cy="791094"/>
            </a:xfrm>
            <a:prstGeom prst="rightArrow">
              <a:avLst/>
            </a:prstGeom>
            <a:solidFill>
              <a:srgbClr val="FFC000"/>
            </a:solidFill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>
                <a:defRPr/>
              </a:pPr>
              <a:endParaRPr lang="ko-KR" altLang="en-US">
                <a:solidFill>
                  <a:schemeClr val="tx1"/>
                </a:solidFill>
                <a:latin typeface="HY중고딕" pitchFamily="18" charset="-127"/>
              </a:endParaRPr>
            </a:p>
          </p:txBody>
        </p:sp>
        <p:sp>
          <p:nvSpPr>
            <p:cNvPr id="7" name="오른쪽 화살표 6"/>
            <p:cNvSpPr/>
            <p:nvPr/>
          </p:nvSpPr>
          <p:spPr bwMode="auto">
            <a:xfrm rot="9667556">
              <a:off x="4378326" y="2879478"/>
              <a:ext cx="871538" cy="792875"/>
            </a:xfrm>
            <a:prstGeom prst="rightArrow">
              <a:avLst/>
            </a:prstGeom>
            <a:solidFill>
              <a:srgbClr val="FFC000"/>
            </a:solidFill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>
                <a:defRPr/>
              </a:pPr>
              <a:endParaRPr lang="ko-KR" altLang="en-US">
                <a:solidFill>
                  <a:schemeClr val="tx1"/>
                </a:solidFill>
                <a:latin typeface="HY중고딕" pitchFamily="18" charset="-127"/>
              </a:endParaRPr>
            </a:p>
          </p:txBody>
        </p:sp>
        <p:pic>
          <p:nvPicPr>
            <p:cNvPr id="74761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8280400" y="682588"/>
              <a:ext cx="5448300" cy="9256157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miter lim="800000"/>
              <a:headEnd/>
              <a:tailEnd/>
            </a:ln>
          </p:spPr>
        </p:pic>
        <p:sp>
          <p:nvSpPr>
            <p:cNvPr id="9" name="직사각형 8"/>
            <p:cNvSpPr/>
            <p:nvPr/>
          </p:nvSpPr>
          <p:spPr bwMode="auto">
            <a:xfrm>
              <a:off x="8569326" y="1885265"/>
              <a:ext cx="1655763" cy="568376"/>
            </a:xfrm>
            <a:prstGeom prst="rect">
              <a:avLst/>
            </a:prstGeom>
            <a:noFill/>
            <a:ln w="38100">
              <a:solidFill>
                <a:srgbClr val="FF0066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>
                <a:defRPr/>
              </a:pPr>
              <a:endParaRPr lang="ko-KR" altLang="en-US">
                <a:solidFill>
                  <a:schemeClr val="tx1"/>
                </a:solidFill>
                <a:latin typeface="HY중고딕" pitchFamily="18" charset="-127"/>
              </a:endParaRPr>
            </a:p>
          </p:txBody>
        </p:sp>
        <p:sp>
          <p:nvSpPr>
            <p:cNvPr id="10" name="직사각형 9"/>
            <p:cNvSpPr/>
            <p:nvPr/>
          </p:nvSpPr>
          <p:spPr bwMode="auto">
            <a:xfrm>
              <a:off x="12169775" y="9256337"/>
              <a:ext cx="647700" cy="454345"/>
            </a:xfrm>
            <a:prstGeom prst="rect">
              <a:avLst/>
            </a:prstGeom>
            <a:noFill/>
            <a:ln w="38100">
              <a:solidFill>
                <a:srgbClr val="FF0066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>
                <a:defRPr/>
              </a:pPr>
              <a:endParaRPr lang="ko-KR" altLang="en-US">
                <a:solidFill>
                  <a:schemeClr val="tx1"/>
                </a:solidFill>
                <a:latin typeface="HY중고딕" pitchFamily="18" charset="-127"/>
              </a:endParaRPr>
            </a:p>
          </p:txBody>
        </p:sp>
      </p:grp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778" name="그룹 5"/>
          <p:cNvGrpSpPr>
            <a:grpSpLocks/>
          </p:cNvGrpSpPr>
          <p:nvPr/>
        </p:nvGrpSpPr>
        <p:grpSpPr bwMode="auto">
          <a:xfrm>
            <a:off x="792163" y="1481138"/>
            <a:ext cx="12882562" cy="6511925"/>
            <a:chOff x="792163" y="977624"/>
            <a:chExt cx="12882564" cy="7485936"/>
          </a:xfrm>
        </p:grpSpPr>
        <p:pic>
          <p:nvPicPr>
            <p:cNvPr id="75779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792163" y="977624"/>
              <a:ext cx="6107112" cy="7485936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miter lim="800000"/>
              <a:headEnd/>
              <a:tailEnd/>
            </a:ln>
          </p:spPr>
        </p:pic>
        <p:sp>
          <p:nvSpPr>
            <p:cNvPr id="3" name="직사각형 2"/>
            <p:cNvSpPr/>
            <p:nvPr/>
          </p:nvSpPr>
          <p:spPr bwMode="auto">
            <a:xfrm>
              <a:off x="1079500" y="3361006"/>
              <a:ext cx="2160588" cy="452587"/>
            </a:xfrm>
            <a:prstGeom prst="rect">
              <a:avLst/>
            </a:prstGeom>
            <a:noFill/>
            <a:ln w="38100">
              <a:solidFill>
                <a:srgbClr val="FF0066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>
                <a:defRPr/>
              </a:pPr>
              <a:endParaRPr lang="ko-KR" altLang="en-US">
                <a:solidFill>
                  <a:schemeClr val="tx1"/>
                </a:solidFill>
                <a:latin typeface="HY중고딕" pitchFamily="18" charset="-127"/>
              </a:endParaRPr>
            </a:p>
          </p:txBody>
        </p:sp>
        <p:sp>
          <p:nvSpPr>
            <p:cNvPr id="4" name="직사각형 3"/>
            <p:cNvSpPr/>
            <p:nvPr/>
          </p:nvSpPr>
          <p:spPr bwMode="auto">
            <a:xfrm>
              <a:off x="1296988" y="7441589"/>
              <a:ext cx="2159000" cy="682530"/>
            </a:xfrm>
            <a:prstGeom prst="rect">
              <a:avLst/>
            </a:prstGeom>
            <a:noFill/>
            <a:ln w="38100">
              <a:solidFill>
                <a:srgbClr val="FF0066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>
                <a:defRPr/>
              </a:pPr>
              <a:endParaRPr lang="ko-KR" altLang="en-US">
                <a:solidFill>
                  <a:schemeClr val="tx1"/>
                </a:solidFill>
                <a:latin typeface="HY중고딕" pitchFamily="18" charset="-127"/>
              </a:endParaRPr>
            </a:p>
          </p:txBody>
        </p:sp>
        <p:pic>
          <p:nvPicPr>
            <p:cNvPr id="75782" name="Picture 1"/>
            <p:cNvPicPr>
              <a:picLocks noChangeAspect="1" noChangeArrowheads="1"/>
            </p:cNvPicPr>
            <p:nvPr/>
          </p:nvPicPr>
          <p:blipFill>
            <a:blip r:embed="rId3" cstate="print"/>
            <a:srcRect l="11385" r="17754" b="36986"/>
            <a:stretch>
              <a:fillRect/>
            </a:stretch>
          </p:blipFill>
          <p:spPr bwMode="auto">
            <a:xfrm>
              <a:off x="7200902" y="977624"/>
              <a:ext cx="6473825" cy="6805851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miter lim="800000"/>
              <a:headEnd/>
              <a:tailEnd/>
            </a:ln>
          </p:spPr>
        </p:pic>
      </p:grp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802" name="그룹 3"/>
          <p:cNvGrpSpPr>
            <a:grpSpLocks/>
          </p:cNvGrpSpPr>
          <p:nvPr/>
        </p:nvGrpSpPr>
        <p:grpSpPr bwMode="auto">
          <a:xfrm>
            <a:off x="431800" y="1481138"/>
            <a:ext cx="13449300" cy="6656387"/>
            <a:chOff x="431800" y="977623"/>
            <a:chExt cx="13449300" cy="7825979"/>
          </a:xfrm>
        </p:grpSpPr>
        <p:pic>
          <p:nvPicPr>
            <p:cNvPr id="76803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431800" y="977623"/>
              <a:ext cx="6618288" cy="7825979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miter lim="800000"/>
              <a:headEnd/>
              <a:tailEnd/>
            </a:ln>
          </p:spPr>
        </p:pic>
        <p:pic>
          <p:nvPicPr>
            <p:cNvPr id="76804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264400" y="977623"/>
              <a:ext cx="6616700" cy="7825979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miter lim="800000"/>
              <a:headEnd/>
              <a:tailEnd/>
            </a:ln>
          </p:spPr>
        </p:pic>
      </p:grp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826" name="그룹 5"/>
          <p:cNvGrpSpPr>
            <a:grpSpLocks/>
          </p:cNvGrpSpPr>
          <p:nvPr/>
        </p:nvGrpSpPr>
        <p:grpSpPr bwMode="auto">
          <a:xfrm>
            <a:off x="374650" y="1481138"/>
            <a:ext cx="13800138" cy="6223000"/>
            <a:chOff x="374650" y="977623"/>
            <a:chExt cx="13800281" cy="8051006"/>
          </a:xfrm>
        </p:grpSpPr>
        <p:pic>
          <p:nvPicPr>
            <p:cNvPr id="77827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374650" y="977623"/>
              <a:ext cx="6807200" cy="8051006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miter lim="800000"/>
              <a:headEnd/>
              <a:tailEnd/>
            </a:ln>
          </p:spPr>
        </p:pic>
        <p:pic>
          <p:nvPicPr>
            <p:cNvPr id="77828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269165" y="977623"/>
              <a:ext cx="6746875" cy="7938491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miter lim="800000"/>
              <a:headEnd/>
              <a:tailEnd/>
            </a:ln>
          </p:spPr>
        </p:pic>
        <p:sp>
          <p:nvSpPr>
            <p:cNvPr id="77829" name="TextBox 3"/>
            <p:cNvSpPr txBox="1">
              <a:spLocks noChangeArrowheads="1"/>
            </p:cNvSpPr>
            <p:nvPr/>
          </p:nvSpPr>
          <p:spPr bwMode="auto">
            <a:xfrm>
              <a:off x="9432926" y="4833105"/>
              <a:ext cx="4742005" cy="5176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2000">
                  <a:latin typeface="HY중고딕" pitchFamily="18" charset="-127"/>
                </a:rPr>
                <a:t>C:\app\ora11\product\11.2.0\client_1</a:t>
              </a:r>
              <a:endParaRPr lang="ko-KR" altLang="en-US" sz="2000">
                <a:latin typeface="HY중고딕" pitchFamily="18" charset="-127"/>
              </a:endParaRPr>
            </a:p>
          </p:txBody>
        </p:sp>
        <p:sp>
          <p:nvSpPr>
            <p:cNvPr id="77830" name="TextBox 4"/>
            <p:cNvSpPr txBox="1">
              <a:spLocks noChangeArrowheads="1"/>
            </p:cNvSpPr>
            <p:nvPr/>
          </p:nvSpPr>
          <p:spPr bwMode="auto">
            <a:xfrm>
              <a:off x="10801352" y="2905363"/>
              <a:ext cx="1811714" cy="5176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2000">
                  <a:latin typeface="HY중고딕" pitchFamily="18" charset="-127"/>
                </a:rPr>
                <a:t>C:\app\ora11</a:t>
              </a:r>
              <a:endParaRPr lang="ko-KR" altLang="en-US" sz="2000">
                <a:latin typeface="HY중고딕" pitchFamily="18" charset="-127"/>
              </a:endParaRPr>
            </a:p>
          </p:txBody>
        </p:sp>
      </p:grp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850" name="그룹 11"/>
          <p:cNvGrpSpPr>
            <a:grpSpLocks/>
          </p:cNvGrpSpPr>
          <p:nvPr/>
        </p:nvGrpSpPr>
        <p:grpSpPr bwMode="auto">
          <a:xfrm>
            <a:off x="576263" y="1214438"/>
            <a:ext cx="13382625" cy="7354887"/>
            <a:chOff x="576265" y="637581"/>
            <a:chExt cx="13382623" cy="8973621"/>
          </a:xfrm>
        </p:grpSpPr>
        <p:pic>
          <p:nvPicPr>
            <p:cNvPr id="78851" name="Picture 3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76265" y="637581"/>
              <a:ext cx="4537075" cy="8973621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miter lim="800000"/>
              <a:headEnd/>
              <a:tailEnd/>
            </a:ln>
          </p:spPr>
        </p:pic>
        <p:sp>
          <p:nvSpPr>
            <p:cNvPr id="4" name="직사각형 3"/>
            <p:cNvSpPr/>
            <p:nvPr/>
          </p:nvSpPr>
          <p:spPr bwMode="auto">
            <a:xfrm>
              <a:off x="4176714" y="7441883"/>
              <a:ext cx="936625" cy="453233"/>
            </a:xfrm>
            <a:prstGeom prst="rect">
              <a:avLst/>
            </a:prstGeom>
            <a:noFill/>
            <a:ln w="38100">
              <a:solidFill>
                <a:srgbClr val="FF0066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>
                <a:defRPr/>
              </a:pPr>
              <a:endParaRPr lang="ko-KR" altLang="en-US">
                <a:solidFill>
                  <a:schemeClr val="tx1"/>
                </a:solidFill>
                <a:latin typeface="HY중고딕" pitchFamily="18" charset="-127"/>
              </a:endParaRPr>
            </a:p>
          </p:txBody>
        </p:sp>
        <p:pic>
          <p:nvPicPr>
            <p:cNvPr id="78853" name="Picture 4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545138" y="865109"/>
              <a:ext cx="8413750" cy="8051006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miter lim="800000"/>
              <a:headEnd/>
              <a:tailEnd/>
            </a:ln>
          </p:spPr>
        </p:pic>
        <p:sp>
          <p:nvSpPr>
            <p:cNvPr id="6" name="직사각형 5"/>
            <p:cNvSpPr/>
            <p:nvPr/>
          </p:nvSpPr>
          <p:spPr bwMode="auto">
            <a:xfrm>
              <a:off x="5832476" y="3926424"/>
              <a:ext cx="1152525" cy="453233"/>
            </a:xfrm>
            <a:prstGeom prst="rect">
              <a:avLst/>
            </a:prstGeom>
            <a:noFill/>
            <a:ln w="38100">
              <a:solidFill>
                <a:srgbClr val="FF0066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>
                <a:defRPr/>
              </a:pPr>
              <a:endParaRPr lang="ko-KR" altLang="en-US">
                <a:solidFill>
                  <a:schemeClr val="tx1"/>
                </a:solidFill>
                <a:latin typeface="HY중고딕" pitchFamily="18" charset="-127"/>
              </a:endParaRPr>
            </a:p>
          </p:txBody>
        </p:sp>
        <p:sp>
          <p:nvSpPr>
            <p:cNvPr id="7" name="직사각형 6"/>
            <p:cNvSpPr/>
            <p:nvPr/>
          </p:nvSpPr>
          <p:spPr bwMode="auto">
            <a:xfrm>
              <a:off x="8208964" y="3699807"/>
              <a:ext cx="4105274" cy="340893"/>
            </a:xfrm>
            <a:prstGeom prst="rect">
              <a:avLst/>
            </a:prstGeom>
            <a:noFill/>
            <a:ln w="38100">
              <a:solidFill>
                <a:srgbClr val="FF0066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>
                <a:defRPr/>
              </a:pPr>
              <a:endParaRPr lang="ko-KR" altLang="en-US">
                <a:solidFill>
                  <a:schemeClr val="tx1"/>
                </a:solidFill>
                <a:latin typeface="HY중고딕" pitchFamily="18" charset="-127"/>
              </a:endParaRPr>
            </a:p>
          </p:txBody>
        </p:sp>
        <p:sp>
          <p:nvSpPr>
            <p:cNvPr id="8" name="직사각형 7"/>
            <p:cNvSpPr/>
            <p:nvPr/>
          </p:nvSpPr>
          <p:spPr bwMode="auto">
            <a:xfrm>
              <a:off x="10440989" y="4720550"/>
              <a:ext cx="1008062" cy="567509"/>
            </a:xfrm>
            <a:prstGeom prst="rect">
              <a:avLst/>
            </a:prstGeom>
            <a:noFill/>
            <a:ln w="38100">
              <a:solidFill>
                <a:srgbClr val="FF0066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>
                <a:defRPr/>
              </a:pPr>
              <a:endParaRPr lang="ko-KR" altLang="en-US">
                <a:solidFill>
                  <a:schemeClr val="tx1"/>
                </a:solidFill>
                <a:latin typeface="HY중고딕" pitchFamily="18" charset="-127"/>
              </a:endParaRPr>
            </a:p>
          </p:txBody>
        </p:sp>
        <p:sp>
          <p:nvSpPr>
            <p:cNvPr id="9" name="직사각형 8"/>
            <p:cNvSpPr/>
            <p:nvPr/>
          </p:nvSpPr>
          <p:spPr bwMode="auto">
            <a:xfrm>
              <a:off x="10440989" y="7100990"/>
              <a:ext cx="1655762" cy="567510"/>
            </a:xfrm>
            <a:prstGeom prst="rect">
              <a:avLst/>
            </a:prstGeom>
            <a:noFill/>
            <a:ln w="38100">
              <a:solidFill>
                <a:srgbClr val="FF0066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>
                <a:defRPr/>
              </a:pPr>
              <a:endParaRPr lang="ko-KR" altLang="en-US">
                <a:solidFill>
                  <a:schemeClr val="tx1"/>
                </a:solidFill>
                <a:latin typeface="HY중고딕" pitchFamily="18" charset="-127"/>
              </a:endParaRPr>
            </a:p>
          </p:txBody>
        </p:sp>
        <p:sp>
          <p:nvSpPr>
            <p:cNvPr id="10" name="오른쪽 화살표 9"/>
            <p:cNvSpPr/>
            <p:nvPr/>
          </p:nvSpPr>
          <p:spPr bwMode="auto">
            <a:xfrm rot="17759824">
              <a:off x="3727046" y="5642687"/>
              <a:ext cx="3269474" cy="503237"/>
            </a:xfrm>
            <a:prstGeom prst="rightArrow">
              <a:avLst/>
            </a:prstGeom>
            <a:solidFill>
              <a:srgbClr val="FFC000"/>
            </a:solidFill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>
                <a:defRPr/>
              </a:pPr>
              <a:endParaRPr lang="ko-KR" altLang="en-US">
                <a:solidFill>
                  <a:schemeClr val="tx1"/>
                </a:solidFill>
                <a:latin typeface="HY중고딕" pitchFamily="18" charset="-127"/>
              </a:endParaRPr>
            </a:p>
          </p:txBody>
        </p:sp>
        <p:sp>
          <p:nvSpPr>
            <p:cNvPr id="11" name="오른쪽 화살표 10"/>
            <p:cNvSpPr/>
            <p:nvPr/>
          </p:nvSpPr>
          <p:spPr bwMode="auto">
            <a:xfrm rot="1605733">
              <a:off x="6824664" y="5444947"/>
              <a:ext cx="3762374" cy="794126"/>
            </a:xfrm>
            <a:prstGeom prst="rightArrow">
              <a:avLst/>
            </a:prstGeom>
            <a:solidFill>
              <a:srgbClr val="FFC000"/>
            </a:solidFill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>
                <a:defRPr/>
              </a:pPr>
              <a:endParaRPr lang="ko-KR" altLang="en-US">
                <a:solidFill>
                  <a:schemeClr val="tx1"/>
                </a:solidFill>
                <a:latin typeface="HY중고딕" pitchFamily="18" charset="-127"/>
              </a:endParaRPr>
            </a:p>
          </p:txBody>
        </p:sp>
      </p:grp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874" name="그룹 3"/>
          <p:cNvGrpSpPr>
            <a:grpSpLocks/>
          </p:cNvGrpSpPr>
          <p:nvPr/>
        </p:nvGrpSpPr>
        <p:grpSpPr bwMode="auto">
          <a:xfrm>
            <a:off x="792163" y="1090613"/>
            <a:ext cx="7229475" cy="5451475"/>
            <a:chOff x="792163" y="1090137"/>
            <a:chExt cx="7230718" cy="5452358"/>
          </a:xfrm>
        </p:grpSpPr>
        <p:pic>
          <p:nvPicPr>
            <p:cNvPr id="79875" name="Picture 5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792163" y="1090137"/>
              <a:ext cx="6559550" cy="2942386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79876" name="TextBox 2"/>
            <p:cNvSpPr txBox="1">
              <a:spLocks noChangeArrowheads="1"/>
            </p:cNvSpPr>
            <p:nvPr/>
          </p:nvSpPr>
          <p:spPr bwMode="auto">
            <a:xfrm>
              <a:off x="1079501" y="6080761"/>
              <a:ext cx="6943380" cy="4617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2400">
                  <a:latin typeface="HY중고딕" pitchFamily="18" charset="-127"/>
                </a:rPr>
                <a:t>C:\app\ora11\product\11.2.0\dbhome_1\BIN\;</a:t>
              </a:r>
              <a:endParaRPr lang="ko-KR" altLang="en-US" sz="2400">
                <a:latin typeface="HY중고딕" pitchFamily="18" charset="-127"/>
              </a:endParaRPr>
            </a:p>
          </p:txBody>
        </p:sp>
      </p:grp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직사각형 3"/>
          <p:cNvSpPr>
            <a:spLocks noChangeArrowheads="1"/>
          </p:cNvSpPr>
          <p:nvPr/>
        </p:nvSpPr>
        <p:spPr bwMode="auto">
          <a:xfrm>
            <a:off x="2592388" y="4152900"/>
            <a:ext cx="8328025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5400">
                <a:latin typeface="HY중고딕" pitchFamily="18" charset="-127"/>
              </a:rPr>
              <a:t>Oracle 11g Client </a:t>
            </a:r>
            <a:r>
              <a:rPr lang="ko-KR" altLang="en-US" sz="5400">
                <a:latin typeface="HY중고딕" pitchFamily="18" charset="-127"/>
              </a:rPr>
              <a:t>설치 끝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직사각형 3"/>
          <p:cNvSpPr>
            <a:spLocks noChangeArrowheads="1"/>
          </p:cNvSpPr>
          <p:nvPr/>
        </p:nvSpPr>
        <p:spPr bwMode="auto">
          <a:xfrm>
            <a:off x="4608513" y="4152900"/>
            <a:ext cx="4981575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5400">
                <a:latin typeface="HY중고딕" pitchFamily="18" charset="-127"/>
              </a:rPr>
              <a:t>Erwin </a:t>
            </a:r>
            <a:r>
              <a:rPr lang="ko-KR" altLang="en-US" sz="5400">
                <a:latin typeface="HY중고딕" pitchFamily="18" charset="-127"/>
              </a:rPr>
              <a:t>설치시작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ext Box 2"/>
          <p:cNvSpPr txBox="1">
            <a:spLocks noChangeArrowheads="1"/>
          </p:cNvSpPr>
          <p:nvPr/>
        </p:nvSpPr>
        <p:spPr bwMode="auto">
          <a:xfrm>
            <a:off x="839788" y="3138488"/>
            <a:ext cx="12553950" cy="2892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457200" indent="-457200">
              <a:lnSpc>
                <a:spcPct val="150000"/>
              </a:lnSpc>
              <a:spcBef>
                <a:spcPct val="50000"/>
              </a:spcBef>
              <a:buClr>
                <a:srgbClr val="FF3300"/>
              </a:buClr>
              <a:buFont typeface="Wingdings" pitchFamily="2" charset="2"/>
              <a:buChar char="v"/>
            </a:pP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데이터베이스란</a:t>
            </a: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?   (DB: DataBase) </a:t>
            </a:r>
          </a:p>
          <a:p>
            <a:pPr marL="914400" lvl="1" indent="-457200">
              <a:lnSpc>
                <a:spcPct val="150000"/>
              </a:lnSpc>
              <a:spcBef>
                <a:spcPct val="50000"/>
              </a:spcBef>
              <a:buFontTx/>
              <a:buChar char="-"/>
            </a:pP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특정 조직 내에서 다수의 사용자들이 공유</a:t>
            </a: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(share)</a:t>
            </a: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할 </a:t>
            </a:r>
            <a:br>
              <a:rPr lang="ko-KR" altLang="en-US" sz="2800" b="0">
                <a:latin typeface="HY중고딕" pitchFamily="18" charset="-127"/>
                <a:ea typeface="HY중고딕" pitchFamily="18" charset="-127"/>
              </a:rPr>
            </a:b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수 있도록 통합</a:t>
            </a: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(integrate) </a:t>
            </a: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시키고 컴퓨터 저장 장치에 저장</a:t>
            </a: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(store)</a:t>
            </a: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시킨 운영</a:t>
            </a: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(operation) </a:t>
            </a: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데이터의 집합이다</a:t>
            </a: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.</a:t>
            </a:r>
          </a:p>
        </p:txBody>
      </p:sp>
      <p:sp>
        <p:nvSpPr>
          <p:cNvPr id="12291" name="Rectangle 4"/>
          <p:cNvSpPr>
            <a:spLocks noChangeArrowheads="1"/>
          </p:cNvSpPr>
          <p:nvPr/>
        </p:nvSpPr>
        <p:spPr bwMode="auto">
          <a:xfrm>
            <a:off x="239713" y="1338263"/>
            <a:ext cx="13801725" cy="86407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>
              <a:latin typeface="HY중고딕" pitchFamily="18" charset="-127"/>
            </a:endParaRPr>
          </a:p>
        </p:txBody>
      </p:sp>
      <p:sp>
        <p:nvSpPr>
          <p:cNvPr id="44037" name="Rectangle 5"/>
          <p:cNvSpPr>
            <a:spLocks noChangeArrowheads="1"/>
          </p:cNvSpPr>
          <p:nvPr/>
        </p:nvSpPr>
        <p:spPr bwMode="auto">
          <a:xfrm>
            <a:off x="960438" y="977900"/>
            <a:ext cx="11880850" cy="839788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rgbClr val="FFFF99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/>
          <a:p>
            <a:pPr>
              <a:defRPr/>
            </a:pPr>
            <a:r>
              <a:rPr lang="en-US" altLang="ko-KR" sz="3200">
                <a:solidFill>
                  <a:srgbClr val="A50021"/>
                </a:solidFill>
                <a:latin typeface="HY중고딕" pitchFamily="18" charset="-127"/>
                <a:ea typeface="HY중고딕" pitchFamily="18" charset="-127"/>
              </a:rPr>
              <a:t>2. </a:t>
            </a:r>
            <a:r>
              <a:rPr lang="ko-KR" altLang="en-US" sz="3200">
                <a:solidFill>
                  <a:srgbClr val="A50021"/>
                </a:solidFill>
                <a:latin typeface="HY중고딕" pitchFamily="18" charset="-127"/>
                <a:ea typeface="HY중고딕" pitchFamily="18" charset="-127"/>
              </a:rPr>
              <a:t>데이터베이스의 정의와 특성  </a:t>
            </a:r>
            <a:r>
              <a:rPr lang="en-US" altLang="ko-KR" sz="3200">
                <a:solidFill>
                  <a:srgbClr val="A50021"/>
                </a:solidFill>
                <a:latin typeface="HY중고딕" pitchFamily="18" charset="-127"/>
                <a:ea typeface="HY중고딕" pitchFamily="18" charset="-127"/>
              </a:rPr>
              <a:t>- 2.1 </a:t>
            </a:r>
            <a:r>
              <a:rPr lang="ko-KR" altLang="en-US" sz="3200">
                <a:solidFill>
                  <a:srgbClr val="A50021"/>
                </a:solidFill>
                <a:latin typeface="HY중고딕" pitchFamily="18" charset="-127"/>
                <a:ea typeface="HY중고딕" pitchFamily="18" charset="-127"/>
              </a:rPr>
              <a:t>데이터베이스의 정의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946" name="그룹 3"/>
          <p:cNvGrpSpPr>
            <a:grpSpLocks/>
          </p:cNvGrpSpPr>
          <p:nvPr/>
        </p:nvGrpSpPr>
        <p:grpSpPr bwMode="auto">
          <a:xfrm>
            <a:off x="431800" y="1512888"/>
            <a:ext cx="13125450" cy="5975350"/>
            <a:chOff x="431800" y="1139245"/>
            <a:chExt cx="13125452" cy="7439328"/>
          </a:xfrm>
        </p:grpSpPr>
        <p:pic>
          <p:nvPicPr>
            <p:cNvPr id="82947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7129465" y="2337793"/>
              <a:ext cx="6427787" cy="624078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pic>
          <p:nvPicPr>
            <p:cNvPr id="82948" name="Picture 1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31800" y="1139245"/>
              <a:ext cx="7523163" cy="7245906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9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08063" y="2225675"/>
            <a:ext cx="12611100" cy="47625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9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31800" y="977900"/>
            <a:ext cx="6662738" cy="88884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pic>
        <p:nvPicPr>
          <p:cNvPr id="8499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37300" y="3244850"/>
            <a:ext cx="7331075" cy="4338638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0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20725" y="865188"/>
            <a:ext cx="6961188" cy="90709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sp>
        <p:nvSpPr>
          <p:cNvPr id="86019" name="TextBox 2"/>
          <p:cNvSpPr txBox="1">
            <a:spLocks noChangeArrowheads="1"/>
          </p:cNvSpPr>
          <p:nvPr/>
        </p:nvSpPr>
        <p:spPr bwMode="auto">
          <a:xfrm>
            <a:off x="7772404" y="1971651"/>
            <a:ext cx="6430963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2400">
                <a:latin typeface="HY중고딕" pitchFamily="18" charset="-127"/>
              </a:rPr>
              <a:t>RPQEU-NL3L7-PWQTU-4KBMW-C232A</a:t>
            </a:r>
            <a:endParaRPr lang="ko-KR" altLang="en-US" sz="2400">
              <a:latin typeface="HY중고딕" pitchFamily="18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직사각형 3"/>
          <p:cNvSpPr>
            <a:spLocks noChangeArrowheads="1"/>
          </p:cNvSpPr>
          <p:nvPr/>
        </p:nvSpPr>
        <p:spPr bwMode="auto">
          <a:xfrm>
            <a:off x="4608513" y="4152900"/>
            <a:ext cx="4494212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5400">
                <a:latin typeface="HY중고딕" pitchFamily="18" charset="-127"/>
              </a:rPr>
              <a:t>Erwin </a:t>
            </a:r>
            <a:r>
              <a:rPr lang="ko-KR" altLang="en-US" sz="5400">
                <a:latin typeface="HY중고딕" pitchFamily="18" charset="-127"/>
              </a:rPr>
              <a:t>설치 끝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직사각형 3"/>
          <p:cNvSpPr>
            <a:spLocks noChangeArrowheads="1"/>
          </p:cNvSpPr>
          <p:nvPr/>
        </p:nvSpPr>
        <p:spPr bwMode="auto">
          <a:xfrm>
            <a:off x="2160588" y="4152900"/>
            <a:ext cx="9925050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ko-KR" altLang="en-US" sz="5400">
                <a:latin typeface="HY중고딕" pitchFamily="18" charset="-127"/>
                <a:ea typeface="HY중고딕" pitchFamily="18" charset="-127"/>
              </a:rPr>
              <a:t>데이터베이스 설계 및 구현 시작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TextBox 2"/>
          <p:cNvSpPr txBox="1">
            <a:spLocks noChangeArrowheads="1"/>
          </p:cNvSpPr>
          <p:nvPr/>
        </p:nvSpPr>
        <p:spPr bwMode="auto">
          <a:xfrm>
            <a:off x="3240088" y="2305050"/>
            <a:ext cx="6570662" cy="6184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342900" indent="-342900">
              <a:buFontTx/>
              <a:buAutoNum type="arabicPeriod"/>
            </a:pPr>
            <a:r>
              <a:rPr lang="ko-KR" altLang="en-US" sz="3600">
                <a:latin typeface="HY중고딕" pitchFamily="18" charset="-127"/>
                <a:ea typeface="HY중고딕" pitchFamily="18" charset="-127"/>
              </a:rPr>
              <a:t>요구사항 분석</a:t>
            </a:r>
            <a:endParaRPr lang="en-US" altLang="ko-KR" sz="3600">
              <a:latin typeface="HY중고딕" pitchFamily="18" charset="-127"/>
              <a:ea typeface="HY중고딕" pitchFamily="18" charset="-127"/>
            </a:endParaRPr>
          </a:p>
          <a:p>
            <a:pPr marL="342900" indent="-342900">
              <a:buFontTx/>
              <a:buAutoNum type="arabicPeriod"/>
            </a:pPr>
            <a:endParaRPr lang="en-US" altLang="ko-KR" sz="3600">
              <a:latin typeface="HY중고딕" pitchFamily="18" charset="-127"/>
              <a:ea typeface="HY중고딕" pitchFamily="18" charset="-127"/>
            </a:endParaRPr>
          </a:p>
          <a:p>
            <a:pPr marL="342900" indent="-342900">
              <a:buFontTx/>
              <a:buAutoNum type="arabicPeriod"/>
            </a:pPr>
            <a:r>
              <a:rPr lang="ko-KR" altLang="en-US" sz="3600">
                <a:latin typeface="HY중고딕" pitchFamily="18" charset="-127"/>
                <a:ea typeface="HY중고딕" pitchFamily="18" charset="-127"/>
              </a:rPr>
              <a:t>데이터 모델링</a:t>
            </a:r>
            <a:endParaRPr lang="en-US" altLang="ko-KR" sz="3600">
              <a:latin typeface="HY중고딕" pitchFamily="18" charset="-127"/>
              <a:ea typeface="HY중고딕" pitchFamily="18" charset="-127"/>
            </a:endParaRPr>
          </a:p>
          <a:p>
            <a:pPr marL="342900" indent="-342900">
              <a:buFontTx/>
              <a:buAutoNum type="arabicPeriod"/>
            </a:pPr>
            <a:endParaRPr lang="en-US" altLang="ko-KR" sz="3600">
              <a:latin typeface="HY중고딕" pitchFamily="18" charset="-127"/>
              <a:ea typeface="HY중고딕" pitchFamily="18" charset="-127"/>
            </a:endParaRPr>
          </a:p>
          <a:p>
            <a:pPr marL="342900" indent="-342900">
              <a:buFontTx/>
              <a:buAutoNum type="arabicPeriod"/>
            </a:pPr>
            <a:r>
              <a:rPr lang="ko-KR" altLang="en-US" sz="3600">
                <a:latin typeface="HY중고딕" pitchFamily="18" charset="-127"/>
                <a:ea typeface="HY중고딕" pitchFamily="18" charset="-127"/>
              </a:rPr>
              <a:t>테이블 설계</a:t>
            </a:r>
            <a:endParaRPr lang="en-US" altLang="ko-KR" sz="3600">
              <a:latin typeface="HY중고딕" pitchFamily="18" charset="-127"/>
              <a:ea typeface="HY중고딕" pitchFamily="18" charset="-127"/>
            </a:endParaRPr>
          </a:p>
          <a:p>
            <a:pPr marL="342900" indent="-342900">
              <a:buFontTx/>
              <a:buAutoNum type="arabicPeriod"/>
            </a:pPr>
            <a:endParaRPr lang="en-US" altLang="ko-KR" sz="3600">
              <a:latin typeface="HY중고딕" pitchFamily="18" charset="-127"/>
              <a:ea typeface="HY중고딕" pitchFamily="18" charset="-127"/>
            </a:endParaRPr>
          </a:p>
          <a:p>
            <a:pPr marL="342900" indent="-342900">
              <a:buFontTx/>
              <a:buAutoNum type="arabicPeriod"/>
            </a:pPr>
            <a:r>
              <a:rPr lang="en-US" altLang="ko-KR" sz="3600">
                <a:latin typeface="HY중고딕" pitchFamily="18" charset="-127"/>
                <a:ea typeface="HY중고딕" pitchFamily="18" charset="-127"/>
              </a:rPr>
              <a:t>ER-win</a:t>
            </a:r>
            <a:r>
              <a:rPr lang="ko-KR" altLang="en-US" sz="3600">
                <a:latin typeface="HY중고딕" pitchFamily="18" charset="-127"/>
                <a:ea typeface="HY중고딕" pitchFamily="18" charset="-127"/>
              </a:rPr>
              <a:t>을 이용한 모델링</a:t>
            </a:r>
            <a:endParaRPr lang="en-US" altLang="ko-KR" sz="3600">
              <a:latin typeface="HY중고딕" pitchFamily="18" charset="-127"/>
              <a:ea typeface="HY중고딕" pitchFamily="18" charset="-127"/>
            </a:endParaRPr>
          </a:p>
          <a:p>
            <a:pPr marL="342900" indent="-342900">
              <a:buFontTx/>
              <a:buAutoNum type="arabicPeriod"/>
            </a:pPr>
            <a:endParaRPr lang="en-US" altLang="ko-KR" sz="3600">
              <a:latin typeface="HY중고딕" pitchFamily="18" charset="-127"/>
              <a:ea typeface="HY중고딕" pitchFamily="18" charset="-127"/>
            </a:endParaRPr>
          </a:p>
          <a:p>
            <a:pPr marL="342900" indent="-342900">
              <a:buFontTx/>
              <a:buAutoNum type="arabicPeriod"/>
            </a:pPr>
            <a:r>
              <a:rPr lang="ko-KR" altLang="en-US" sz="3600">
                <a:latin typeface="HY중고딕" pitchFamily="18" charset="-127"/>
                <a:ea typeface="HY중고딕" pitchFamily="18" charset="-127"/>
              </a:rPr>
              <a:t>한국건설의 물리적 </a:t>
            </a:r>
            <a:r>
              <a:rPr lang="en-US" altLang="ko-KR" sz="3600">
                <a:latin typeface="HY중고딕" pitchFamily="18" charset="-127"/>
                <a:ea typeface="HY중고딕" pitchFamily="18" charset="-127"/>
              </a:rPr>
              <a:t>DB</a:t>
            </a:r>
            <a:r>
              <a:rPr lang="ko-KR" altLang="en-US" sz="3600">
                <a:latin typeface="HY중고딕" pitchFamily="18" charset="-127"/>
                <a:ea typeface="HY중고딕" pitchFamily="18" charset="-127"/>
              </a:rPr>
              <a:t>모델링</a:t>
            </a:r>
            <a:endParaRPr lang="en-US" altLang="ko-KR" sz="3600">
              <a:latin typeface="HY중고딕" pitchFamily="18" charset="-127"/>
              <a:ea typeface="HY중고딕" pitchFamily="18" charset="-127"/>
            </a:endParaRPr>
          </a:p>
          <a:p>
            <a:pPr marL="342900" indent="-342900">
              <a:buFontTx/>
              <a:buAutoNum type="arabicPeriod"/>
            </a:pPr>
            <a:endParaRPr lang="en-US" altLang="ko-KR" sz="3600">
              <a:latin typeface="HY중고딕" pitchFamily="18" charset="-127"/>
              <a:ea typeface="HY중고딕" pitchFamily="18" charset="-127"/>
            </a:endParaRPr>
          </a:p>
          <a:p>
            <a:pPr marL="342900" indent="-342900">
              <a:buFontTx/>
              <a:buAutoNum type="arabicPeriod"/>
            </a:pPr>
            <a:r>
              <a:rPr lang="en-US" altLang="ko-KR" sz="3600">
                <a:latin typeface="HY중고딕" pitchFamily="18" charset="-127"/>
                <a:ea typeface="HY중고딕" pitchFamily="18" charset="-127"/>
              </a:rPr>
              <a:t>DB </a:t>
            </a:r>
            <a:r>
              <a:rPr lang="ko-KR" altLang="en-US" sz="3600">
                <a:latin typeface="HY중고딕" pitchFamily="18" charset="-127"/>
                <a:ea typeface="HY중고딕" pitchFamily="18" charset="-127"/>
              </a:rPr>
              <a:t>스키마 생성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제목 1"/>
          <p:cNvSpPr>
            <a:spLocks noGrp="1"/>
          </p:cNvSpPr>
          <p:nvPr>
            <p:ph type="title"/>
          </p:nvPr>
        </p:nvSpPr>
        <p:spPr bwMode="auto">
          <a:xfrm>
            <a:off x="720725" y="431800"/>
            <a:ext cx="12960350" cy="792163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en-US" altLang="ko-KR" smtClean="0"/>
              <a:t>1. </a:t>
            </a:r>
            <a:r>
              <a:rPr lang="ko-KR" altLang="en-US" smtClean="0"/>
              <a:t>요구사항 분석</a:t>
            </a:r>
          </a:p>
        </p:txBody>
      </p:sp>
      <p:sp>
        <p:nvSpPr>
          <p:cNvPr id="90115" name="TextBox 3"/>
          <p:cNvSpPr txBox="1">
            <a:spLocks noChangeArrowheads="1"/>
          </p:cNvSpPr>
          <p:nvPr/>
        </p:nvSpPr>
        <p:spPr bwMode="auto">
          <a:xfrm>
            <a:off x="1008063" y="1800225"/>
            <a:ext cx="12096750" cy="1754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ko-KR" altLang="en-US" sz="3600">
                <a:latin typeface="HY중고딕" pitchFamily="18" charset="-127"/>
                <a:ea typeface="HY중고딕" pitchFamily="18" charset="-127"/>
              </a:rPr>
              <a:t> 사용자로부터 정보 요구사항에 대한 자료를 수집하</a:t>
            </a:r>
          </a:p>
          <a:p>
            <a:r>
              <a:rPr lang="ko-KR" altLang="en-US" sz="3600">
                <a:latin typeface="HY중고딕" pitchFamily="18" charset="-127"/>
                <a:ea typeface="HY중고딕" pitchFamily="18" charset="-127"/>
              </a:rPr>
              <a:t>고 각각의 요구사항에 대한 타당한 근거를 바탕으로</a:t>
            </a:r>
          </a:p>
          <a:p>
            <a:r>
              <a:rPr lang="ko-KR" altLang="en-US" sz="3600">
                <a:latin typeface="HY중고딕" pitchFamily="18" charset="-127"/>
                <a:ea typeface="HY중고딕" pitchFamily="18" charset="-127"/>
              </a:rPr>
              <a:t>기술적</a:t>
            </a:r>
            <a:r>
              <a:rPr lang="en-US" altLang="ko-KR" sz="3600">
                <a:latin typeface="HY중고딕" pitchFamily="18" charset="-127"/>
                <a:ea typeface="HY중고딕" pitchFamily="18" charset="-127"/>
              </a:rPr>
              <a:t>, </a:t>
            </a:r>
            <a:r>
              <a:rPr lang="ko-KR" altLang="en-US" sz="3600">
                <a:latin typeface="HY중고딕" pitchFamily="18" charset="-127"/>
                <a:ea typeface="HY중고딕" pitchFamily="18" charset="-127"/>
              </a:rPr>
              <a:t>비기술적 내용에 대한 자료를 정리한 것</a:t>
            </a:r>
          </a:p>
        </p:txBody>
      </p:sp>
      <p:graphicFrame>
        <p:nvGraphicFramePr>
          <p:cNvPr id="5" name="다이어그램 4"/>
          <p:cNvGraphicFramePr/>
          <p:nvPr/>
        </p:nvGraphicFramePr>
        <p:xfrm>
          <a:off x="1368252" y="4176539"/>
          <a:ext cx="11065296" cy="40644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제목 1"/>
          <p:cNvSpPr>
            <a:spLocks noGrp="1"/>
          </p:cNvSpPr>
          <p:nvPr>
            <p:ph type="title"/>
          </p:nvPr>
        </p:nvSpPr>
        <p:spPr bwMode="auto">
          <a:xfrm>
            <a:off x="720725" y="431800"/>
            <a:ext cx="12960350" cy="792163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en-US" altLang="ko-KR" smtClean="0"/>
              <a:t>1. </a:t>
            </a:r>
            <a:r>
              <a:rPr lang="ko-KR" altLang="en-US" smtClean="0"/>
              <a:t>요구사항 분석</a:t>
            </a:r>
          </a:p>
        </p:txBody>
      </p:sp>
      <p:sp>
        <p:nvSpPr>
          <p:cNvPr id="91139" name="TextBox 3"/>
          <p:cNvSpPr txBox="1">
            <a:spLocks noChangeArrowheads="1"/>
          </p:cNvSpPr>
          <p:nvPr/>
        </p:nvSpPr>
        <p:spPr bwMode="auto">
          <a:xfrm>
            <a:off x="1079500" y="2016125"/>
            <a:ext cx="6148388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2800">
                <a:latin typeface="HY중고딕" pitchFamily="18" charset="-127"/>
                <a:ea typeface="HY중고딕" pitchFamily="18" charset="-127"/>
              </a:rPr>
              <a:t>* </a:t>
            </a:r>
            <a:r>
              <a:rPr lang="ko-KR" altLang="en-US" sz="2800">
                <a:latin typeface="HY중고딕" pitchFamily="18" charset="-127"/>
                <a:ea typeface="HY중고딕" pitchFamily="18" charset="-127"/>
              </a:rPr>
              <a:t>한국건설의 데이터베이스 구축 목표</a:t>
            </a:r>
          </a:p>
        </p:txBody>
      </p:sp>
      <p:sp>
        <p:nvSpPr>
          <p:cNvPr id="91140" name="TextBox 4"/>
          <p:cNvSpPr txBox="1">
            <a:spLocks noChangeArrowheads="1"/>
          </p:cNvSpPr>
          <p:nvPr/>
        </p:nvSpPr>
        <p:spPr bwMode="auto">
          <a:xfrm>
            <a:off x="1079500" y="3240088"/>
            <a:ext cx="12155488" cy="5262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3200">
                <a:latin typeface="HY중고딕" pitchFamily="18" charset="-127"/>
                <a:ea typeface="HY중고딕" pitchFamily="18" charset="-127"/>
              </a:rPr>
              <a:t> 한국건설은 전국을 대상으로 수십 개의 사업장을 가지고 있으며</a:t>
            </a:r>
            <a:r>
              <a:rPr lang="en-US" altLang="ko-KR" sz="3200">
                <a:latin typeface="HY중고딕" pitchFamily="18" charset="-127"/>
                <a:ea typeface="HY중고딕" pitchFamily="18" charset="-127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ko-KR" altLang="en-US" sz="3200">
                <a:latin typeface="HY중고딕" pitchFamily="18" charset="-127"/>
                <a:ea typeface="HY중고딕" pitchFamily="18" charset="-127"/>
              </a:rPr>
              <a:t>  전체 </a:t>
            </a:r>
            <a:r>
              <a:rPr lang="en-US" altLang="ko-KR" sz="3200">
                <a:latin typeface="HY중고딕" pitchFamily="18" charset="-127"/>
                <a:ea typeface="HY중고딕" pitchFamily="18" charset="-127"/>
              </a:rPr>
              <a:t>3000</a:t>
            </a:r>
            <a:r>
              <a:rPr lang="ko-KR" altLang="en-US" sz="3200">
                <a:latin typeface="HY중고딕" pitchFamily="18" charset="-127"/>
                <a:ea typeface="HY중고딕" pitchFamily="18" charset="-127"/>
              </a:rPr>
              <a:t>여명의 직원이 현장에서 근무하고 있다</a:t>
            </a:r>
            <a:r>
              <a:rPr lang="en-US" altLang="ko-KR" sz="3200">
                <a:latin typeface="HY중고딕" pitchFamily="18" charset="-127"/>
                <a:ea typeface="HY중고딕" pitchFamily="18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en-US" altLang="ko-KR" sz="3200">
                <a:latin typeface="HY중고딕" pitchFamily="18" charset="-127"/>
                <a:ea typeface="HY중고딕" pitchFamily="18" charset="-127"/>
              </a:rPr>
              <a:t>• </a:t>
            </a:r>
            <a:r>
              <a:rPr lang="ko-KR" altLang="en-US" sz="3200">
                <a:latin typeface="HY중고딕" pitchFamily="18" charset="-127"/>
                <a:ea typeface="HY중고딕" pitchFamily="18" charset="-127"/>
              </a:rPr>
              <a:t>현재 사업장관리와 사업장자재관리가 수작업으로 처리되어 많은 </a:t>
            </a:r>
          </a:p>
          <a:p>
            <a:pPr>
              <a:lnSpc>
                <a:spcPct val="150000"/>
              </a:lnSpc>
            </a:pPr>
            <a:r>
              <a:rPr lang="ko-KR" altLang="en-US" sz="3200">
                <a:latin typeface="HY중고딕" pitchFamily="18" charset="-127"/>
                <a:ea typeface="HY중고딕" pitchFamily="18" charset="-127"/>
              </a:rPr>
              <a:t>  비용과 시간이 소요되고 있기 때문에 이들에 대한  전산화를 </a:t>
            </a:r>
          </a:p>
          <a:p>
            <a:pPr>
              <a:lnSpc>
                <a:spcPct val="150000"/>
              </a:lnSpc>
            </a:pPr>
            <a:r>
              <a:rPr lang="ko-KR" altLang="en-US" sz="3200">
                <a:latin typeface="HY중고딕" pitchFamily="18" charset="-127"/>
                <a:ea typeface="HY중고딕" pitchFamily="18" charset="-127"/>
              </a:rPr>
              <a:t>  계획하고 있다</a:t>
            </a:r>
            <a:r>
              <a:rPr lang="en-US" altLang="ko-KR" sz="3200">
                <a:latin typeface="HY중고딕" pitchFamily="18" charset="-127"/>
                <a:ea typeface="HY중고딕" pitchFamily="18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en-US" altLang="ko-KR" sz="3200">
                <a:latin typeface="HY중고딕" pitchFamily="18" charset="-127"/>
                <a:ea typeface="HY중고딕" pitchFamily="18" charset="-127"/>
              </a:rPr>
              <a:t>• </a:t>
            </a:r>
            <a:r>
              <a:rPr lang="ko-KR" altLang="en-US" sz="3200">
                <a:latin typeface="HY중고딕" pitchFamily="18" charset="-127"/>
                <a:ea typeface="HY중고딕" pitchFamily="18" charset="-127"/>
              </a:rPr>
              <a:t>이번 전산화 사업이 완료되면 보다 빠르고 편리하게 사업장과 </a:t>
            </a:r>
          </a:p>
          <a:p>
            <a:pPr>
              <a:lnSpc>
                <a:spcPct val="150000"/>
              </a:lnSpc>
            </a:pPr>
            <a:r>
              <a:rPr lang="ko-KR" altLang="en-US" sz="3200">
                <a:latin typeface="HY중고딕" pitchFamily="18" charset="-127"/>
                <a:ea typeface="HY중고딕" pitchFamily="18" charset="-127"/>
              </a:rPr>
              <a:t>  사업장자재를 관리할 수 있을 것으로 기대하고 있다</a:t>
            </a:r>
            <a:r>
              <a:rPr lang="en-US" altLang="ko-KR" sz="3200">
                <a:latin typeface="HY중고딕" pitchFamily="18" charset="-127"/>
                <a:ea typeface="HY중고딕" pitchFamily="18" charset="-127"/>
              </a:rPr>
              <a:t>.</a:t>
            </a:r>
            <a:endParaRPr lang="ko-KR" altLang="en-US" sz="3200">
              <a:latin typeface="HY중고딕" pitchFamily="18" charset="-127"/>
              <a:ea typeface="HY중고딕" pitchFamily="18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제목 1"/>
          <p:cNvSpPr>
            <a:spLocks noGrp="1"/>
          </p:cNvSpPr>
          <p:nvPr>
            <p:ph type="title"/>
          </p:nvPr>
        </p:nvSpPr>
        <p:spPr bwMode="auto">
          <a:xfrm>
            <a:off x="720725" y="431800"/>
            <a:ext cx="12960350" cy="792163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en-US" altLang="ko-KR" smtClean="0"/>
              <a:t>1. </a:t>
            </a:r>
            <a:r>
              <a:rPr lang="ko-KR" altLang="en-US" smtClean="0"/>
              <a:t>요구사항 분석</a:t>
            </a:r>
          </a:p>
        </p:txBody>
      </p:sp>
      <p:sp>
        <p:nvSpPr>
          <p:cNvPr id="4" name="직사각형 3"/>
          <p:cNvSpPr/>
          <p:nvPr/>
        </p:nvSpPr>
        <p:spPr bwMode="auto">
          <a:xfrm>
            <a:off x="936625" y="1655763"/>
            <a:ext cx="12385675" cy="388937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>
              <a:lnSpc>
                <a:spcPct val="150000"/>
              </a:lnSpc>
              <a:defRPr/>
            </a:pPr>
            <a:r>
              <a:rPr lang="en-US" altLang="ko-KR" sz="2800">
                <a:solidFill>
                  <a:schemeClr val="tx1"/>
                </a:solidFill>
                <a:latin typeface="HY중고딕" pitchFamily="18" charset="-127"/>
                <a:ea typeface="HY중고딕" pitchFamily="18" charset="-127"/>
              </a:rPr>
              <a:t>1) </a:t>
            </a:r>
            <a:r>
              <a:rPr lang="ko-KR" altLang="en-US" sz="2800">
                <a:solidFill>
                  <a:schemeClr val="tx1"/>
                </a:solidFill>
                <a:latin typeface="HY중고딕" pitchFamily="18" charset="-127"/>
                <a:ea typeface="HY중고딕" pitchFamily="18" charset="-127"/>
              </a:rPr>
              <a:t>한국건설의 구조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2800">
                <a:solidFill>
                  <a:schemeClr val="tx1"/>
                </a:solidFill>
                <a:latin typeface="HY중고딕" pitchFamily="18" charset="-127"/>
                <a:ea typeface="HY중고딕" pitchFamily="18" charset="-127"/>
              </a:rPr>
              <a:t>• </a:t>
            </a:r>
            <a:r>
              <a:rPr lang="ko-KR" altLang="en-US" sz="2800">
                <a:solidFill>
                  <a:schemeClr val="tx1"/>
                </a:solidFill>
                <a:latin typeface="HY중고딕" pitchFamily="18" charset="-127"/>
                <a:ea typeface="HY중고딕" pitchFamily="18" charset="-127"/>
              </a:rPr>
              <a:t>한국건설은 </a:t>
            </a:r>
            <a:r>
              <a:rPr lang="en-US" altLang="ko-KR" sz="2800">
                <a:solidFill>
                  <a:schemeClr val="tx1"/>
                </a:solidFill>
                <a:latin typeface="HY중고딕" pitchFamily="18" charset="-127"/>
                <a:ea typeface="HY중고딕" pitchFamily="18" charset="-127"/>
              </a:rPr>
              <a:t>10</a:t>
            </a:r>
            <a:r>
              <a:rPr lang="ko-KR" altLang="en-US" sz="2800">
                <a:solidFill>
                  <a:schemeClr val="tx1"/>
                </a:solidFill>
                <a:latin typeface="HY중고딕" pitchFamily="18" charset="-127"/>
                <a:ea typeface="HY중고딕" pitchFamily="18" charset="-127"/>
              </a:rPr>
              <a:t>대 건설회사 중 하나로 수십 개의 사업장에 직원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2800">
                <a:solidFill>
                  <a:schemeClr val="tx1"/>
                </a:solidFill>
                <a:latin typeface="HY중고딕" pitchFamily="18" charset="-127"/>
                <a:ea typeface="HY중고딕" pitchFamily="18" charset="-127"/>
              </a:rPr>
              <a:t>  들이 근로하며 한국건설은 수백 개의 하청업체를 가지고 있다</a:t>
            </a:r>
            <a:r>
              <a:rPr lang="en-US" altLang="ko-KR" sz="2800">
                <a:solidFill>
                  <a:schemeClr val="tx1"/>
                </a:solidFill>
                <a:latin typeface="HY중고딕" pitchFamily="18" charset="-127"/>
                <a:ea typeface="HY중고딕" pitchFamily="18" charset="-127"/>
              </a:rPr>
              <a:t>. 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2800">
                <a:solidFill>
                  <a:schemeClr val="tx1"/>
                </a:solidFill>
                <a:latin typeface="HY중고딕" pitchFamily="18" charset="-127"/>
                <a:ea typeface="HY중고딕" pitchFamily="18" charset="-127"/>
              </a:rPr>
              <a:t>  직원으로 충당할 수 없는 인원은 하청업체를 두어서 관리한다</a:t>
            </a:r>
            <a:r>
              <a:rPr lang="en-US" altLang="ko-KR" sz="2800">
                <a:solidFill>
                  <a:schemeClr val="tx1"/>
                </a:solidFill>
                <a:latin typeface="HY중고딕" pitchFamily="18" charset="-127"/>
                <a:ea typeface="HY중고딕" pitchFamily="18" charset="-127"/>
              </a:rPr>
              <a:t>. 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2800">
                <a:solidFill>
                  <a:schemeClr val="tx1"/>
                </a:solidFill>
                <a:latin typeface="HY중고딕" pitchFamily="18" charset="-127"/>
                <a:ea typeface="HY중고딕" pitchFamily="18" charset="-127"/>
              </a:rPr>
              <a:t>• </a:t>
            </a:r>
            <a:r>
              <a:rPr lang="ko-KR" altLang="en-US" sz="2800">
                <a:solidFill>
                  <a:schemeClr val="tx1"/>
                </a:solidFill>
                <a:latin typeface="HY중고딕" pitchFamily="18" charset="-127"/>
                <a:ea typeface="HY중고딕" pitchFamily="18" charset="-127"/>
              </a:rPr>
              <a:t>하지만 이러한 상관관계는 생략하고 사업장 관리 부분만 개체로 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2800">
                <a:solidFill>
                  <a:schemeClr val="tx1"/>
                </a:solidFill>
                <a:latin typeface="HY중고딕" pitchFamily="18" charset="-127"/>
                <a:ea typeface="HY중고딕" pitchFamily="18" charset="-127"/>
              </a:rPr>
              <a:t>  표현하기로 한다</a:t>
            </a:r>
            <a:r>
              <a:rPr lang="en-US" altLang="ko-KR" sz="2800">
                <a:solidFill>
                  <a:schemeClr val="tx1"/>
                </a:solidFill>
                <a:latin typeface="HY중고딕" pitchFamily="18" charset="-127"/>
                <a:ea typeface="HY중고딕" pitchFamily="18" charset="-127"/>
              </a:rPr>
              <a:t>.</a:t>
            </a:r>
            <a:endParaRPr lang="ko-KR" altLang="en-US" sz="2800">
              <a:solidFill>
                <a:schemeClr val="tx1"/>
              </a:solidFill>
              <a:latin typeface="HY중고딕" pitchFamily="18" charset="-127"/>
              <a:ea typeface="HY중고딕" pitchFamily="18" charset="-127"/>
            </a:endParaRPr>
          </a:p>
        </p:txBody>
      </p:sp>
      <p:sp>
        <p:nvSpPr>
          <p:cNvPr id="5" name="직사각형 4"/>
          <p:cNvSpPr/>
          <p:nvPr/>
        </p:nvSpPr>
        <p:spPr bwMode="auto">
          <a:xfrm>
            <a:off x="936625" y="5761038"/>
            <a:ext cx="12385675" cy="388778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>
              <a:lnSpc>
                <a:spcPct val="150000"/>
              </a:lnSpc>
              <a:defRPr/>
            </a:pPr>
            <a:r>
              <a:rPr lang="en-US" altLang="ko-KR" sz="2800">
                <a:solidFill>
                  <a:schemeClr val="tx1"/>
                </a:solidFill>
                <a:latin typeface="HY중고딕" pitchFamily="18" charset="-127"/>
                <a:ea typeface="HY중고딕" pitchFamily="18" charset="-127"/>
              </a:rPr>
              <a:t>2) </a:t>
            </a:r>
            <a:r>
              <a:rPr lang="ko-KR" altLang="en-US" sz="2800">
                <a:solidFill>
                  <a:schemeClr val="tx1"/>
                </a:solidFill>
                <a:latin typeface="HY중고딕" pitchFamily="18" charset="-127"/>
                <a:ea typeface="HY중고딕" pitchFamily="18" charset="-127"/>
              </a:rPr>
              <a:t>서비스와 </a:t>
            </a:r>
            <a:r>
              <a:rPr lang="ko-KR" altLang="en-US" sz="2800" err="1">
                <a:solidFill>
                  <a:schemeClr val="tx1"/>
                </a:solidFill>
                <a:latin typeface="HY중고딕" pitchFamily="18" charset="-127"/>
                <a:ea typeface="HY중고딕" pitchFamily="18" charset="-127"/>
              </a:rPr>
              <a:t>제한점</a:t>
            </a:r>
            <a:endParaRPr lang="ko-KR" altLang="en-US" sz="2800">
              <a:solidFill>
                <a:schemeClr val="tx1"/>
              </a:solidFill>
              <a:latin typeface="HY중고딕" pitchFamily="18" charset="-127"/>
              <a:ea typeface="HY중고딕" pitchFamily="18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2800">
                <a:solidFill>
                  <a:schemeClr val="tx1"/>
                </a:solidFill>
                <a:latin typeface="HY중고딕" pitchFamily="18" charset="-127"/>
                <a:ea typeface="HY중고딕" pitchFamily="18" charset="-127"/>
              </a:rPr>
              <a:t>• </a:t>
            </a:r>
            <a:r>
              <a:rPr lang="ko-KR" altLang="en-US" sz="2800">
                <a:solidFill>
                  <a:schemeClr val="tx1"/>
                </a:solidFill>
                <a:latin typeface="HY중고딕" pitchFamily="18" charset="-127"/>
                <a:ea typeface="HY중고딕" pitchFamily="18" charset="-127"/>
              </a:rPr>
              <a:t>사원이 근무하는 사업장을 확인할 수 있으며 한 명의 사원은 어느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2800">
                <a:solidFill>
                  <a:schemeClr val="tx1"/>
                </a:solidFill>
                <a:latin typeface="HY중고딕" pitchFamily="18" charset="-127"/>
                <a:ea typeface="HY중고딕" pitchFamily="18" charset="-127"/>
              </a:rPr>
              <a:t>  기간 동안에는 하나의 사업장에만 근무할 수 있으며</a:t>
            </a:r>
            <a:r>
              <a:rPr lang="en-US" altLang="ko-KR" sz="2800">
                <a:solidFill>
                  <a:schemeClr val="tx1"/>
                </a:solidFill>
                <a:latin typeface="HY중고딕" pitchFamily="18" charset="-127"/>
                <a:ea typeface="HY중고딕" pitchFamily="18" charset="-127"/>
              </a:rPr>
              <a:t>, </a:t>
            </a:r>
            <a:r>
              <a:rPr lang="ko-KR" altLang="en-US" sz="2800">
                <a:solidFill>
                  <a:schemeClr val="tx1"/>
                </a:solidFill>
                <a:latin typeface="HY중고딕" pitchFamily="18" charset="-127"/>
                <a:ea typeface="HY중고딕" pitchFamily="18" charset="-127"/>
              </a:rPr>
              <a:t>그 기간이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2800">
                <a:solidFill>
                  <a:schemeClr val="tx1"/>
                </a:solidFill>
                <a:latin typeface="HY중고딕" pitchFamily="18" charset="-127"/>
                <a:ea typeface="HY중고딕" pitchFamily="18" charset="-127"/>
              </a:rPr>
              <a:t>  지나면 다른 사업장에서 근무할 수 있다</a:t>
            </a:r>
            <a:r>
              <a:rPr lang="en-US" altLang="ko-KR" sz="2800">
                <a:solidFill>
                  <a:schemeClr val="tx1"/>
                </a:solidFill>
                <a:latin typeface="HY중고딕" pitchFamily="18" charset="-127"/>
                <a:ea typeface="HY중고딕" pitchFamily="18" charset="-127"/>
              </a:rPr>
              <a:t>.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2800">
                <a:solidFill>
                  <a:schemeClr val="tx1"/>
                </a:solidFill>
                <a:latin typeface="HY중고딕" pitchFamily="18" charset="-127"/>
                <a:ea typeface="HY중고딕" pitchFamily="18" charset="-127"/>
              </a:rPr>
              <a:t>• </a:t>
            </a:r>
            <a:r>
              <a:rPr lang="ko-KR" altLang="en-US" sz="2800">
                <a:solidFill>
                  <a:schemeClr val="tx1"/>
                </a:solidFill>
                <a:latin typeface="HY중고딕" pitchFamily="18" charset="-127"/>
                <a:ea typeface="HY중고딕" pitchFamily="18" charset="-127"/>
              </a:rPr>
              <a:t>구입한 사업장자재는 한 사업장에서만 사용할 수 있으며</a:t>
            </a:r>
            <a:r>
              <a:rPr lang="en-US" altLang="ko-KR" sz="2800">
                <a:solidFill>
                  <a:schemeClr val="tx1"/>
                </a:solidFill>
                <a:latin typeface="HY중고딕" pitchFamily="18" charset="-127"/>
                <a:ea typeface="HY중고딕" pitchFamily="18" charset="-127"/>
              </a:rPr>
              <a:t>, 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2800">
                <a:solidFill>
                  <a:schemeClr val="tx1"/>
                </a:solidFill>
                <a:latin typeface="HY중고딕" pitchFamily="18" charset="-127"/>
                <a:ea typeface="HY중고딕" pitchFamily="18" charset="-127"/>
              </a:rPr>
              <a:t>  한 사업장에서 관리하는 사업장 자재는 많다</a:t>
            </a:r>
            <a:r>
              <a:rPr lang="en-US" altLang="ko-KR" sz="2800">
                <a:solidFill>
                  <a:schemeClr val="tx1"/>
                </a:solidFill>
                <a:latin typeface="HY중고딕" pitchFamily="18" charset="-127"/>
                <a:ea typeface="HY중고딕" pitchFamily="18" charset="-127"/>
              </a:rPr>
              <a:t>.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ext Box 2"/>
          <p:cNvSpPr txBox="1">
            <a:spLocks noChangeArrowheads="1"/>
          </p:cNvSpPr>
          <p:nvPr/>
        </p:nvSpPr>
        <p:spPr bwMode="auto">
          <a:xfrm>
            <a:off x="960438" y="3378200"/>
            <a:ext cx="12961937" cy="3338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457200" indent="-457200">
              <a:lnSpc>
                <a:spcPct val="130000"/>
              </a:lnSpc>
              <a:spcBef>
                <a:spcPct val="50000"/>
              </a:spcBef>
              <a:buClr>
                <a:srgbClr val="FF3300"/>
              </a:buClr>
              <a:buFont typeface="Wingdings" pitchFamily="2" charset="2"/>
              <a:buChar char="v"/>
            </a:pPr>
            <a:r>
              <a:rPr lang="ko-KR" altLang="en-US" sz="3200">
                <a:latin typeface="HY중고딕" pitchFamily="18" charset="-127"/>
                <a:ea typeface="HY중고딕" pitchFamily="18" charset="-127"/>
              </a:rPr>
              <a:t>실시간 접근  </a:t>
            </a:r>
            <a:r>
              <a:rPr lang="en-US" altLang="ko-KR" sz="3200">
                <a:latin typeface="HY중고딕" pitchFamily="18" charset="-127"/>
                <a:ea typeface="HY중고딕" pitchFamily="18" charset="-127"/>
              </a:rPr>
              <a:t>(real-time accessibility)</a:t>
            </a:r>
          </a:p>
          <a:p>
            <a:pPr marL="457200" indent="-457200">
              <a:lnSpc>
                <a:spcPct val="130000"/>
              </a:lnSpc>
              <a:spcBef>
                <a:spcPct val="50000"/>
              </a:spcBef>
              <a:buClr>
                <a:srgbClr val="FF3300"/>
              </a:buClr>
              <a:buFont typeface="Wingdings" pitchFamily="2" charset="2"/>
              <a:buChar char="v"/>
            </a:pPr>
            <a:r>
              <a:rPr lang="ko-KR" altLang="en-US" sz="3200">
                <a:latin typeface="HY중고딕" pitchFamily="18" charset="-127"/>
                <a:ea typeface="HY중고딕" pitchFamily="18" charset="-127"/>
              </a:rPr>
              <a:t>계속적인 변화 </a:t>
            </a:r>
            <a:r>
              <a:rPr lang="en-US" altLang="ko-KR" sz="3200">
                <a:latin typeface="HY중고딕" pitchFamily="18" charset="-127"/>
                <a:ea typeface="HY중고딕" pitchFamily="18" charset="-127"/>
              </a:rPr>
              <a:t>(continuous evolution)</a:t>
            </a:r>
          </a:p>
          <a:p>
            <a:pPr marL="457200" indent="-457200">
              <a:lnSpc>
                <a:spcPct val="130000"/>
              </a:lnSpc>
              <a:spcBef>
                <a:spcPct val="50000"/>
              </a:spcBef>
              <a:buClr>
                <a:srgbClr val="FF3300"/>
              </a:buClr>
              <a:buFont typeface="Wingdings" pitchFamily="2" charset="2"/>
              <a:buChar char="v"/>
            </a:pPr>
            <a:r>
              <a:rPr lang="ko-KR" altLang="en-US" sz="3200">
                <a:latin typeface="HY중고딕" pitchFamily="18" charset="-127"/>
                <a:ea typeface="HY중고딕" pitchFamily="18" charset="-127"/>
              </a:rPr>
              <a:t>동시 공유  </a:t>
            </a:r>
            <a:r>
              <a:rPr lang="en-US" altLang="ko-KR" sz="3200">
                <a:latin typeface="HY중고딕" pitchFamily="18" charset="-127"/>
                <a:ea typeface="HY중고딕" pitchFamily="18" charset="-127"/>
              </a:rPr>
              <a:t>(concurrent sharing)</a:t>
            </a:r>
          </a:p>
          <a:p>
            <a:pPr marL="457200" indent="-457200">
              <a:lnSpc>
                <a:spcPct val="140000"/>
              </a:lnSpc>
              <a:spcBef>
                <a:spcPct val="50000"/>
              </a:spcBef>
              <a:buClr>
                <a:srgbClr val="FF3300"/>
              </a:buClr>
              <a:buFont typeface="Wingdings" pitchFamily="2" charset="2"/>
              <a:buChar char="v"/>
            </a:pPr>
            <a:r>
              <a:rPr lang="ko-KR" altLang="en-US" sz="3200">
                <a:latin typeface="HY중고딕" pitchFamily="18" charset="-127"/>
                <a:ea typeface="HY중고딕" pitchFamily="18" charset="-127"/>
              </a:rPr>
              <a:t>내용에 의한 참조 </a:t>
            </a:r>
            <a:r>
              <a:rPr lang="en-US" altLang="ko-KR" sz="3200">
                <a:latin typeface="HY중고딕" pitchFamily="18" charset="-127"/>
                <a:ea typeface="HY중고딕" pitchFamily="18" charset="-127"/>
              </a:rPr>
              <a:t>(content reference)</a:t>
            </a:r>
          </a:p>
        </p:txBody>
      </p:sp>
      <p:sp>
        <p:nvSpPr>
          <p:cNvPr id="13315" name="Rectangle 4"/>
          <p:cNvSpPr>
            <a:spLocks noChangeArrowheads="1"/>
          </p:cNvSpPr>
          <p:nvPr/>
        </p:nvSpPr>
        <p:spPr bwMode="auto">
          <a:xfrm>
            <a:off x="239713" y="1338263"/>
            <a:ext cx="13801725" cy="86407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>
              <a:latin typeface="HY중고딕" pitchFamily="18" charset="-127"/>
            </a:endParaRPr>
          </a:p>
        </p:txBody>
      </p:sp>
      <p:sp>
        <p:nvSpPr>
          <p:cNvPr id="47109" name="Rectangle 5"/>
          <p:cNvSpPr>
            <a:spLocks noChangeArrowheads="1"/>
          </p:cNvSpPr>
          <p:nvPr/>
        </p:nvSpPr>
        <p:spPr bwMode="auto">
          <a:xfrm>
            <a:off x="960438" y="977900"/>
            <a:ext cx="11880850" cy="839788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rgbClr val="FFFF99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/>
          <a:p>
            <a:pPr>
              <a:defRPr/>
            </a:pPr>
            <a:r>
              <a:rPr lang="en-US" altLang="ko-KR" sz="3200">
                <a:solidFill>
                  <a:srgbClr val="A50021"/>
                </a:solidFill>
                <a:latin typeface="HY중고딕" pitchFamily="18" charset="-127"/>
                <a:ea typeface="HY중고딕" pitchFamily="18" charset="-127"/>
              </a:rPr>
              <a:t>2.2  </a:t>
            </a:r>
            <a:r>
              <a:rPr lang="ko-KR" altLang="en-US" sz="3200">
                <a:solidFill>
                  <a:srgbClr val="A50021"/>
                </a:solidFill>
                <a:latin typeface="HY중고딕" pitchFamily="18" charset="-127"/>
                <a:ea typeface="HY중고딕" pitchFamily="18" charset="-127"/>
              </a:rPr>
              <a:t>데이터베이스 특성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제목 1"/>
          <p:cNvSpPr>
            <a:spLocks noGrp="1"/>
          </p:cNvSpPr>
          <p:nvPr>
            <p:ph type="title"/>
          </p:nvPr>
        </p:nvSpPr>
        <p:spPr bwMode="auto">
          <a:xfrm>
            <a:off x="720725" y="431800"/>
            <a:ext cx="12960350" cy="792163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en-US" altLang="ko-KR" smtClean="0"/>
              <a:t>1. </a:t>
            </a:r>
            <a:r>
              <a:rPr lang="ko-KR" altLang="en-US" smtClean="0"/>
              <a:t>요구사항 분석</a:t>
            </a:r>
          </a:p>
        </p:txBody>
      </p:sp>
      <p:sp>
        <p:nvSpPr>
          <p:cNvPr id="5" name="직사각형 4"/>
          <p:cNvSpPr/>
          <p:nvPr/>
        </p:nvSpPr>
        <p:spPr bwMode="auto">
          <a:xfrm>
            <a:off x="863600" y="1944688"/>
            <a:ext cx="12458700" cy="727233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>
              <a:lnSpc>
                <a:spcPct val="150000"/>
              </a:lnSpc>
              <a:defRPr/>
            </a:pPr>
            <a:r>
              <a:rPr lang="en-US" altLang="ko-KR" sz="2800">
                <a:solidFill>
                  <a:schemeClr val="tx1"/>
                </a:solidFill>
                <a:latin typeface="HY중고딕" pitchFamily="18" charset="-127"/>
                <a:ea typeface="HY중고딕" pitchFamily="18" charset="-127"/>
              </a:rPr>
              <a:t>3) </a:t>
            </a:r>
            <a:r>
              <a:rPr lang="ko-KR" altLang="en-US" sz="2800">
                <a:solidFill>
                  <a:schemeClr val="tx1"/>
                </a:solidFill>
                <a:latin typeface="HY중고딕" pitchFamily="18" charset="-127"/>
                <a:ea typeface="HY중고딕" pitchFamily="18" charset="-127"/>
              </a:rPr>
              <a:t>사용자 요구 사항을 분석한 결과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2800">
                <a:solidFill>
                  <a:schemeClr val="tx1"/>
                </a:solidFill>
                <a:latin typeface="HY중고딕" pitchFamily="18" charset="-127"/>
                <a:ea typeface="HY중고딕" pitchFamily="18" charset="-127"/>
              </a:rPr>
              <a:t>• </a:t>
            </a:r>
            <a:r>
              <a:rPr lang="ko-KR" altLang="en-US" sz="2800">
                <a:solidFill>
                  <a:schemeClr val="tx1"/>
                </a:solidFill>
                <a:latin typeface="HY중고딕" pitchFamily="18" charset="-127"/>
                <a:ea typeface="HY중고딕" pitchFamily="18" charset="-127"/>
              </a:rPr>
              <a:t>사원은 </a:t>
            </a:r>
            <a:r>
              <a:rPr lang="en-US" altLang="ko-KR" sz="2800">
                <a:solidFill>
                  <a:schemeClr val="tx1"/>
                </a:solidFill>
                <a:latin typeface="HY중고딕" pitchFamily="18" charset="-127"/>
                <a:ea typeface="HY중고딕" pitchFamily="18" charset="-127"/>
              </a:rPr>
              <a:t>(</a:t>
            </a:r>
            <a:r>
              <a:rPr lang="ko-KR" altLang="en-US" sz="2800">
                <a:solidFill>
                  <a:schemeClr val="tx1"/>
                </a:solidFill>
                <a:latin typeface="HY중고딕" pitchFamily="18" charset="-127"/>
                <a:ea typeface="HY중고딕" pitchFamily="18" charset="-127"/>
              </a:rPr>
              <a:t>사원번호</a:t>
            </a:r>
            <a:r>
              <a:rPr lang="en-US" altLang="ko-KR" sz="2800">
                <a:solidFill>
                  <a:schemeClr val="tx1"/>
                </a:solidFill>
                <a:latin typeface="HY중고딕" pitchFamily="18" charset="-127"/>
                <a:ea typeface="HY중고딕" pitchFamily="18" charset="-127"/>
              </a:rPr>
              <a:t>, </a:t>
            </a:r>
            <a:r>
              <a:rPr lang="ko-KR" altLang="en-US" sz="2800">
                <a:solidFill>
                  <a:schemeClr val="tx1"/>
                </a:solidFill>
                <a:latin typeface="HY중고딕" pitchFamily="18" charset="-127"/>
                <a:ea typeface="HY중고딕" pitchFamily="18" charset="-127"/>
              </a:rPr>
              <a:t>사원명</a:t>
            </a:r>
            <a:r>
              <a:rPr lang="en-US" altLang="ko-KR" sz="2800">
                <a:solidFill>
                  <a:schemeClr val="tx1"/>
                </a:solidFill>
                <a:latin typeface="HY중고딕" pitchFamily="18" charset="-127"/>
                <a:ea typeface="HY중고딕" pitchFamily="18" charset="-127"/>
              </a:rPr>
              <a:t>, </a:t>
            </a:r>
            <a:r>
              <a:rPr lang="ko-KR" altLang="en-US" sz="2800">
                <a:solidFill>
                  <a:schemeClr val="tx1"/>
                </a:solidFill>
                <a:latin typeface="HY중고딕" pitchFamily="18" charset="-127"/>
                <a:ea typeface="HY중고딕" pitchFamily="18" charset="-127"/>
              </a:rPr>
              <a:t>주소</a:t>
            </a:r>
            <a:r>
              <a:rPr lang="en-US" altLang="ko-KR" sz="2800">
                <a:solidFill>
                  <a:schemeClr val="tx1"/>
                </a:solidFill>
                <a:latin typeface="HY중고딕" pitchFamily="18" charset="-127"/>
                <a:ea typeface="HY중고딕" pitchFamily="18" charset="-127"/>
              </a:rPr>
              <a:t>, </a:t>
            </a:r>
            <a:r>
              <a:rPr lang="ko-KR" altLang="en-US" sz="2800">
                <a:solidFill>
                  <a:schemeClr val="tx1"/>
                </a:solidFill>
                <a:latin typeface="HY중고딕" pitchFamily="18" charset="-127"/>
                <a:ea typeface="HY중고딕" pitchFamily="18" charset="-127"/>
              </a:rPr>
              <a:t>전화번호</a:t>
            </a:r>
            <a:r>
              <a:rPr lang="en-US" altLang="ko-KR" sz="2800">
                <a:solidFill>
                  <a:schemeClr val="tx1"/>
                </a:solidFill>
                <a:latin typeface="HY중고딕" pitchFamily="18" charset="-127"/>
                <a:ea typeface="HY중고딕" pitchFamily="18" charset="-127"/>
              </a:rPr>
              <a:t>, </a:t>
            </a:r>
            <a:r>
              <a:rPr lang="ko-KR" altLang="en-US" sz="2800">
                <a:solidFill>
                  <a:schemeClr val="tx1"/>
                </a:solidFill>
                <a:latin typeface="HY중고딕" pitchFamily="18" charset="-127"/>
                <a:ea typeface="HY중고딕" pitchFamily="18" charset="-127"/>
              </a:rPr>
              <a:t>직급</a:t>
            </a:r>
            <a:r>
              <a:rPr lang="en-US" altLang="ko-KR" sz="2800">
                <a:solidFill>
                  <a:schemeClr val="tx1"/>
                </a:solidFill>
                <a:latin typeface="HY중고딕" pitchFamily="18" charset="-127"/>
                <a:ea typeface="HY중고딕" pitchFamily="18" charset="-127"/>
              </a:rPr>
              <a:t>, </a:t>
            </a:r>
            <a:r>
              <a:rPr lang="ko-KR" altLang="en-US" sz="2800">
                <a:solidFill>
                  <a:schemeClr val="tx1"/>
                </a:solidFill>
                <a:latin typeface="HY중고딕" pitchFamily="18" charset="-127"/>
                <a:ea typeface="HY중고딕" pitchFamily="18" charset="-127"/>
              </a:rPr>
              <a:t>부서명</a:t>
            </a:r>
            <a:r>
              <a:rPr lang="en-US" altLang="ko-KR" sz="2800">
                <a:solidFill>
                  <a:schemeClr val="tx1"/>
                </a:solidFill>
                <a:latin typeface="HY중고딕" pitchFamily="18" charset="-127"/>
                <a:ea typeface="HY중고딕" pitchFamily="18" charset="-127"/>
              </a:rPr>
              <a:t>)</a:t>
            </a:r>
            <a:r>
              <a:rPr lang="ko-KR" altLang="en-US" sz="2800">
                <a:solidFill>
                  <a:schemeClr val="tx1"/>
                </a:solidFill>
                <a:latin typeface="HY중고딕" pitchFamily="18" charset="-127"/>
                <a:ea typeface="HY중고딕" pitchFamily="18" charset="-127"/>
              </a:rPr>
              <a:t>의 속성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2800">
                <a:solidFill>
                  <a:schemeClr val="tx1"/>
                </a:solidFill>
                <a:latin typeface="HY중고딕" pitchFamily="18" charset="-127"/>
                <a:ea typeface="HY중고딕" pitchFamily="18" charset="-127"/>
              </a:rPr>
              <a:t>  을 갖는다</a:t>
            </a:r>
            <a:r>
              <a:rPr lang="en-US" altLang="ko-KR" sz="2800">
                <a:solidFill>
                  <a:schemeClr val="tx1"/>
                </a:solidFill>
                <a:latin typeface="HY중고딕" pitchFamily="18" charset="-127"/>
                <a:ea typeface="HY중고딕" pitchFamily="18" charset="-127"/>
              </a:rPr>
              <a:t>.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2800">
                <a:solidFill>
                  <a:schemeClr val="tx1"/>
                </a:solidFill>
                <a:latin typeface="HY중고딕" pitchFamily="18" charset="-127"/>
                <a:ea typeface="HY중고딕" pitchFamily="18" charset="-127"/>
              </a:rPr>
              <a:t>• </a:t>
            </a:r>
            <a:r>
              <a:rPr lang="ko-KR" altLang="en-US" sz="2800">
                <a:solidFill>
                  <a:schemeClr val="tx1"/>
                </a:solidFill>
                <a:latin typeface="HY중고딕" pitchFamily="18" charset="-127"/>
                <a:ea typeface="HY중고딕" pitchFamily="18" charset="-127"/>
              </a:rPr>
              <a:t>사업장은 </a:t>
            </a:r>
            <a:r>
              <a:rPr lang="en-US" altLang="ko-KR" sz="2800">
                <a:solidFill>
                  <a:schemeClr val="tx1"/>
                </a:solidFill>
                <a:latin typeface="HY중고딕" pitchFamily="18" charset="-127"/>
                <a:ea typeface="HY중고딕" pitchFamily="18" charset="-127"/>
              </a:rPr>
              <a:t>(</a:t>
            </a:r>
            <a:r>
              <a:rPr lang="ko-KR" altLang="en-US" sz="2800">
                <a:solidFill>
                  <a:schemeClr val="tx1"/>
                </a:solidFill>
                <a:latin typeface="HY중고딕" pitchFamily="18" charset="-127"/>
                <a:ea typeface="HY중고딕" pitchFamily="18" charset="-127"/>
              </a:rPr>
              <a:t>사업장번호</a:t>
            </a:r>
            <a:r>
              <a:rPr lang="en-US" altLang="ko-KR" sz="2800">
                <a:solidFill>
                  <a:schemeClr val="tx1"/>
                </a:solidFill>
                <a:latin typeface="HY중고딕" pitchFamily="18" charset="-127"/>
                <a:ea typeface="HY중고딕" pitchFamily="18" charset="-127"/>
              </a:rPr>
              <a:t>, </a:t>
            </a:r>
            <a:r>
              <a:rPr lang="ko-KR" altLang="en-US" sz="2800" err="1">
                <a:solidFill>
                  <a:schemeClr val="tx1"/>
                </a:solidFill>
                <a:latin typeface="HY중고딕" pitchFamily="18" charset="-127"/>
                <a:ea typeface="HY중고딕" pitchFamily="18" charset="-127"/>
              </a:rPr>
              <a:t>사업장명</a:t>
            </a:r>
            <a:r>
              <a:rPr lang="en-US" altLang="ko-KR" sz="2800">
                <a:solidFill>
                  <a:schemeClr val="tx1"/>
                </a:solidFill>
                <a:latin typeface="HY중고딕" pitchFamily="18" charset="-127"/>
                <a:ea typeface="HY중고딕" pitchFamily="18" charset="-127"/>
              </a:rPr>
              <a:t>, </a:t>
            </a:r>
            <a:r>
              <a:rPr lang="ko-KR" altLang="en-US" sz="2800">
                <a:solidFill>
                  <a:schemeClr val="tx1"/>
                </a:solidFill>
                <a:latin typeface="HY중고딕" pitchFamily="18" charset="-127"/>
                <a:ea typeface="HY중고딕" pitchFamily="18" charset="-127"/>
              </a:rPr>
              <a:t>주소</a:t>
            </a:r>
            <a:r>
              <a:rPr lang="en-US" altLang="ko-KR" sz="2800">
                <a:solidFill>
                  <a:schemeClr val="tx1"/>
                </a:solidFill>
                <a:latin typeface="HY중고딕" pitchFamily="18" charset="-127"/>
                <a:ea typeface="HY중고딕" pitchFamily="18" charset="-127"/>
              </a:rPr>
              <a:t>, </a:t>
            </a:r>
            <a:r>
              <a:rPr lang="ko-KR" altLang="en-US" sz="2800">
                <a:solidFill>
                  <a:schemeClr val="tx1"/>
                </a:solidFill>
                <a:latin typeface="HY중고딕" pitchFamily="18" charset="-127"/>
                <a:ea typeface="HY중고딕" pitchFamily="18" charset="-127"/>
              </a:rPr>
              <a:t>전화번호</a:t>
            </a:r>
            <a:r>
              <a:rPr lang="en-US" altLang="ko-KR" sz="2800">
                <a:solidFill>
                  <a:schemeClr val="tx1"/>
                </a:solidFill>
                <a:latin typeface="HY중고딕" pitchFamily="18" charset="-127"/>
                <a:ea typeface="HY중고딕" pitchFamily="18" charset="-127"/>
              </a:rPr>
              <a:t>, </a:t>
            </a:r>
            <a:r>
              <a:rPr lang="ko-KR" altLang="en-US" sz="2800">
                <a:solidFill>
                  <a:schemeClr val="tx1"/>
                </a:solidFill>
                <a:latin typeface="HY중고딕" pitchFamily="18" charset="-127"/>
                <a:ea typeface="HY중고딕" pitchFamily="18" charset="-127"/>
              </a:rPr>
              <a:t>공사금액</a:t>
            </a:r>
            <a:r>
              <a:rPr lang="en-US" altLang="ko-KR" sz="2800">
                <a:solidFill>
                  <a:schemeClr val="tx1"/>
                </a:solidFill>
                <a:latin typeface="HY중고딕" pitchFamily="18" charset="-127"/>
                <a:ea typeface="HY중고딕" pitchFamily="18" charset="-127"/>
              </a:rPr>
              <a:t>, </a:t>
            </a:r>
            <a:r>
              <a:rPr lang="ko-KR" altLang="en-US" sz="2800">
                <a:solidFill>
                  <a:schemeClr val="tx1"/>
                </a:solidFill>
                <a:latin typeface="HY중고딕" pitchFamily="18" charset="-127"/>
                <a:ea typeface="HY중고딕" pitchFamily="18" charset="-127"/>
              </a:rPr>
              <a:t>투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2800">
                <a:solidFill>
                  <a:schemeClr val="tx1"/>
                </a:solidFill>
                <a:latin typeface="HY중고딕" pitchFamily="18" charset="-127"/>
                <a:ea typeface="HY중고딕" pitchFamily="18" charset="-127"/>
              </a:rPr>
              <a:t>  </a:t>
            </a:r>
            <a:r>
              <a:rPr lang="ko-KR" altLang="en-US" sz="2800" err="1">
                <a:solidFill>
                  <a:schemeClr val="tx1"/>
                </a:solidFill>
                <a:latin typeface="HY중고딕" pitchFamily="18" charset="-127"/>
                <a:ea typeface="HY중고딕" pitchFamily="18" charset="-127"/>
              </a:rPr>
              <a:t>입인원</a:t>
            </a:r>
            <a:r>
              <a:rPr lang="en-US" altLang="ko-KR" sz="2800">
                <a:solidFill>
                  <a:schemeClr val="tx1"/>
                </a:solidFill>
                <a:latin typeface="HY중고딕" pitchFamily="18" charset="-127"/>
                <a:ea typeface="HY중고딕" pitchFamily="18" charset="-127"/>
              </a:rPr>
              <a:t>, </a:t>
            </a:r>
            <a:r>
              <a:rPr lang="ko-KR" altLang="en-US" sz="2800">
                <a:solidFill>
                  <a:schemeClr val="tx1"/>
                </a:solidFill>
                <a:latin typeface="HY중고딕" pitchFamily="18" charset="-127"/>
                <a:ea typeface="HY중고딕" pitchFamily="18" charset="-127"/>
              </a:rPr>
              <a:t>시공일자</a:t>
            </a:r>
            <a:r>
              <a:rPr lang="en-US" altLang="ko-KR" sz="2800">
                <a:solidFill>
                  <a:schemeClr val="tx1"/>
                </a:solidFill>
                <a:latin typeface="HY중고딕" pitchFamily="18" charset="-127"/>
                <a:ea typeface="HY중고딕" pitchFamily="18" charset="-127"/>
              </a:rPr>
              <a:t>, </a:t>
            </a:r>
            <a:r>
              <a:rPr lang="ko-KR" altLang="en-US" sz="2800">
                <a:solidFill>
                  <a:schemeClr val="tx1"/>
                </a:solidFill>
                <a:latin typeface="HY중고딕" pitchFamily="18" charset="-127"/>
                <a:ea typeface="HY중고딕" pitchFamily="18" charset="-127"/>
              </a:rPr>
              <a:t>예상완공일</a:t>
            </a:r>
            <a:r>
              <a:rPr lang="en-US" altLang="ko-KR" sz="2800">
                <a:solidFill>
                  <a:schemeClr val="tx1"/>
                </a:solidFill>
                <a:latin typeface="HY중고딕" pitchFamily="18" charset="-127"/>
                <a:ea typeface="HY중고딕" pitchFamily="18" charset="-127"/>
              </a:rPr>
              <a:t>, </a:t>
            </a:r>
            <a:r>
              <a:rPr lang="ko-KR" altLang="en-US" sz="2800">
                <a:solidFill>
                  <a:schemeClr val="tx1"/>
                </a:solidFill>
                <a:latin typeface="HY중고딕" pitchFamily="18" charset="-127"/>
                <a:ea typeface="HY중고딕" pitchFamily="18" charset="-127"/>
              </a:rPr>
              <a:t>완공일</a:t>
            </a:r>
            <a:r>
              <a:rPr lang="en-US" altLang="ko-KR" sz="2800">
                <a:solidFill>
                  <a:schemeClr val="tx1"/>
                </a:solidFill>
                <a:latin typeface="HY중고딕" pitchFamily="18" charset="-127"/>
                <a:ea typeface="HY중고딕" pitchFamily="18" charset="-127"/>
              </a:rPr>
              <a:t>, </a:t>
            </a:r>
            <a:r>
              <a:rPr lang="ko-KR" altLang="en-US" sz="2800">
                <a:solidFill>
                  <a:schemeClr val="tx1"/>
                </a:solidFill>
                <a:latin typeface="HY중고딕" pitchFamily="18" charset="-127"/>
                <a:ea typeface="HY중고딕" pitchFamily="18" charset="-127"/>
              </a:rPr>
              <a:t>비고</a:t>
            </a:r>
            <a:r>
              <a:rPr lang="en-US" altLang="ko-KR" sz="2800">
                <a:solidFill>
                  <a:schemeClr val="tx1"/>
                </a:solidFill>
                <a:latin typeface="HY중고딕" pitchFamily="18" charset="-127"/>
                <a:ea typeface="HY중고딕" pitchFamily="18" charset="-127"/>
              </a:rPr>
              <a:t>)</a:t>
            </a:r>
            <a:r>
              <a:rPr lang="ko-KR" altLang="en-US" sz="2800">
                <a:solidFill>
                  <a:schemeClr val="tx1"/>
                </a:solidFill>
                <a:latin typeface="HY중고딕" pitchFamily="18" charset="-127"/>
                <a:ea typeface="HY중고딕" pitchFamily="18" charset="-127"/>
              </a:rPr>
              <a:t>의 속성을 갖는다</a:t>
            </a:r>
            <a:r>
              <a:rPr lang="en-US" altLang="ko-KR" sz="2800">
                <a:solidFill>
                  <a:schemeClr val="tx1"/>
                </a:solidFill>
                <a:latin typeface="HY중고딕" pitchFamily="18" charset="-127"/>
                <a:ea typeface="HY중고딕" pitchFamily="18" charset="-127"/>
              </a:rPr>
              <a:t>.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2800">
                <a:solidFill>
                  <a:schemeClr val="tx1"/>
                </a:solidFill>
                <a:latin typeface="HY중고딕" pitchFamily="18" charset="-127"/>
                <a:ea typeface="HY중고딕" pitchFamily="18" charset="-127"/>
              </a:rPr>
              <a:t>• </a:t>
            </a:r>
            <a:r>
              <a:rPr lang="ko-KR" altLang="en-US" sz="2800">
                <a:solidFill>
                  <a:schemeClr val="tx1"/>
                </a:solidFill>
                <a:latin typeface="HY중고딕" pitchFamily="18" charset="-127"/>
                <a:ea typeface="HY중고딕" pitchFamily="18" charset="-127"/>
              </a:rPr>
              <a:t>사업장의 비고는 공사중과 공사완료로 구분한다</a:t>
            </a:r>
            <a:r>
              <a:rPr lang="en-US" altLang="ko-KR" sz="2800">
                <a:solidFill>
                  <a:schemeClr val="tx1"/>
                </a:solidFill>
                <a:latin typeface="HY중고딕" pitchFamily="18" charset="-127"/>
                <a:ea typeface="HY중고딕" pitchFamily="18" charset="-127"/>
              </a:rPr>
              <a:t>.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2800">
                <a:solidFill>
                  <a:schemeClr val="tx1"/>
                </a:solidFill>
                <a:latin typeface="HY중고딕" pitchFamily="18" charset="-127"/>
                <a:ea typeface="HY중고딕" pitchFamily="18" charset="-127"/>
              </a:rPr>
              <a:t>• </a:t>
            </a:r>
            <a:r>
              <a:rPr lang="ko-KR" altLang="en-US" sz="2800">
                <a:solidFill>
                  <a:schemeClr val="tx1"/>
                </a:solidFill>
                <a:latin typeface="HY중고딕" pitchFamily="18" charset="-127"/>
                <a:ea typeface="HY중고딕" pitchFamily="18" charset="-127"/>
              </a:rPr>
              <a:t>사업장자재는 </a:t>
            </a:r>
            <a:r>
              <a:rPr lang="en-US" altLang="ko-KR" sz="2800">
                <a:solidFill>
                  <a:schemeClr val="tx1"/>
                </a:solidFill>
                <a:latin typeface="HY중고딕" pitchFamily="18" charset="-127"/>
                <a:ea typeface="HY중고딕" pitchFamily="18" charset="-127"/>
              </a:rPr>
              <a:t>(</a:t>
            </a:r>
            <a:r>
              <a:rPr lang="ko-KR" altLang="en-US" sz="2800" err="1">
                <a:solidFill>
                  <a:schemeClr val="tx1"/>
                </a:solidFill>
                <a:latin typeface="HY중고딕" pitchFamily="18" charset="-127"/>
                <a:ea typeface="HY중고딕" pitchFamily="18" charset="-127"/>
              </a:rPr>
              <a:t>자재명코드</a:t>
            </a:r>
            <a:r>
              <a:rPr lang="en-US" altLang="ko-KR" sz="2800">
                <a:solidFill>
                  <a:schemeClr val="tx1"/>
                </a:solidFill>
                <a:latin typeface="HY중고딕" pitchFamily="18" charset="-127"/>
                <a:ea typeface="HY중고딕" pitchFamily="18" charset="-127"/>
              </a:rPr>
              <a:t>, </a:t>
            </a:r>
            <a:r>
              <a:rPr lang="ko-KR" altLang="en-US" sz="2800" err="1">
                <a:solidFill>
                  <a:schemeClr val="tx1"/>
                </a:solidFill>
                <a:latin typeface="HY중고딕" pitchFamily="18" charset="-127"/>
                <a:ea typeface="HY중고딕" pitchFamily="18" charset="-127"/>
              </a:rPr>
              <a:t>자재명</a:t>
            </a:r>
            <a:r>
              <a:rPr lang="en-US" altLang="ko-KR" sz="2800">
                <a:solidFill>
                  <a:schemeClr val="tx1"/>
                </a:solidFill>
                <a:latin typeface="HY중고딕" pitchFamily="18" charset="-127"/>
                <a:ea typeface="HY중고딕" pitchFamily="18" charset="-127"/>
              </a:rPr>
              <a:t>, </a:t>
            </a:r>
            <a:r>
              <a:rPr lang="ko-KR" altLang="en-US" sz="2800">
                <a:solidFill>
                  <a:schemeClr val="tx1"/>
                </a:solidFill>
                <a:latin typeface="HY중고딕" pitchFamily="18" charset="-127"/>
                <a:ea typeface="HY중고딕" pitchFamily="18" charset="-127"/>
              </a:rPr>
              <a:t>수량</a:t>
            </a:r>
            <a:r>
              <a:rPr lang="en-US" altLang="ko-KR" sz="2800">
                <a:solidFill>
                  <a:schemeClr val="tx1"/>
                </a:solidFill>
                <a:latin typeface="HY중고딕" pitchFamily="18" charset="-127"/>
                <a:ea typeface="HY중고딕" pitchFamily="18" charset="-127"/>
              </a:rPr>
              <a:t>, </a:t>
            </a:r>
            <a:r>
              <a:rPr lang="ko-KR" altLang="en-US" sz="2800">
                <a:solidFill>
                  <a:schemeClr val="tx1"/>
                </a:solidFill>
                <a:latin typeface="HY중고딕" pitchFamily="18" charset="-127"/>
                <a:ea typeface="HY중고딕" pitchFamily="18" charset="-127"/>
              </a:rPr>
              <a:t>구입가격</a:t>
            </a:r>
            <a:r>
              <a:rPr lang="en-US" altLang="ko-KR" sz="2800">
                <a:solidFill>
                  <a:schemeClr val="tx1"/>
                </a:solidFill>
                <a:latin typeface="HY중고딕" pitchFamily="18" charset="-127"/>
                <a:ea typeface="HY중고딕" pitchFamily="18" charset="-127"/>
              </a:rPr>
              <a:t>, </a:t>
            </a:r>
            <a:r>
              <a:rPr lang="ko-KR" altLang="en-US" sz="2800">
                <a:solidFill>
                  <a:schemeClr val="tx1"/>
                </a:solidFill>
                <a:latin typeface="HY중고딕" pitchFamily="18" charset="-127"/>
                <a:ea typeface="HY중고딕" pitchFamily="18" charset="-127"/>
              </a:rPr>
              <a:t>구입일</a:t>
            </a:r>
            <a:r>
              <a:rPr lang="en-US" altLang="ko-KR" sz="2800">
                <a:solidFill>
                  <a:schemeClr val="tx1"/>
                </a:solidFill>
                <a:latin typeface="HY중고딕" pitchFamily="18" charset="-127"/>
                <a:ea typeface="HY중고딕" pitchFamily="18" charset="-127"/>
              </a:rPr>
              <a:t>)</a:t>
            </a:r>
            <a:r>
              <a:rPr lang="ko-KR" altLang="en-US" sz="2800">
                <a:solidFill>
                  <a:schemeClr val="tx1"/>
                </a:solidFill>
                <a:latin typeface="HY중고딕" pitchFamily="18" charset="-127"/>
                <a:ea typeface="HY중고딕" pitchFamily="18" charset="-127"/>
              </a:rPr>
              <a:t>의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2800">
                <a:solidFill>
                  <a:schemeClr val="tx1"/>
                </a:solidFill>
                <a:latin typeface="HY중고딕" pitchFamily="18" charset="-127"/>
                <a:ea typeface="HY중고딕" pitchFamily="18" charset="-127"/>
              </a:rPr>
              <a:t>  속성을 갖는다</a:t>
            </a:r>
            <a:r>
              <a:rPr lang="en-US" altLang="ko-KR" sz="2800">
                <a:solidFill>
                  <a:schemeClr val="tx1"/>
                </a:solidFill>
                <a:latin typeface="HY중고딕" pitchFamily="18" charset="-127"/>
                <a:ea typeface="HY중고딕" pitchFamily="18" charset="-127"/>
              </a:rPr>
              <a:t>.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2800">
                <a:solidFill>
                  <a:schemeClr val="tx1"/>
                </a:solidFill>
                <a:latin typeface="HY중고딕" pitchFamily="18" charset="-127"/>
                <a:ea typeface="HY중고딕" pitchFamily="18" charset="-127"/>
              </a:rPr>
              <a:t>• </a:t>
            </a:r>
            <a:r>
              <a:rPr lang="ko-KR" altLang="en-US" sz="2800">
                <a:solidFill>
                  <a:schemeClr val="tx1"/>
                </a:solidFill>
                <a:latin typeface="HY중고딕" pitchFamily="18" charset="-127"/>
                <a:ea typeface="HY중고딕" pitchFamily="18" charset="-127"/>
              </a:rPr>
              <a:t>한 사원은 일정 기간 동안 하나의 사업장에서 근무하며 그 기간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2800">
                <a:solidFill>
                  <a:schemeClr val="tx1"/>
                </a:solidFill>
                <a:latin typeface="HY중고딕" pitchFamily="18" charset="-127"/>
                <a:ea typeface="HY중고딕" pitchFamily="18" charset="-127"/>
              </a:rPr>
              <a:t>  이 지나면 다른 사업장에서 근무한다</a:t>
            </a:r>
            <a:r>
              <a:rPr lang="en-US" altLang="ko-KR" sz="2800">
                <a:solidFill>
                  <a:schemeClr val="tx1"/>
                </a:solidFill>
                <a:latin typeface="HY중고딕" pitchFamily="18" charset="-127"/>
                <a:ea typeface="HY중고딕" pitchFamily="18" charset="-127"/>
              </a:rPr>
              <a:t>.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2800">
                <a:solidFill>
                  <a:schemeClr val="tx1"/>
                </a:solidFill>
                <a:latin typeface="HY중고딕" pitchFamily="18" charset="-127"/>
                <a:ea typeface="HY중고딕" pitchFamily="18" charset="-127"/>
              </a:rPr>
              <a:t>• </a:t>
            </a:r>
            <a:r>
              <a:rPr lang="ko-KR" altLang="en-US" sz="2800">
                <a:solidFill>
                  <a:schemeClr val="tx1"/>
                </a:solidFill>
                <a:latin typeface="HY중고딕" pitchFamily="18" charset="-127"/>
                <a:ea typeface="HY중고딕" pitchFamily="18" charset="-127"/>
              </a:rPr>
              <a:t>구입한 사업장자재는 하나의 사업장에서만 관리할 수 있다</a:t>
            </a:r>
            <a:r>
              <a:rPr lang="en-US" altLang="ko-KR" sz="2800">
                <a:solidFill>
                  <a:schemeClr val="tx1"/>
                </a:solidFill>
                <a:latin typeface="HY중고딕" pitchFamily="18" charset="-127"/>
                <a:ea typeface="HY중고딕" pitchFamily="18" charset="-127"/>
              </a:rPr>
              <a:t>.</a:t>
            </a:r>
            <a:endParaRPr lang="ko-KR" altLang="en-US" sz="2800">
              <a:solidFill>
                <a:schemeClr val="tx1"/>
              </a:solidFill>
              <a:latin typeface="HY중고딕" pitchFamily="18" charset="-127"/>
              <a:ea typeface="HY중고딕" pitchFamily="18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제목 1"/>
          <p:cNvSpPr>
            <a:spLocks noGrp="1"/>
          </p:cNvSpPr>
          <p:nvPr>
            <p:ph type="title"/>
          </p:nvPr>
        </p:nvSpPr>
        <p:spPr bwMode="auto">
          <a:xfrm>
            <a:off x="720725" y="431800"/>
            <a:ext cx="12960350" cy="792163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en-US" altLang="ko-KR" smtClean="0"/>
              <a:t>2. </a:t>
            </a:r>
            <a:r>
              <a:rPr lang="ko-KR" altLang="en-US" smtClean="0"/>
              <a:t>데이터 모델링</a:t>
            </a:r>
          </a:p>
        </p:txBody>
      </p:sp>
      <p:graphicFrame>
        <p:nvGraphicFramePr>
          <p:cNvPr id="4" name="다이어그램 3"/>
          <p:cNvGraphicFramePr/>
          <p:nvPr/>
        </p:nvGraphicFramePr>
        <p:xfrm>
          <a:off x="1656284" y="2376339"/>
          <a:ext cx="10921280" cy="6400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제목 1"/>
          <p:cNvSpPr>
            <a:spLocks noGrp="1"/>
          </p:cNvSpPr>
          <p:nvPr>
            <p:ph type="title"/>
          </p:nvPr>
        </p:nvSpPr>
        <p:spPr bwMode="auto">
          <a:xfrm>
            <a:off x="720725" y="431800"/>
            <a:ext cx="12960350" cy="792163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ko-KR" altLang="en-US" smtClean="0"/>
              <a:t>데이터 모델링 단</a:t>
            </a:r>
            <a:r>
              <a:rPr lang="ko-KR" altLang="en-US"/>
              <a:t>계</a:t>
            </a:r>
            <a:endParaRPr lang="ko-KR" altLang="en-US" smtClean="0"/>
          </a:p>
        </p:txBody>
      </p:sp>
      <p:graphicFrame>
        <p:nvGraphicFramePr>
          <p:cNvPr id="4" name="다이어그램 3"/>
          <p:cNvGraphicFramePr/>
          <p:nvPr>
            <p:extLst>
              <p:ext uri="{D42A27DB-BD31-4B8C-83A1-F6EECF244321}">
                <p14:modId xmlns:p14="http://schemas.microsoft.com/office/powerpoint/2010/main" val="536199499"/>
              </p:ext>
            </p:extLst>
          </p:nvPr>
        </p:nvGraphicFramePr>
        <p:xfrm>
          <a:off x="1656284" y="2376339"/>
          <a:ext cx="10921280" cy="6400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66481073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제목 1"/>
          <p:cNvSpPr>
            <a:spLocks noGrp="1"/>
          </p:cNvSpPr>
          <p:nvPr>
            <p:ph type="title"/>
          </p:nvPr>
        </p:nvSpPr>
        <p:spPr bwMode="auto">
          <a:xfrm>
            <a:off x="720725" y="431800"/>
            <a:ext cx="12960350" cy="792163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en-US" altLang="ko-KR" smtClean="0"/>
              <a:t>2. </a:t>
            </a:r>
            <a:r>
              <a:rPr lang="ko-KR" altLang="en-US" smtClean="0"/>
              <a:t>데이터 모델링</a:t>
            </a:r>
          </a:p>
        </p:txBody>
      </p:sp>
      <p:pic>
        <p:nvPicPr>
          <p:cNvPr id="9523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42963" y="1512888"/>
            <a:ext cx="12360275" cy="7559675"/>
          </a:xfrm>
          <a:prstGeom prst="rect">
            <a:avLst/>
          </a:prstGeom>
          <a:noFill/>
          <a:ln w="9525" algn="ctr">
            <a:solidFill>
              <a:schemeClr val="tx2"/>
            </a:solidFill>
            <a:miter lim="800000"/>
            <a:headEnd/>
            <a:tailEnd/>
          </a:ln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제목 1"/>
          <p:cNvSpPr>
            <a:spLocks noGrp="1"/>
          </p:cNvSpPr>
          <p:nvPr>
            <p:ph type="title"/>
          </p:nvPr>
        </p:nvSpPr>
        <p:spPr bwMode="auto">
          <a:xfrm>
            <a:off x="720725" y="431800"/>
            <a:ext cx="12960350" cy="792163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en-US" altLang="ko-KR" smtClean="0"/>
              <a:t>3. </a:t>
            </a:r>
            <a:r>
              <a:rPr lang="ko-KR" altLang="en-US" smtClean="0"/>
              <a:t>테이블 설계</a:t>
            </a:r>
          </a:p>
        </p:txBody>
      </p:sp>
      <p:pic>
        <p:nvPicPr>
          <p:cNvPr id="96259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3600" y="1346200"/>
            <a:ext cx="12750800" cy="8158163"/>
          </a:xfrm>
          <a:prstGeom prst="rect">
            <a:avLst/>
          </a:prstGeom>
          <a:noFill/>
          <a:ln w="9525" algn="ctr">
            <a:solidFill>
              <a:schemeClr val="tx2"/>
            </a:solidFill>
            <a:miter lim="800000"/>
            <a:headEnd/>
            <a:tailEnd/>
          </a:ln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제목 1"/>
          <p:cNvSpPr>
            <a:spLocks noGrp="1"/>
          </p:cNvSpPr>
          <p:nvPr>
            <p:ph type="title"/>
          </p:nvPr>
        </p:nvSpPr>
        <p:spPr bwMode="auto">
          <a:xfrm>
            <a:off x="720725" y="431800"/>
            <a:ext cx="12960350" cy="792163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en-US" altLang="ko-KR" smtClean="0"/>
              <a:t>3. </a:t>
            </a:r>
            <a:r>
              <a:rPr lang="ko-KR" altLang="en-US" smtClean="0"/>
              <a:t>테이블 설계</a:t>
            </a:r>
          </a:p>
        </p:txBody>
      </p:sp>
      <p:pic>
        <p:nvPicPr>
          <p:cNvPr id="97283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36625" y="1584325"/>
            <a:ext cx="12315825" cy="7920038"/>
          </a:xfrm>
          <a:prstGeom prst="rect">
            <a:avLst/>
          </a:prstGeom>
          <a:noFill/>
          <a:ln w="9525" algn="ctr">
            <a:solidFill>
              <a:schemeClr val="tx2"/>
            </a:solidFill>
            <a:miter lim="800000"/>
            <a:headEnd/>
            <a:tailEnd/>
          </a:ln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제목 1"/>
          <p:cNvSpPr>
            <a:spLocks noGrp="1"/>
          </p:cNvSpPr>
          <p:nvPr>
            <p:ph type="title"/>
          </p:nvPr>
        </p:nvSpPr>
        <p:spPr bwMode="auto">
          <a:xfrm>
            <a:off x="720725" y="431800"/>
            <a:ext cx="12960350" cy="792163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en-US" altLang="ko-KR" smtClean="0"/>
              <a:t>3. </a:t>
            </a:r>
            <a:r>
              <a:rPr lang="ko-KR" altLang="en-US" smtClean="0"/>
              <a:t>테이블 설계</a:t>
            </a:r>
          </a:p>
        </p:txBody>
      </p:sp>
      <p:pic>
        <p:nvPicPr>
          <p:cNvPr id="9830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47700" y="1368425"/>
            <a:ext cx="12760325" cy="8135938"/>
          </a:xfrm>
          <a:prstGeom prst="rect">
            <a:avLst/>
          </a:prstGeom>
          <a:noFill/>
          <a:ln w="9525" algn="ctr">
            <a:solidFill>
              <a:schemeClr val="tx2"/>
            </a:solidFill>
            <a:miter lim="800000"/>
            <a:headEnd/>
            <a:tailEnd/>
          </a:ln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제목 1"/>
          <p:cNvSpPr>
            <a:spLocks noGrp="1"/>
          </p:cNvSpPr>
          <p:nvPr>
            <p:ph type="title"/>
          </p:nvPr>
        </p:nvSpPr>
        <p:spPr bwMode="auto">
          <a:xfrm>
            <a:off x="720725" y="431800"/>
            <a:ext cx="12960350" cy="792163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en-US" altLang="ko-KR" smtClean="0"/>
              <a:t>3. </a:t>
            </a:r>
            <a:r>
              <a:rPr lang="ko-KR" altLang="en-US" smtClean="0"/>
              <a:t>테이블 설계</a:t>
            </a:r>
          </a:p>
        </p:txBody>
      </p:sp>
      <p:pic>
        <p:nvPicPr>
          <p:cNvPr id="99331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47700" y="1439863"/>
            <a:ext cx="12714288" cy="8208962"/>
          </a:xfrm>
          <a:prstGeom prst="rect">
            <a:avLst/>
          </a:prstGeom>
          <a:noFill/>
          <a:ln w="9525" algn="ctr">
            <a:solidFill>
              <a:schemeClr val="tx2"/>
            </a:solidFill>
            <a:miter lim="800000"/>
            <a:headEnd/>
            <a:tailEnd/>
          </a:ln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제목 1"/>
          <p:cNvSpPr>
            <a:spLocks noGrp="1"/>
          </p:cNvSpPr>
          <p:nvPr>
            <p:ph type="title"/>
          </p:nvPr>
        </p:nvSpPr>
        <p:spPr bwMode="auto">
          <a:xfrm>
            <a:off x="720725" y="431800"/>
            <a:ext cx="12960350" cy="792163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en-US" altLang="ko-KR" smtClean="0"/>
              <a:t>4. </a:t>
            </a:r>
            <a:r>
              <a:rPr lang="ko-KR" altLang="en-US" smtClean="0"/>
              <a:t>테이블 명세서</a:t>
            </a:r>
          </a:p>
        </p:txBody>
      </p:sp>
      <p:pic>
        <p:nvPicPr>
          <p:cNvPr id="10035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6263" y="1512888"/>
            <a:ext cx="12626975" cy="7056437"/>
          </a:xfrm>
          <a:prstGeom prst="rect">
            <a:avLst/>
          </a:prstGeom>
          <a:noFill/>
          <a:ln w="9525" algn="ctr">
            <a:solidFill>
              <a:schemeClr val="tx2"/>
            </a:solidFill>
            <a:miter lim="800000"/>
            <a:headEnd/>
            <a:tailEnd/>
          </a:ln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제목 1"/>
          <p:cNvSpPr>
            <a:spLocks noGrp="1"/>
          </p:cNvSpPr>
          <p:nvPr>
            <p:ph type="title"/>
          </p:nvPr>
        </p:nvSpPr>
        <p:spPr bwMode="auto">
          <a:xfrm>
            <a:off x="720725" y="431800"/>
            <a:ext cx="12960350" cy="792163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en-US" altLang="ko-KR" smtClean="0"/>
              <a:t>4. </a:t>
            </a:r>
            <a:r>
              <a:rPr lang="ko-KR" altLang="en-US" smtClean="0"/>
              <a:t>테이블 명세서</a:t>
            </a:r>
          </a:p>
        </p:txBody>
      </p:sp>
      <p:pic>
        <p:nvPicPr>
          <p:cNvPr id="101379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92163" y="1655763"/>
            <a:ext cx="12522200" cy="5545137"/>
          </a:xfrm>
          <a:prstGeom prst="rect">
            <a:avLst/>
          </a:prstGeom>
          <a:noFill/>
          <a:ln w="9525" algn="ctr">
            <a:solidFill>
              <a:schemeClr val="tx2"/>
            </a:solidFill>
            <a:miter lim="800000"/>
            <a:headEnd/>
            <a:tailEnd/>
          </a:ln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기본 디자인">
  <a:themeElements>
    <a:clrScheme name="기본 디자인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기본 디자인">
      <a:majorFont>
        <a:latin typeface="Arial"/>
        <a:ea typeface="휴먼둥근고딕"/>
        <a:cs typeface=""/>
      </a:majorFont>
      <a:minorFont>
        <a:latin typeface="Arial"/>
        <a:ea typeface="휴먼둥근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E2ECF4"/>
        </a:solidFill>
        <a:ln w="9525" cap="flat" cmpd="sng" algn="ctr">
          <a:solidFill>
            <a:srgbClr val="FF99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휴먼둥근고딕" pitchFamily="2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E2ECF4"/>
        </a:solidFill>
        <a:ln w="9525" cap="flat" cmpd="sng" algn="ctr">
          <a:solidFill>
            <a:srgbClr val="FF99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휴먼둥근고딕" pitchFamily="2" charset="-127"/>
          </a:defRPr>
        </a:defPPr>
      </a:lstStyle>
    </a:lnDef>
  </a:objectDefaults>
  <a:extraClrSchemeLst>
    <a:extraClrScheme>
      <a:clrScheme name="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55313</TotalTime>
  <Words>35285</Words>
  <Application>Microsoft Office PowerPoint</Application>
  <PresentationFormat>사용자 지정</PresentationFormat>
  <Paragraphs>7751</Paragraphs>
  <Slides>478</Slides>
  <Notes>14</Notes>
  <HiddenSlides>0</HiddenSlides>
  <MMClips>0</MMClips>
  <ScaleCrop>false</ScaleCrop>
  <HeadingPairs>
    <vt:vector size="6" baseType="variant">
      <vt:variant>
        <vt:lpstr>테마</vt:lpstr>
      </vt:variant>
      <vt:variant>
        <vt:i4>1</vt:i4>
      </vt:variant>
      <vt:variant>
        <vt:lpstr>포함된 OLE 서버</vt:lpstr>
      </vt:variant>
      <vt:variant>
        <vt:i4>2</vt:i4>
      </vt:variant>
      <vt:variant>
        <vt:lpstr>슬라이드 제목</vt:lpstr>
      </vt:variant>
      <vt:variant>
        <vt:i4>478</vt:i4>
      </vt:variant>
    </vt:vector>
  </HeadingPairs>
  <TitlesOfParts>
    <vt:vector size="481" baseType="lpstr">
      <vt:lpstr>기본 디자인</vt:lpstr>
      <vt:lpstr>차트</vt:lpstr>
      <vt:lpstr>클립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관계형 데이터 모델</vt:lpstr>
      <vt:lpstr>릴레이션</vt:lpstr>
      <vt:lpstr>릴레이션의 성질</vt:lpstr>
      <vt:lpstr>관계 연산</vt:lpstr>
      <vt:lpstr>관계 연산과 SQL</vt:lpstr>
      <vt:lpstr>제약 조건</vt:lpstr>
      <vt:lpstr>제약 조건</vt:lpstr>
      <vt:lpstr>관계형 데이터 모델의 성공 요인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Database 및 DBMS 툴 설치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1. 요구사항 분석</vt:lpstr>
      <vt:lpstr>1. 요구사항 분석</vt:lpstr>
      <vt:lpstr>1. 요구사항 분석</vt:lpstr>
      <vt:lpstr>1. 요구사항 분석</vt:lpstr>
      <vt:lpstr>2. 데이터 모델링</vt:lpstr>
      <vt:lpstr>데이터 모델링 단계</vt:lpstr>
      <vt:lpstr>2. 데이터 모델링</vt:lpstr>
      <vt:lpstr>3. 테이블 설계</vt:lpstr>
      <vt:lpstr>3. 테이블 설계</vt:lpstr>
      <vt:lpstr>3. 테이블 설계</vt:lpstr>
      <vt:lpstr>3. 테이블 설계</vt:lpstr>
      <vt:lpstr>4. 테이블 명세서</vt:lpstr>
      <vt:lpstr>4. 테이블 명세서</vt:lpstr>
      <vt:lpstr>4. 테이블 명세서</vt:lpstr>
      <vt:lpstr>5. ERwin을 이용한 모델링</vt:lpstr>
      <vt:lpstr>5. ERwin을 이용한 모델링</vt:lpstr>
      <vt:lpstr>5. ERwin을 이용한 모델링</vt:lpstr>
      <vt:lpstr>5. ERwin을 이용한 모델링</vt:lpstr>
      <vt:lpstr>5. ERwin을 이용한 모델링</vt:lpstr>
      <vt:lpstr>5. ERwin을 이용한 모델링</vt:lpstr>
      <vt:lpstr>5. ERwin을 이용한 모델링</vt:lpstr>
      <vt:lpstr>5. ERwin을 이용한 모델링</vt:lpstr>
      <vt:lpstr>5. ERwin을 이용한 모델링</vt:lpstr>
      <vt:lpstr>5. ERwin을 이용한 모델링</vt:lpstr>
      <vt:lpstr>5. ERwin을 이용한 모델링</vt:lpstr>
      <vt:lpstr>5. ERwin을 이용한 모델링</vt:lpstr>
      <vt:lpstr>참고사항)</vt:lpstr>
      <vt:lpstr>과제)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03. 트리거</vt:lpstr>
      <vt:lpstr>&lt;트리거&gt;</vt:lpstr>
      <vt:lpstr>&lt;트리거&gt;</vt:lpstr>
      <vt:lpstr>&lt;트리거&gt;</vt:lpstr>
      <vt:lpstr>&lt;트리거&gt;</vt:lpstr>
      <vt:lpstr>&lt;실습하기&gt; 단순 메시지 출력하는 트리거 작성하기</vt:lpstr>
      <vt:lpstr>&lt;실습하기&gt; 단순 메시지 출력하는 트리거 작성하기</vt:lpstr>
      <vt:lpstr>&lt;실습하기&gt; 급여 정보를 자동 추가하는 트리거 작성하기</vt:lpstr>
      <vt:lpstr>&lt;실습하기&gt; 급여 정보를 자동 추가하는 트리거 작성하기</vt:lpstr>
      <vt:lpstr>&lt;실습하기&gt; 급여 정보를 자동 추가하는 트리거 작성하기</vt:lpstr>
      <vt:lpstr>&lt;실습하기&gt; 급여 정보를 자동 추가하는 트리거 작성하기</vt:lpstr>
      <vt:lpstr>&lt;실습하기&gt; 급여 정보를 자동 삭제하는 트리거 작성하기</vt:lpstr>
      <vt:lpstr>&lt;실습하기&gt; 급여 정보를 자동 삭제하는 트리거 작성하기</vt:lpstr>
      <vt:lpstr>&lt;실습하기&gt; 급여 정보를 자동 삭제하는 트리거 작성하기</vt:lpstr>
      <vt:lpstr>3.1 트리거 삭제</vt:lpstr>
      <vt:lpstr>&lt;예제를 통한 트리거의 적용&gt;</vt:lpstr>
      <vt:lpstr>&lt;실습하기&gt; 입고 트리거 작성하기</vt:lpstr>
      <vt:lpstr>&lt;실습하기&gt; 입고 트리거 작성하기</vt:lpstr>
      <vt:lpstr>&lt;실습하기&gt; 입고 트리거 작성하기</vt:lpstr>
      <vt:lpstr>&lt;실습하기&gt; 입고 트리거 작성하기</vt:lpstr>
      <vt:lpstr>&lt;실습하기&gt; 입고 트리거 작성하기</vt:lpstr>
      <vt:lpstr>&lt;실습하기&gt; 갱신 트리거 작성하기</vt:lpstr>
      <vt:lpstr>&lt;실습하기&gt; 갱신 트리거 작성하기</vt:lpstr>
      <vt:lpstr>&lt;실습하기&gt; 삭제 트리거 작성하기</vt:lpstr>
      <vt:lpstr>&lt;실습하기&gt; 삭제 트리거 작성하기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인포윈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제목 없음</dc:title>
  <dc:creator>개발실장</dc:creator>
  <cp:lastModifiedBy>AutoBVT</cp:lastModifiedBy>
  <cp:revision>1525</cp:revision>
  <cp:lastPrinted>2001-01-13T07:31:06Z</cp:lastPrinted>
  <dcterms:created xsi:type="dcterms:W3CDTF">2000-11-18T03:42:48Z</dcterms:created>
  <dcterms:modified xsi:type="dcterms:W3CDTF">2019-04-16T05:26:08Z</dcterms:modified>
</cp:coreProperties>
</file>